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7" r:id="rId3"/>
    <p:sldId id="260" r:id="rId4"/>
    <p:sldId id="265" r:id="rId5"/>
    <p:sldId id="267" r:id="rId6"/>
    <p:sldId id="258" r:id="rId7"/>
    <p:sldId id="259" r:id="rId8"/>
    <p:sldId id="351" r:id="rId9"/>
    <p:sldId id="352" r:id="rId10"/>
    <p:sldId id="364" r:id="rId11"/>
    <p:sldId id="365" r:id="rId12"/>
    <p:sldId id="367" r:id="rId13"/>
    <p:sldId id="366" r:id="rId14"/>
    <p:sldId id="368" r:id="rId15"/>
    <p:sldId id="369" r:id="rId16"/>
    <p:sldId id="370" r:id="rId17"/>
    <p:sldId id="371" r:id="rId18"/>
    <p:sldId id="372" r:id="rId19"/>
    <p:sldId id="362" r:id="rId20"/>
    <p:sldId id="361" r:id="rId21"/>
    <p:sldId id="363" r:id="rId22"/>
    <p:sldId id="373" r:id="rId23"/>
    <p:sldId id="374" r:id="rId24"/>
    <p:sldId id="383" r:id="rId25"/>
    <p:sldId id="376" r:id="rId26"/>
    <p:sldId id="377" r:id="rId27"/>
    <p:sldId id="375" r:id="rId28"/>
    <p:sldId id="378" r:id="rId29"/>
    <p:sldId id="379" r:id="rId30"/>
    <p:sldId id="360" r:id="rId31"/>
    <p:sldId id="380" r:id="rId32"/>
    <p:sldId id="381" r:id="rId33"/>
    <p:sldId id="382" r:id="rId34"/>
    <p:sldId id="384" r:id="rId35"/>
    <p:sldId id="385" r:id="rId36"/>
    <p:sldId id="386" r:id="rId37"/>
    <p:sldId id="357" r:id="rId38"/>
    <p:sldId id="358" r:id="rId39"/>
    <p:sldId id="356" r:id="rId4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F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cima Lamalchi" userId="4c1ff476dca56015" providerId="LiveId" clId="{F50638C3-FEAB-42D8-9705-CB3427A952EA}"/>
    <pc:docChg chg="modSld">
      <pc:chgData name="Nacima Lamalchi" userId="4c1ff476dca56015" providerId="LiveId" clId="{F50638C3-FEAB-42D8-9705-CB3427A952EA}" dt="2023-11-03T12:15:40.534" v="9" actId="20577"/>
      <pc:docMkLst>
        <pc:docMk/>
      </pc:docMkLst>
      <pc:sldChg chg="modSp mod">
        <pc:chgData name="Nacima Lamalchi" userId="4c1ff476dca56015" providerId="LiveId" clId="{F50638C3-FEAB-42D8-9705-CB3427A952EA}" dt="2023-11-03T12:15:40.534" v="9" actId="20577"/>
        <pc:sldMkLst>
          <pc:docMk/>
          <pc:sldMk cId="1688557958" sldId="256"/>
        </pc:sldMkLst>
        <pc:spChg chg="mod">
          <ac:chgData name="Nacima Lamalchi" userId="4c1ff476dca56015" providerId="LiveId" clId="{F50638C3-FEAB-42D8-9705-CB3427A952EA}" dt="2023-11-03T12:15:40.534" v="9" actId="20577"/>
          <ac:spMkLst>
            <pc:docMk/>
            <pc:sldMk cId="1688557958" sldId="256"/>
            <ac:spMk id="5" creationId="{49E4395A-FD8B-9CD8-6951-AC779AAA6DA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689D2-21AA-40C9-89D4-603E8A0D1C1B}" type="datetimeFigureOut">
              <a:rPr lang="fr-FR" smtClean="0"/>
              <a:t>03/11/2023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683129-1D60-4CEC-9225-9007854539DE}" type="slidenum">
              <a:rPr lang="fr-FR" smtClean="0"/>
              <a:t>‹N°›</a:t>
            </a:fld>
            <a:endParaRPr lang="fr-FR"/>
          </a:p>
        </p:txBody>
      </p:sp>
    </p:spTree>
    <p:extLst>
      <p:ext uri="{BB962C8B-B14F-4D97-AF65-F5344CB8AC3E}">
        <p14:creationId xmlns:p14="http://schemas.microsoft.com/office/powerpoint/2010/main" val="4006445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66B593-AAF4-385A-E5CC-4ADE03C40FD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37FC9039-FE5A-EDAB-3566-C3BF7E6291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A438F57-68CE-892C-8FB9-E42E260A46F8}"/>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5" name="Espace réservé du pied de page 4">
            <a:extLst>
              <a:ext uri="{FF2B5EF4-FFF2-40B4-BE49-F238E27FC236}">
                <a16:creationId xmlns:a16="http://schemas.microsoft.com/office/drawing/2014/main" id="{91FD05E0-9B2D-4173-A443-D74B0225DE3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DF0C01A-F651-D758-50AD-E250B5F34A5A}"/>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2264402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86F86B-AE9E-EC56-8CDE-87C801CDE97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26D973D-EFF6-C8E6-C137-060C350E478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AB23871-D84C-CFD3-1B7E-5BC87938865C}"/>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5" name="Espace réservé du pied de page 4">
            <a:extLst>
              <a:ext uri="{FF2B5EF4-FFF2-40B4-BE49-F238E27FC236}">
                <a16:creationId xmlns:a16="http://schemas.microsoft.com/office/drawing/2014/main" id="{046592F6-9A04-C7EB-AAA9-21BA02407E6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852AE40-3BDF-5B1D-89BF-83F526322081}"/>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2967661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05EDCF5-7FFE-D858-D0E6-12D140A1B81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05E7747-F8C4-BE37-6A5D-02EB9C0D61C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2BB137-BEF6-D6FF-EC09-08818455C2EC}"/>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5" name="Espace réservé du pied de page 4">
            <a:extLst>
              <a:ext uri="{FF2B5EF4-FFF2-40B4-BE49-F238E27FC236}">
                <a16:creationId xmlns:a16="http://schemas.microsoft.com/office/drawing/2014/main" id="{1363411E-5B54-2912-2147-990807A6C7D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55B810F-55BD-8B24-AE86-2E5089B4219A}"/>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1462599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6D6563-7AA9-B141-455E-B261472FE8A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6708676-DC42-95C3-F034-515A48850D0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735C8A-9E18-E500-1D81-11A0EBC53534}"/>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5" name="Espace réservé du pied de page 4">
            <a:extLst>
              <a:ext uri="{FF2B5EF4-FFF2-40B4-BE49-F238E27FC236}">
                <a16:creationId xmlns:a16="http://schemas.microsoft.com/office/drawing/2014/main" id="{072C7168-FFB0-B371-FD0E-3C62E1F1A2D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9C274C2-32C9-DE71-BA7E-DCB1F125D9D2}"/>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3181645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907351-7CDA-538B-753E-6D905E12877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E740688-98D6-B9C4-7966-685D63DAD3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67A45DE-D234-9738-B0DE-B16B07A78D30}"/>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5" name="Espace réservé du pied de page 4">
            <a:extLst>
              <a:ext uri="{FF2B5EF4-FFF2-40B4-BE49-F238E27FC236}">
                <a16:creationId xmlns:a16="http://schemas.microsoft.com/office/drawing/2014/main" id="{ADCF05D7-F30D-38EF-791A-14B3759E188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78EDA28-0C1D-2125-32E9-8919FA5A8509}"/>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2097821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B049B9-F28A-9426-5D37-981DB7C99F4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19860E2-5B94-6C7F-59E5-6E98074F582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D276E10-4CE5-FB38-A832-370F15F4D8F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7027AA6-D443-BE0F-9158-17A62CD59B3C}"/>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6" name="Espace réservé du pied de page 5">
            <a:extLst>
              <a:ext uri="{FF2B5EF4-FFF2-40B4-BE49-F238E27FC236}">
                <a16:creationId xmlns:a16="http://schemas.microsoft.com/office/drawing/2014/main" id="{13E947FD-1D1D-C20E-DC2D-B83E845EA36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ADFA225-FAA1-EEA7-978A-D96325B7B3E0}"/>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2584523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041808-5543-747D-EFA6-75573AB3708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822AD42-3A94-C25E-6C4C-AC8237AC1C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044AB72-8FD2-8C1F-5EBB-03E319EC668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D3789CE-7A0C-F4D6-376A-5A03AAD395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893DE8C-57C8-93E1-0D01-560A24B8A590}"/>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3E2D832-7089-A0EB-AA93-766E3A2596E6}"/>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8" name="Espace réservé du pied de page 7">
            <a:extLst>
              <a:ext uri="{FF2B5EF4-FFF2-40B4-BE49-F238E27FC236}">
                <a16:creationId xmlns:a16="http://schemas.microsoft.com/office/drawing/2014/main" id="{896EF42E-4AB8-D375-205D-F7DC832A30E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2CC1407-481C-FF2D-2FDC-951AFC9BD3D0}"/>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303545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2B3C02-1BB9-1089-1D7A-B33B64660F2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3A3833B-0B87-9826-2690-27E0D0B9641B}"/>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4" name="Espace réservé du pied de page 3">
            <a:extLst>
              <a:ext uri="{FF2B5EF4-FFF2-40B4-BE49-F238E27FC236}">
                <a16:creationId xmlns:a16="http://schemas.microsoft.com/office/drawing/2014/main" id="{2EEB1A54-FC23-67E6-FAAB-6ACB1BEEF88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054F0DC-3106-D41F-8907-4597DE6043C9}"/>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1312045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444E313-06B3-4139-6837-6B13B7DB6292}"/>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3" name="Espace réservé du pied de page 2">
            <a:extLst>
              <a:ext uri="{FF2B5EF4-FFF2-40B4-BE49-F238E27FC236}">
                <a16:creationId xmlns:a16="http://schemas.microsoft.com/office/drawing/2014/main" id="{6CA38FB3-400A-129E-B621-CA441380A3E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9E78D27-C681-A575-459A-68711C15D2D2}"/>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3281962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54751C-6EBB-F954-8039-33440738B27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9451496-A976-B3C8-69A7-3FD663BABE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05815CE-7FDD-CFED-B17E-CD8E1279AA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6C2D344-6A6C-4350-785D-2CFA72F4A417}"/>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6" name="Espace réservé du pied de page 5">
            <a:extLst>
              <a:ext uri="{FF2B5EF4-FFF2-40B4-BE49-F238E27FC236}">
                <a16:creationId xmlns:a16="http://schemas.microsoft.com/office/drawing/2014/main" id="{F0FD796E-48FB-854B-51EC-FE62758355F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DD8DDB4-7B2F-EBBA-AEB1-0FBAA0BDB81E}"/>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1455512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FEED49-C938-604B-04B4-55939DAA57F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6D9E6E8-7350-7CFF-5BF9-642026339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03FF20A-ED9B-EF15-BF59-2F110FEF9C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A4EB6E0-C51A-2863-81C0-DA084D120F51}"/>
              </a:ext>
            </a:extLst>
          </p:cNvPr>
          <p:cNvSpPr>
            <a:spLocks noGrp="1"/>
          </p:cNvSpPr>
          <p:nvPr>
            <p:ph type="dt" sz="half" idx="10"/>
          </p:nvPr>
        </p:nvSpPr>
        <p:spPr/>
        <p:txBody>
          <a:bodyPr/>
          <a:lstStyle/>
          <a:p>
            <a:fld id="{F4894C2C-9811-488F-9209-21FA6C4B2E89}" type="datetimeFigureOut">
              <a:rPr lang="fr-FR" smtClean="0"/>
              <a:t>03/11/2023</a:t>
            </a:fld>
            <a:endParaRPr lang="fr-FR"/>
          </a:p>
        </p:txBody>
      </p:sp>
      <p:sp>
        <p:nvSpPr>
          <p:cNvPr id="6" name="Espace réservé du pied de page 5">
            <a:extLst>
              <a:ext uri="{FF2B5EF4-FFF2-40B4-BE49-F238E27FC236}">
                <a16:creationId xmlns:a16="http://schemas.microsoft.com/office/drawing/2014/main" id="{DA30C778-0054-0398-AE96-80EB1ACDAE0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695992-5845-51E4-2ED4-F22B60143FD7}"/>
              </a:ext>
            </a:extLst>
          </p:cNvPr>
          <p:cNvSpPr>
            <a:spLocks noGrp="1"/>
          </p:cNvSpPr>
          <p:nvPr>
            <p:ph type="sldNum" sz="quarter" idx="12"/>
          </p:nvPr>
        </p:nvSpPr>
        <p:spPr/>
        <p:txBody>
          <a:bodyPr/>
          <a:lstStyle/>
          <a:p>
            <a:fld id="{0BD0EB93-1EE4-4199-B272-B7489A52E1C8}" type="slidenum">
              <a:rPr lang="fr-FR" smtClean="0"/>
              <a:t>‹N°›</a:t>
            </a:fld>
            <a:endParaRPr lang="fr-FR"/>
          </a:p>
        </p:txBody>
      </p:sp>
    </p:spTree>
    <p:extLst>
      <p:ext uri="{BB962C8B-B14F-4D97-AF65-F5344CB8AC3E}">
        <p14:creationId xmlns:p14="http://schemas.microsoft.com/office/powerpoint/2010/main" val="156032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7533542-7083-DE94-85B2-AE3E47654A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2E6F3AC-5E8F-A62D-E52F-9E12F9477D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2F874E6-568B-A6B6-DC4D-D95B0046EA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94C2C-9811-488F-9209-21FA6C4B2E89}" type="datetimeFigureOut">
              <a:rPr lang="fr-FR" smtClean="0"/>
              <a:t>03/11/2023</a:t>
            </a:fld>
            <a:endParaRPr lang="fr-FR"/>
          </a:p>
        </p:txBody>
      </p:sp>
      <p:sp>
        <p:nvSpPr>
          <p:cNvPr id="5" name="Espace réservé du pied de page 4">
            <a:extLst>
              <a:ext uri="{FF2B5EF4-FFF2-40B4-BE49-F238E27FC236}">
                <a16:creationId xmlns:a16="http://schemas.microsoft.com/office/drawing/2014/main" id="{885944E1-270B-1D0A-CBC4-61A9AEF935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6E6753A-12F5-1580-9D07-C937F4D4B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D0EB93-1EE4-4199-B272-B7489A52E1C8}" type="slidenum">
              <a:rPr lang="fr-FR" smtClean="0"/>
              <a:t>‹N°›</a:t>
            </a:fld>
            <a:endParaRPr lang="fr-FR"/>
          </a:p>
        </p:txBody>
      </p:sp>
    </p:spTree>
    <p:extLst>
      <p:ext uri="{BB962C8B-B14F-4D97-AF65-F5344CB8AC3E}">
        <p14:creationId xmlns:p14="http://schemas.microsoft.com/office/powerpoint/2010/main" val="3832931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s/_rels/slide19.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svg"/><Relationship Id="rId7" Type="http://schemas.openxmlformats.org/officeDocument/2006/relationships/image" Target="../media/image22.sv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svg"/><Relationship Id="rId4" Type="http://schemas.openxmlformats.org/officeDocument/2006/relationships/image" Target="../media/image19.png"/><Relationship Id="rId9" Type="http://schemas.openxmlformats.org/officeDocument/2006/relationships/image" Target="../media/image24.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6.svg"/><Relationship Id="rId7" Type="http://schemas.openxmlformats.org/officeDocument/2006/relationships/image" Target="../media/image30.svg"/><Relationship Id="rId2" Type="http://schemas.openxmlformats.org/officeDocument/2006/relationships/image" Target="../media/image25.png"/><Relationship Id="rId1" Type="http://schemas.openxmlformats.org/officeDocument/2006/relationships/slideLayout" Target="../slideLayouts/slideLayout2.xml"/><Relationship Id="rId6" Type="http://schemas.openxmlformats.org/officeDocument/2006/relationships/image" Target="../media/image29.png"/><Relationship Id="rId5" Type="http://schemas.openxmlformats.org/officeDocument/2006/relationships/image" Target="../media/image28.svg"/><Relationship Id="rId4" Type="http://schemas.openxmlformats.org/officeDocument/2006/relationships/image" Target="../media/image27.png"/><Relationship Id="rId9" Type="http://schemas.openxmlformats.org/officeDocument/2006/relationships/image" Target="../media/image32.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35.svg"/><Relationship Id="rId7" Type="http://schemas.openxmlformats.org/officeDocument/2006/relationships/image" Target="../media/image39.svg"/><Relationship Id="rId2"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37.svg"/><Relationship Id="rId4" Type="http://schemas.openxmlformats.org/officeDocument/2006/relationships/image" Target="../media/image36.png"/><Relationship Id="rId9" Type="http://schemas.openxmlformats.org/officeDocument/2006/relationships/image" Target="../media/image41.sv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hyperlink" Target="https://www.cnil.fr/fr/mots-de-passe-une-nouvelle-recommandation-pour-maitriser-sa-securite" TargetMode="External"/><Relationship Id="rId3" Type="http://schemas.openxmlformats.org/officeDocument/2006/relationships/hyperlink" Target="https://www.cnil.fr/sites/default/files/atoms/files/guide_durees_de_conservation.pdf" TargetMode="External"/><Relationship Id="rId7" Type="http://schemas.openxmlformats.org/officeDocument/2006/relationships/hyperlink" Target="https://www.cnil.fr/fr/securite-des-donnees-proteger-le-plus-sensible-de-maniere-specifique" TargetMode="External"/><Relationship Id="rId2" Type="http://schemas.openxmlformats.org/officeDocument/2006/relationships/hyperlink" Target="https://www.cnil.fr/fr/les-durees-de-conservation-des-donnees" TargetMode="External"/><Relationship Id="rId1" Type="http://schemas.openxmlformats.org/officeDocument/2006/relationships/slideLayout" Target="../slideLayouts/slideLayout2.xml"/><Relationship Id="rId6" Type="http://schemas.openxmlformats.org/officeDocument/2006/relationships/hyperlink" Target="https://www.cnil.fr/sites/default/files/atoms/files/pdf_6_etapes_interactifv2.pdf" TargetMode="External"/><Relationship Id="rId11" Type="http://schemas.openxmlformats.org/officeDocument/2006/relationships/hyperlink" Target="https://www.cnil.fr/fr/conformite-rgpd-information-des-personnes-et-transparence" TargetMode="External"/><Relationship Id="rId5" Type="http://schemas.openxmlformats.org/officeDocument/2006/relationships/hyperlink" Target="https://www.cnil.fr/fr/documenter-la-conformite" TargetMode="External"/><Relationship Id="rId10" Type="http://schemas.openxmlformats.org/officeDocument/2006/relationships/hyperlink" Target="https://www.cnil.fr/fr/lenregistrement-video-ou-la-capture-decran-couple-lenregistrement-des-conversations-telephoniques" TargetMode="External"/><Relationship Id="rId4" Type="http://schemas.openxmlformats.org/officeDocument/2006/relationships/hyperlink" Target="https://www.cnil.fr/fr/la-cnil-publie-trois-referentiels-pour-le-secteur-de-la-sante" TargetMode="External"/><Relationship Id="rId9" Type="http://schemas.openxmlformats.org/officeDocument/2006/relationships/hyperlink" Target="https://www.cnil.fr/fr/perte-ou-vol-de-materiel-informatique-nomade-les-bons-reflexes-avoi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69553CE5-3C87-A0FC-3F0E-BB05DA7CD823}"/>
              </a:ext>
            </a:extLst>
          </p:cNvPr>
          <p:cNvSpPr>
            <a:spLocks noGrp="1"/>
          </p:cNvSpPr>
          <p:nvPr>
            <p:ph type="ctrTitle"/>
          </p:nvPr>
        </p:nvSpPr>
        <p:spPr>
          <a:xfrm>
            <a:off x="1999509" y="1861222"/>
            <a:ext cx="7575612" cy="2387621"/>
          </a:xfrm>
        </p:spPr>
        <p:txBody>
          <a:bodyPr>
            <a:normAutofit/>
          </a:bodyPr>
          <a:lstStyle/>
          <a:p>
            <a:r>
              <a:rPr lang="fr-FR" b="1" dirty="0">
                <a:solidFill>
                  <a:srgbClr val="002060"/>
                </a:solidFill>
              </a:rPr>
              <a:t>RGPD &amp; Droit des données personnelles </a:t>
            </a:r>
          </a:p>
        </p:txBody>
      </p:sp>
      <p:sp>
        <p:nvSpPr>
          <p:cNvPr id="5" name="Sous-titre 2">
            <a:extLst>
              <a:ext uri="{FF2B5EF4-FFF2-40B4-BE49-F238E27FC236}">
                <a16:creationId xmlns:a16="http://schemas.microsoft.com/office/drawing/2014/main" id="{49E4395A-FD8B-9CD8-6951-AC779AAA6DA2}"/>
              </a:ext>
            </a:extLst>
          </p:cNvPr>
          <p:cNvSpPr>
            <a:spLocks noGrp="1"/>
          </p:cNvSpPr>
          <p:nvPr>
            <p:ph type="subTitle" idx="1"/>
          </p:nvPr>
        </p:nvSpPr>
        <p:spPr>
          <a:xfrm>
            <a:off x="1411551" y="4375546"/>
            <a:ext cx="9144000" cy="1734521"/>
          </a:xfrm>
        </p:spPr>
        <p:txBody>
          <a:bodyPr>
            <a:normAutofit fontScale="85000" lnSpcReduction="20000"/>
          </a:bodyPr>
          <a:lstStyle/>
          <a:p>
            <a:endParaRPr lang="fr-FR" dirty="0"/>
          </a:p>
          <a:p>
            <a:r>
              <a:rPr lang="fr-FR" b="1" dirty="0">
                <a:solidFill>
                  <a:srgbClr val="002060"/>
                </a:solidFill>
              </a:rPr>
              <a:t>Nacima LAMALCHI Avocate IT &amp; DPO externalisé, Co-fondatrice MyDataPartner</a:t>
            </a:r>
          </a:p>
          <a:p>
            <a:r>
              <a:rPr lang="fr-FR" dirty="0"/>
              <a:t>Cours n°1 – 3 </a:t>
            </a:r>
            <a:r>
              <a:rPr lang="fr-FR" dirty="0" err="1"/>
              <a:t>Nov</a:t>
            </a:r>
            <a:r>
              <a:rPr lang="fr-FR"/>
              <a:t> 2023</a:t>
            </a:r>
            <a:endParaRPr lang="fr-FR" dirty="0"/>
          </a:p>
          <a:p>
            <a:r>
              <a:rPr lang="fr-FR" dirty="0"/>
              <a:t> Cours n°2 – 10 </a:t>
            </a:r>
            <a:r>
              <a:rPr lang="fr-FR" dirty="0" err="1"/>
              <a:t>Nov</a:t>
            </a:r>
            <a:r>
              <a:rPr lang="fr-FR" dirty="0"/>
              <a:t> 2023</a:t>
            </a:r>
          </a:p>
          <a:p>
            <a:r>
              <a:rPr lang="fr-FR" dirty="0">
                <a:highlight>
                  <a:srgbClr val="FFFF00"/>
                </a:highlight>
              </a:rPr>
              <a:t>Cours n°3 – 17 </a:t>
            </a:r>
            <a:r>
              <a:rPr lang="fr-FR" dirty="0" err="1">
                <a:highlight>
                  <a:srgbClr val="FFFF00"/>
                </a:highlight>
              </a:rPr>
              <a:t>Nov</a:t>
            </a:r>
            <a:r>
              <a:rPr lang="fr-FR" dirty="0">
                <a:highlight>
                  <a:srgbClr val="FFFF00"/>
                </a:highlight>
              </a:rPr>
              <a:t> 2023</a:t>
            </a:r>
          </a:p>
        </p:txBody>
      </p:sp>
      <p:sp>
        <p:nvSpPr>
          <p:cNvPr id="6" name="Triangle rectangle 5">
            <a:extLst>
              <a:ext uri="{FF2B5EF4-FFF2-40B4-BE49-F238E27FC236}">
                <a16:creationId xmlns:a16="http://schemas.microsoft.com/office/drawing/2014/main" id="{174BEFFC-8111-A07A-3694-66333556A9E9}"/>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Triangle rectangle 7">
            <a:extLst>
              <a:ext uri="{FF2B5EF4-FFF2-40B4-BE49-F238E27FC236}">
                <a16:creationId xmlns:a16="http://schemas.microsoft.com/office/drawing/2014/main" id="{06583B69-B0D4-2579-C7C1-4B21FB12265B}"/>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9" name="Image 8">
            <a:extLst>
              <a:ext uri="{FF2B5EF4-FFF2-40B4-BE49-F238E27FC236}">
                <a16:creationId xmlns:a16="http://schemas.microsoft.com/office/drawing/2014/main" id="{BB5EF517-509D-5497-AEFD-0FE16EB5FF5D}"/>
              </a:ext>
            </a:extLst>
          </p:cNvPr>
          <p:cNvPicPr>
            <a:picLocks noChangeAspect="1"/>
          </p:cNvPicPr>
          <p:nvPr/>
        </p:nvPicPr>
        <p:blipFill>
          <a:blip r:embed="rId2">
            <a:alphaModFix amt="60000"/>
          </a:blip>
          <a:stretch>
            <a:fillRect/>
          </a:stretch>
        </p:blipFill>
        <p:spPr>
          <a:xfrm>
            <a:off x="78393" y="13553"/>
            <a:ext cx="1035299" cy="852130"/>
          </a:xfrm>
          <a:prstGeom prst="rect">
            <a:avLst/>
          </a:prstGeom>
        </p:spPr>
      </p:pic>
    </p:spTree>
    <p:extLst>
      <p:ext uri="{BB962C8B-B14F-4D97-AF65-F5344CB8AC3E}">
        <p14:creationId xmlns:p14="http://schemas.microsoft.com/office/powerpoint/2010/main" val="1688557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 </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9" name="ZoneTexte 8">
            <a:extLst>
              <a:ext uri="{FF2B5EF4-FFF2-40B4-BE49-F238E27FC236}">
                <a16:creationId xmlns:a16="http://schemas.microsoft.com/office/drawing/2014/main" id="{F4944728-818A-A80F-CB5E-86F05383421F}"/>
              </a:ext>
            </a:extLst>
          </p:cNvPr>
          <p:cNvSpPr txBox="1"/>
          <p:nvPr/>
        </p:nvSpPr>
        <p:spPr>
          <a:xfrm>
            <a:off x="73731" y="1808847"/>
            <a:ext cx="9635727" cy="369332"/>
          </a:xfrm>
          <a:prstGeom prst="rect">
            <a:avLst/>
          </a:prstGeom>
          <a:noFill/>
        </p:spPr>
        <p:txBody>
          <a:bodyPr wrap="square" rtlCol="0">
            <a:spAutoFit/>
          </a:bodyPr>
          <a:lstStyle/>
          <a:p>
            <a:pPr marL="285750" indent="-285750">
              <a:buFont typeface="Wingdings" panose="05000000000000000000" pitchFamily="2" charset="2"/>
              <a:buChar char="§"/>
            </a:pPr>
            <a:r>
              <a:rPr lang="fr-FR" dirty="0">
                <a:solidFill>
                  <a:srgbClr val="002060"/>
                </a:solidFill>
              </a:rPr>
              <a:t>Des sanctions possibles pour tous types d’entités </a:t>
            </a:r>
            <a:r>
              <a:rPr lang="fr-FR" b="1" dirty="0">
                <a:solidFill>
                  <a:srgbClr val="002060"/>
                </a:solidFill>
              </a:rPr>
              <a:t>TPE Associations Professions libérales comprises</a:t>
            </a:r>
          </a:p>
        </p:txBody>
      </p:sp>
      <p:sp>
        <p:nvSpPr>
          <p:cNvPr id="2" name="ZoneTexte 1">
            <a:extLst>
              <a:ext uri="{FF2B5EF4-FFF2-40B4-BE49-F238E27FC236}">
                <a16:creationId xmlns:a16="http://schemas.microsoft.com/office/drawing/2014/main" id="{ACF970D1-ABE7-FF27-DDD2-96AD087811DF}"/>
              </a:ext>
            </a:extLst>
          </p:cNvPr>
          <p:cNvSpPr txBox="1"/>
          <p:nvPr/>
        </p:nvSpPr>
        <p:spPr>
          <a:xfrm>
            <a:off x="863719" y="2348870"/>
            <a:ext cx="8055753" cy="2585323"/>
          </a:xfrm>
          <a:prstGeom prst="rect">
            <a:avLst/>
          </a:prstGeom>
          <a:noFill/>
        </p:spPr>
        <p:txBody>
          <a:bodyPr wrap="square" rtlCol="0">
            <a:spAutoFit/>
          </a:bodyPr>
          <a:lstStyle/>
          <a:p>
            <a:pPr marL="285750" indent="-285750">
              <a:buFont typeface="Wingdings" panose="05000000000000000000" pitchFamily="2" charset="2"/>
              <a:buChar char="Ø"/>
            </a:pPr>
            <a:r>
              <a:rPr lang="fr-FR" b="1" dirty="0">
                <a:solidFill>
                  <a:srgbClr val="002060"/>
                </a:solidFill>
              </a:rPr>
              <a:t>Sanctions financières :</a:t>
            </a:r>
          </a:p>
          <a:p>
            <a:endParaRPr lang="fr-FR" b="1" dirty="0">
              <a:solidFill>
                <a:srgbClr val="002060"/>
              </a:solidFill>
            </a:endParaRPr>
          </a:p>
          <a:p>
            <a:pPr marL="285750" indent="-285750">
              <a:buFontTx/>
              <a:buChar char="-"/>
            </a:pPr>
            <a:r>
              <a:rPr lang="fr-FR" dirty="0">
                <a:solidFill>
                  <a:srgbClr val="002060"/>
                </a:solidFill>
              </a:rPr>
              <a:t>2% du CA mondial ou 10 millions d’euros (infraction niveau 1 = Art 25 à 39) </a:t>
            </a:r>
          </a:p>
          <a:p>
            <a:pPr marL="285750" indent="-285750">
              <a:buFontTx/>
              <a:buChar char="-"/>
            </a:pPr>
            <a:r>
              <a:rPr lang="fr-FR" dirty="0">
                <a:solidFill>
                  <a:srgbClr val="002060"/>
                </a:solidFill>
              </a:rPr>
              <a:t>Ou 4% du CA mondial ou 20 millions d’euros (infraction niveau 2)</a:t>
            </a:r>
          </a:p>
          <a:p>
            <a:endParaRPr lang="fr-FR" dirty="0">
              <a:solidFill>
                <a:srgbClr val="002060"/>
              </a:solidFill>
            </a:endParaRPr>
          </a:p>
          <a:p>
            <a:r>
              <a:rPr lang="fr-FR" dirty="0">
                <a:solidFill>
                  <a:srgbClr val="002060"/>
                </a:solidFill>
              </a:rPr>
              <a:t> </a:t>
            </a:r>
          </a:p>
          <a:p>
            <a:endParaRPr lang="fr-FR" dirty="0">
              <a:solidFill>
                <a:srgbClr val="002060"/>
              </a:solidFill>
            </a:endParaRPr>
          </a:p>
          <a:p>
            <a:endParaRPr lang="fr-FR" dirty="0">
              <a:solidFill>
                <a:srgbClr val="002060"/>
              </a:solidFill>
            </a:endParaRPr>
          </a:p>
          <a:p>
            <a:endParaRPr lang="fr-FR" dirty="0">
              <a:solidFill>
                <a:srgbClr val="002060"/>
              </a:solidFill>
            </a:endParaRPr>
          </a:p>
        </p:txBody>
      </p:sp>
      <p:pic>
        <p:nvPicPr>
          <p:cNvPr id="7" name="Picture 8" descr="euros">
            <a:extLst>
              <a:ext uri="{FF2B5EF4-FFF2-40B4-BE49-F238E27FC236}">
                <a16:creationId xmlns:a16="http://schemas.microsoft.com/office/drawing/2014/main" id="{BCE92AA0-CFDB-30DE-58E1-34EC0F1E98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8164" y="3687804"/>
            <a:ext cx="2303463"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ZoneTexte 10">
            <a:extLst>
              <a:ext uri="{FF2B5EF4-FFF2-40B4-BE49-F238E27FC236}">
                <a16:creationId xmlns:a16="http://schemas.microsoft.com/office/drawing/2014/main" id="{B827F69E-F5DE-9116-D1B0-6587B5063CCD}"/>
              </a:ext>
            </a:extLst>
          </p:cNvPr>
          <p:cNvSpPr txBox="1"/>
          <p:nvPr/>
        </p:nvSpPr>
        <p:spPr>
          <a:xfrm>
            <a:off x="1040616" y="5310198"/>
            <a:ext cx="9195059" cy="830997"/>
          </a:xfrm>
          <a:prstGeom prst="rect">
            <a:avLst/>
          </a:prstGeom>
          <a:noFill/>
        </p:spPr>
        <p:txBody>
          <a:bodyPr wrap="square" rtlCol="0">
            <a:spAutoFit/>
          </a:bodyPr>
          <a:lstStyle/>
          <a:p>
            <a:pPr marL="285750" indent="-285750">
              <a:buFont typeface="Wingdings" panose="05000000000000000000" pitchFamily="2" charset="2"/>
              <a:buChar char="v"/>
            </a:pPr>
            <a:r>
              <a:rPr lang="fr-FR" sz="1600" b="1" dirty="0">
                <a:solidFill>
                  <a:schemeClr val="bg2">
                    <a:lumMod val="50000"/>
                  </a:schemeClr>
                </a:solidFill>
              </a:rPr>
              <a:t>N°SAN-2021-023 du 31 décembre 2021 concernant la société GOOGLE LLC et GOOFLE IRELAND LIMITED. </a:t>
            </a:r>
            <a:r>
              <a:rPr lang="fr-FR" sz="1600" dirty="0">
                <a:solidFill>
                  <a:schemeClr val="bg2">
                    <a:lumMod val="50000"/>
                  </a:schemeClr>
                </a:solidFill>
              </a:rPr>
              <a:t>La CNIL condamne GOOGLE à hauteur de 150 millions d’euros parce qu’il n’est pas permis aux utilisateurs de google.fr et de youtube.com de refuser les cookies aussi facilement que de les accepter.</a:t>
            </a:r>
          </a:p>
        </p:txBody>
      </p:sp>
    </p:spTree>
    <p:extLst>
      <p:ext uri="{BB962C8B-B14F-4D97-AF65-F5344CB8AC3E}">
        <p14:creationId xmlns:p14="http://schemas.microsoft.com/office/powerpoint/2010/main" val="1623157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046A9050-D8A9-5EEC-85D2-D8557A6DB1B3}"/>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0883425-80E3-BCE7-5D5B-044A30A6B233}"/>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a:extLst>
              <a:ext uri="{FF2B5EF4-FFF2-40B4-BE49-F238E27FC236}">
                <a16:creationId xmlns:a16="http://schemas.microsoft.com/office/drawing/2014/main" id="{3406D6BD-F690-08DD-996A-AED1B47030A0}"/>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8" name="Titre 1">
            <a:extLst>
              <a:ext uri="{FF2B5EF4-FFF2-40B4-BE49-F238E27FC236}">
                <a16:creationId xmlns:a16="http://schemas.microsoft.com/office/drawing/2014/main" id="{D6E14BB6-4284-FD48-655C-BFAD902BA820}"/>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 </a:t>
            </a:r>
          </a:p>
        </p:txBody>
      </p:sp>
      <p:sp>
        <p:nvSpPr>
          <p:cNvPr id="10" name="ZoneTexte 9">
            <a:extLst>
              <a:ext uri="{FF2B5EF4-FFF2-40B4-BE49-F238E27FC236}">
                <a16:creationId xmlns:a16="http://schemas.microsoft.com/office/drawing/2014/main" id="{36C5ED02-1F86-805C-5192-F1883D3FB238}"/>
              </a:ext>
            </a:extLst>
          </p:cNvPr>
          <p:cNvSpPr txBox="1"/>
          <p:nvPr/>
        </p:nvSpPr>
        <p:spPr>
          <a:xfrm>
            <a:off x="719091" y="1846555"/>
            <a:ext cx="4678532" cy="400110"/>
          </a:xfrm>
          <a:prstGeom prst="rect">
            <a:avLst/>
          </a:prstGeom>
          <a:noFill/>
        </p:spPr>
        <p:txBody>
          <a:bodyPr wrap="square" rtlCol="0">
            <a:spAutoFit/>
          </a:bodyPr>
          <a:lstStyle/>
          <a:p>
            <a:pPr marL="285750" indent="-285750">
              <a:buFont typeface="Wingdings" panose="05000000000000000000" pitchFamily="2" charset="2"/>
              <a:buChar char="Ø"/>
            </a:pPr>
            <a:r>
              <a:rPr lang="fr-FR" sz="2000" b="1" dirty="0">
                <a:solidFill>
                  <a:srgbClr val="002060"/>
                </a:solidFill>
              </a:rPr>
              <a:t>Réputation et image de l’organisation </a:t>
            </a:r>
          </a:p>
        </p:txBody>
      </p:sp>
      <p:pic>
        <p:nvPicPr>
          <p:cNvPr id="13" name="Picture 4" descr="reputation">
            <a:extLst>
              <a:ext uri="{FF2B5EF4-FFF2-40B4-BE49-F238E27FC236}">
                <a16:creationId xmlns:a16="http://schemas.microsoft.com/office/drawing/2014/main" id="{CE1A9A8E-9EBE-46B0-FBE2-51BE165ADC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4953" y="2557284"/>
            <a:ext cx="3887788" cy="388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4893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72806437-9FE1-86A8-7D0A-9D5FE112844C}"/>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64A1347B-34D9-304F-6582-BD89D479839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5">
            <a:extLst>
              <a:ext uri="{FF2B5EF4-FFF2-40B4-BE49-F238E27FC236}">
                <a16:creationId xmlns:a16="http://schemas.microsoft.com/office/drawing/2014/main" id="{1D60BC24-C8D5-9674-A3CF-9D5FFAAF5DA4}"/>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7" name="Titre 1">
            <a:extLst>
              <a:ext uri="{FF2B5EF4-FFF2-40B4-BE49-F238E27FC236}">
                <a16:creationId xmlns:a16="http://schemas.microsoft.com/office/drawing/2014/main" id="{1F821DA6-D197-C27C-0967-FCCB33FF8B05}"/>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 </a:t>
            </a:r>
          </a:p>
        </p:txBody>
      </p:sp>
      <p:sp>
        <p:nvSpPr>
          <p:cNvPr id="2" name="Rectangle 3">
            <a:extLst>
              <a:ext uri="{FF2B5EF4-FFF2-40B4-BE49-F238E27FC236}">
                <a16:creationId xmlns:a16="http://schemas.microsoft.com/office/drawing/2014/main" id="{CD6952E5-8C21-2E8A-FF13-6883521F7B06}"/>
              </a:ext>
            </a:extLst>
          </p:cNvPr>
          <p:cNvSpPr txBox="1">
            <a:spLocks noChangeArrowheads="1"/>
          </p:cNvSpPr>
          <p:nvPr/>
        </p:nvSpPr>
        <p:spPr>
          <a:xfrm>
            <a:off x="986070" y="1387874"/>
            <a:ext cx="8229600" cy="45307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Wingdings" panose="05000000000000000000" pitchFamily="2" charset="2"/>
              <a:buChar char="q"/>
            </a:pPr>
            <a:r>
              <a:rPr lang="fr-FR" sz="2000" b="1" dirty="0">
                <a:solidFill>
                  <a:srgbClr val="002060"/>
                </a:solidFill>
              </a:rPr>
              <a:t>Comment se mettre en conformité ? </a:t>
            </a:r>
          </a:p>
          <a:p>
            <a:pPr marL="0" indent="0">
              <a:buNone/>
            </a:pPr>
            <a:endParaRPr lang="fr-FR" altLang="fr-FR" sz="1800" b="1" dirty="0">
              <a:solidFill>
                <a:srgbClr val="002060"/>
              </a:solidFill>
              <a:ea typeface="ＭＳ Ｐゴシック" panose="020B0600070205080204" pitchFamily="34" charset="-128"/>
              <a:cs typeface="Arial" panose="020B0604020202020204" pitchFamily="34" charset="0"/>
            </a:endParaRPr>
          </a:p>
          <a:p>
            <a:pPr marL="0" indent="0">
              <a:buNone/>
            </a:pPr>
            <a:r>
              <a:rPr lang="fr-FR" altLang="fr-FR" sz="1800" b="1" dirty="0">
                <a:solidFill>
                  <a:srgbClr val="002060"/>
                </a:solidFill>
                <a:ea typeface="ＭＳ Ｐゴシック" panose="020B0600070205080204" pitchFamily="34" charset="-128"/>
                <a:cs typeface="Arial" panose="020B0604020202020204" pitchFamily="34" charset="0"/>
              </a:rPr>
              <a:t>B.1 – Cartographier</a:t>
            </a:r>
          </a:p>
          <a:p>
            <a:endParaRPr lang="fr-FR" altLang="fr-FR" sz="1800" dirty="0">
              <a:solidFill>
                <a:srgbClr val="002060"/>
              </a:solidFill>
              <a:ea typeface="ＭＳ Ｐゴシック" panose="020B0600070205080204" pitchFamily="34" charset="-128"/>
              <a:cs typeface="Arial" panose="020B0604020202020204" pitchFamily="34" charset="0"/>
            </a:endParaRPr>
          </a:p>
          <a:p>
            <a:r>
              <a:rPr lang="fr-FR" altLang="fr-FR" sz="1800" dirty="0">
                <a:solidFill>
                  <a:srgbClr val="002060"/>
                </a:solidFill>
                <a:ea typeface="ＭＳ Ｐゴシック" panose="020B0600070205080204" pitchFamily="34" charset="-128"/>
                <a:cs typeface="Arial" panose="020B0604020202020204" pitchFamily="34" charset="0"/>
              </a:rPr>
              <a:t>Recenser les traitements de données personnelles</a:t>
            </a:r>
          </a:p>
          <a:p>
            <a:endParaRPr lang="fr-FR" altLang="fr-FR" sz="2400" dirty="0">
              <a:solidFill>
                <a:srgbClr val="002060"/>
              </a:solidFill>
              <a:ea typeface="ＭＳ Ｐゴシック" panose="020B0600070205080204" pitchFamily="34" charset="-128"/>
              <a:cs typeface="Arial" panose="020B0604020202020204" pitchFamily="34" charset="0"/>
            </a:endParaRPr>
          </a:p>
          <a:p>
            <a:pPr>
              <a:buFont typeface="Wingdings" panose="05000000000000000000" pitchFamily="2" charset="2"/>
              <a:buNone/>
            </a:pPr>
            <a:r>
              <a:rPr lang="fr-FR" altLang="fr-FR" sz="2400" dirty="0">
                <a:solidFill>
                  <a:srgbClr val="002060"/>
                </a:solidFill>
                <a:ea typeface="ＭＳ Ｐゴシック" panose="020B0600070205080204" pitchFamily="34" charset="-128"/>
                <a:cs typeface="Arial" panose="020B0604020202020204" pitchFamily="34" charset="0"/>
              </a:rPr>
              <a:t>		</a:t>
            </a:r>
            <a:r>
              <a:rPr lang="fr-FR" altLang="fr-FR" sz="1800" dirty="0">
                <a:solidFill>
                  <a:srgbClr val="002060"/>
                </a:solidFill>
                <a:ea typeface="ＭＳ Ｐゴシック" panose="020B0600070205080204" pitchFamily="34" charset="-128"/>
                <a:cs typeface="Arial" panose="020B0604020202020204" pitchFamily="34" charset="0"/>
              </a:rPr>
              <a:t>-  Types de traitements</a:t>
            </a: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  Catégories de données </a:t>
            </a: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  Objectifs du traitement                                          Registre des</a:t>
            </a: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  Les acteurs                                                                Traitements</a:t>
            </a: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  Les Flux (hors UE?)</a:t>
            </a:r>
          </a:p>
        </p:txBody>
      </p:sp>
      <p:sp>
        <p:nvSpPr>
          <p:cNvPr id="3" name="AutoShape 12">
            <a:extLst>
              <a:ext uri="{FF2B5EF4-FFF2-40B4-BE49-F238E27FC236}">
                <a16:creationId xmlns:a16="http://schemas.microsoft.com/office/drawing/2014/main" id="{8A164B43-C8BB-243D-5F66-5E5C28465855}"/>
              </a:ext>
            </a:extLst>
          </p:cNvPr>
          <p:cNvSpPr>
            <a:spLocks/>
          </p:cNvSpPr>
          <p:nvPr/>
        </p:nvSpPr>
        <p:spPr bwMode="auto">
          <a:xfrm>
            <a:off x="5260668" y="3278389"/>
            <a:ext cx="512762" cy="2418854"/>
          </a:xfrm>
          <a:prstGeom prst="rightBrace">
            <a:avLst>
              <a:gd name="adj1" fmla="val 32766"/>
              <a:gd name="adj2" fmla="val 50000"/>
            </a:avLst>
          </a:prstGeom>
          <a:noFill/>
          <a:ln w="28575">
            <a:solidFill>
              <a:srgbClr val="00206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Elephant" panose="02020904090505020303" pitchFamily="18" charset="0"/>
                <a:ea typeface="ＭＳ Ｐゴシック" panose="020B0600070205080204" pitchFamily="34" charset="-128"/>
              </a:defRPr>
            </a:lvl1pPr>
            <a:lvl2pPr marL="742950" indent="-285750">
              <a:defRPr>
                <a:solidFill>
                  <a:schemeClr val="tx1"/>
                </a:solidFill>
                <a:latin typeface="Elephant" panose="02020904090505020303" pitchFamily="18" charset="0"/>
                <a:ea typeface="ＭＳ Ｐゴシック" panose="020B0600070205080204" pitchFamily="34" charset="-128"/>
              </a:defRPr>
            </a:lvl2pPr>
            <a:lvl3pPr marL="1143000" indent="-228600">
              <a:defRPr>
                <a:solidFill>
                  <a:schemeClr val="tx1"/>
                </a:solidFill>
                <a:latin typeface="Elephant" panose="02020904090505020303" pitchFamily="18" charset="0"/>
                <a:ea typeface="ＭＳ Ｐゴシック" panose="020B0600070205080204" pitchFamily="34" charset="-128"/>
              </a:defRPr>
            </a:lvl3pPr>
            <a:lvl4pPr marL="1600200" indent="-228600">
              <a:defRPr>
                <a:solidFill>
                  <a:schemeClr val="tx1"/>
                </a:solidFill>
                <a:latin typeface="Elephant" panose="02020904090505020303" pitchFamily="18" charset="0"/>
                <a:ea typeface="ＭＳ Ｐゴシック" panose="020B0600070205080204" pitchFamily="34" charset="-128"/>
              </a:defRPr>
            </a:lvl4pPr>
            <a:lvl5pPr marL="2057400" indent="-228600">
              <a:defRPr>
                <a:solidFill>
                  <a:schemeClr val="tx1"/>
                </a:solidFill>
                <a:latin typeface="Elephant" panose="02020904090505020303"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9pPr>
          </a:lstStyle>
          <a:p>
            <a:pPr eaLnBrk="1" hangingPunct="1"/>
            <a:endParaRPr lang="fr-FR" altLang="fr-FR" dirty="0">
              <a:latin typeface="Arial" panose="020B0604020202020204" pitchFamily="34" charset="0"/>
            </a:endParaRPr>
          </a:p>
        </p:txBody>
      </p:sp>
    </p:spTree>
    <p:extLst>
      <p:ext uri="{BB962C8B-B14F-4D97-AF65-F5344CB8AC3E}">
        <p14:creationId xmlns:p14="http://schemas.microsoft.com/office/powerpoint/2010/main" val="3747894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72806437-9FE1-86A8-7D0A-9D5FE112844C}"/>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64A1347B-34D9-304F-6582-BD89D479839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5">
            <a:extLst>
              <a:ext uri="{FF2B5EF4-FFF2-40B4-BE49-F238E27FC236}">
                <a16:creationId xmlns:a16="http://schemas.microsoft.com/office/drawing/2014/main" id="{1D60BC24-C8D5-9674-A3CF-9D5FFAAF5DA4}"/>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7" name="Titre 1">
            <a:extLst>
              <a:ext uri="{FF2B5EF4-FFF2-40B4-BE49-F238E27FC236}">
                <a16:creationId xmlns:a16="http://schemas.microsoft.com/office/drawing/2014/main" id="{1F821DA6-D197-C27C-0967-FCCB33FF8B05}"/>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 </a:t>
            </a:r>
          </a:p>
        </p:txBody>
      </p:sp>
      <p:sp>
        <p:nvSpPr>
          <p:cNvPr id="8" name="Rectangle 3">
            <a:extLst>
              <a:ext uri="{FF2B5EF4-FFF2-40B4-BE49-F238E27FC236}">
                <a16:creationId xmlns:a16="http://schemas.microsoft.com/office/drawing/2014/main" id="{66335E7D-7150-621D-3010-03956C88ED0C}"/>
              </a:ext>
            </a:extLst>
          </p:cNvPr>
          <p:cNvSpPr txBox="1">
            <a:spLocks noChangeArrowheads="1"/>
          </p:cNvSpPr>
          <p:nvPr/>
        </p:nvSpPr>
        <p:spPr>
          <a:xfrm>
            <a:off x="396815" y="1255311"/>
            <a:ext cx="8622897" cy="1379157"/>
          </a:xfrm>
          <a:prstGeom prst="rect">
            <a:avLst/>
          </a:prstGeom>
          <a:solidFill>
            <a:schemeClr val="bg1"/>
          </a:solidFill>
          <a:ln>
            <a:solidFill>
              <a:schemeClr val="bg1"/>
            </a:solidFill>
            <a:miter lim="800000"/>
            <a:headEnd/>
            <a:tailEnd/>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altLang="fr-FR" sz="1800" b="1" dirty="0">
                <a:solidFill>
                  <a:srgbClr val="002060"/>
                </a:solidFill>
                <a:ea typeface="ＭＳ Ｐゴシック" panose="020B0600070205080204" pitchFamily="34" charset="-128"/>
                <a:cs typeface="ＭＳ Ｐゴシック" panose="020B0600070205080204" pitchFamily="34" charset="-128"/>
              </a:rPr>
              <a:t>B.2 – Désigner un DPO</a:t>
            </a:r>
          </a:p>
          <a:p>
            <a:pPr marL="0" indent="0">
              <a:buNone/>
            </a:pPr>
            <a:endParaRPr lang="fr-FR" altLang="fr-FR" sz="1800" b="1" dirty="0">
              <a:solidFill>
                <a:srgbClr val="002060"/>
              </a:solidFill>
              <a:ea typeface="ＭＳ Ｐゴシック" panose="020B0600070205080204" pitchFamily="34" charset="-128"/>
              <a:cs typeface="ＭＳ Ｐゴシック" panose="020B0600070205080204" pitchFamily="34" charset="-128"/>
            </a:endParaRPr>
          </a:p>
          <a:p>
            <a:pPr marL="0" indent="0">
              <a:buNone/>
            </a:pPr>
            <a:r>
              <a:rPr lang="fr-FR" altLang="fr-FR" sz="1800" dirty="0">
                <a:solidFill>
                  <a:srgbClr val="002060"/>
                </a:solidFill>
                <a:ea typeface="ＭＳ Ｐゴシック" panose="020B0600070205080204" pitchFamily="34" charset="-128"/>
                <a:cs typeface="ＭＳ Ｐゴシック" panose="020B0600070205080204" pitchFamily="34" charset="-128"/>
              </a:rPr>
              <a:t>Même si vous n’y</a:t>
            </a:r>
            <a:r>
              <a:rPr lang="ja-JP" altLang="fr-FR" sz="1800" dirty="0">
                <a:solidFill>
                  <a:srgbClr val="002060"/>
                </a:solidFill>
                <a:ea typeface="ＭＳ Ｐゴシック" panose="020B0600070205080204" pitchFamily="34" charset="-128"/>
                <a:cs typeface="ＭＳ Ｐゴシック" panose="020B0600070205080204" pitchFamily="34" charset="-128"/>
              </a:rPr>
              <a:t> </a:t>
            </a:r>
            <a:r>
              <a:rPr lang="fr-FR" altLang="ja-JP" sz="1800" dirty="0">
                <a:solidFill>
                  <a:srgbClr val="002060"/>
                </a:solidFill>
                <a:ea typeface="ＭＳ Ｐゴシック" panose="020B0600070205080204" pitchFamily="34" charset="-128"/>
                <a:cs typeface="ＭＳ Ｐゴシック" panose="020B0600070205080204" pitchFamily="34" charset="-128"/>
              </a:rPr>
              <a:t>êtes pas obligé, il est recommandé de désigner un DPO car il permettra : </a:t>
            </a:r>
          </a:p>
          <a:p>
            <a:pPr>
              <a:buFont typeface="Wingdings" panose="05000000000000000000" pitchFamily="2" charset="2"/>
              <a:buNone/>
            </a:pPr>
            <a:endParaRPr lang="fr-FR" altLang="fr-FR" sz="1800" dirty="0">
              <a:solidFill>
                <a:srgbClr val="002060"/>
              </a:solidFill>
              <a:ea typeface="ＭＳ Ｐゴシック" panose="020B0600070205080204" pitchFamily="34" charset="-128"/>
              <a:cs typeface="ＭＳ Ｐゴシック" panose="020B0600070205080204" pitchFamily="34" charset="-128"/>
            </a:endParaRPr>
          </a:p>
          <a:p>
            <a:pPr>
              <a:buFont typeface="Wingdings" panose="05000000000000000000" pitchFamily="2" charset="2"/>
              <a:buNone/>
            </a:pPr>
            <a:endParaRPr lang="fr-FR" altLang="fr-FR" sz="1800" dirty="0">
              <a:solidFill>
                <a:srgbClr val="002060"/>
              </a:solidFill>
              <a:ea typeface="ＭＳ Ｐゴシック" panose="020B0600070205080204" pitchFamily="34" charset="-128"/>
              <a:cs typeface="ＭＳ Ｐゴシック" panose="020B0600070205080204" pitchFamily="34" charset="-128"/>
            </a:endParaRPr>
          </a:p>
        </p:txBody>
      </p:sp>
      <p:sp>
        <p:nvSpPr>
          <p:cNvPr id="9" name="AutoShape 8">
            <a:extLst>
              <a:ext uri="{FF2B5EF4-FFF2-40B4-BE49-F238E27FC236}">
                <a16:creationId xmlns:a16="http://schemas.microsoft.com/office/drawing/2014/main" id="{428A0D52-05AD-72FC-BB13-2C8BFF831EDE}"/>
              </a:ext>
            </a:extLst>
          </p:cNvPr>
          <p:cNvSpPr>
            <a:spLocks noChangeArrowheads="1"/>
          </p:cNvSpPr>
          <p:nvPr/>
        </p:nvSpPr>
        <p:spPr bwMode="auto">
          <a:xfrm>
            <a:off x="4234648" y="2634468"/>
            <a:ext cx="550416" cy="504695"/>
          </a:xfrm>
          <a:prstGeom prst="downArrow">
            <a:avLst>
              <a:gd name="adj1" fmla="val 50000"/>
              <a:gd name="adj2" fmla="val 36152"/>
            </a:avLst>
          </a:prstGeom>
          <a:solidFill>
            <a:srgbClr val="CC3300"/>
          </a:solidFill>
          <a:ln w="9525">
            <a:solidFill>
              <a:schemeClr val="tx1"/>
            </a:solidFill>
            <a:miter lim="800000"/>
            <a:headEnd/>
            <a:tailEnd/>
          </a:ln>
        </p:spPr>
        <p:txBody>
          <a:bodyPr wrap="none" anchor="ctr"/>
          <a:lstStyle>
            <a:lvl1pPr>
              <a:defRPr>
                <a:solidFill>
                  <a:schemeClr val="tx1"/>
                </a:solidFill>
                <a:latin typeface="Elephant" panose="02020904090505020303" pitchFamily="18" charset="0"/>
                <a:ea typeface="ＭＳ Ｐゴシック" panose="020B0600070205080204" pitchFamily="34" charset="-128"/>
              </a:defRPr>
            </a:lvl1pPr>
            <a:lvl2pPr marL="742950" indent="-285750">
              <a:defRPr>
                <a:solidFill>
                  <a:schemeClr val="tx1"/>
                </a:solidFill>
                <a:latin typeface="Elephant" panose="02020904090505020303" pitchFamily="18" charset="0"/>
                <a:ea typeface="ＭＳ Ｐゴシック" panose="020B0600070205080204" pitchFamily="34" charset="-128"/>
              </a:defRPr>
            </a:lvl2pPr>
            <a:lvl3pPr marL="1143000" indent="-228600">
              <a:defRPr>
                <a:solidFill>
                  <a:schemeClr val="tx1"/>
                </a:solidFill>
                <a:latin typeface="Elephant" panose="02020904090505020303" pitchFamily="18" charset="0"/>
                <a:ea typeface="ＭＳ Ｐゴシック" panose="020B0600070205080204" pitchFamily="34" charset="-128"/>
              </a:defRPr>
            </a:lvl3pPr>
            <a:lvl4pPr marL="1600200" indent="-228600">
              <a:defRPr>
                <a:solidFill>
                  <a:schemeClr val="tx1"/>
                </a:solidFill>
                <a:latin typeface="Elephant" panose="02020904090505020303" pitchFamily="18" charset="0"/>
                <a:ea typeface="ＭＳ Ｐゴシック" panose="020B0600070205080204" pitchFamily="34" charset="-128"/>
              </a:defRPr>
            </a:lvl4pPr>
            <a:lvl5pPr marL="2057400" indent="-228600">
              <a:defRPr>
                <a:solidFill>
                  <a:schemeClr val="tx1"/>
                </a:solidFill>
                <a:latin typeface="Elephant" panose="02020904090505020303"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9pPr>
          </a:lstStyle>
          <a:p>
            <a:pPr eaLnBrk="1" hangingPunct="1"/>
            <a:endParaRPr lang="en-US" altLang="fr-FR">
              <a:latin typeface="Arial" panose="020B0604020202020204" pitchFamily="34" charset="0"/>
            </a:endParaRPr>
          </a:p>
        </p:txBody>
      </p:sp>
      <p:sp>
        <p:nvSpPr>
          <p:cNvPr id="11" name="ZoneTexte 10">
            <a:extLst>
              <a:ext uri="{FF2B5EF4-FFF2-40B4-BE49-F238E27FC236}">
                <a16:creationId xmlns:a16="http://schemas.microsoft.com/office/drawing/2014/main" id="{C46359CF-6880-DEDD-A190-F87CF8D3723D}"/>
              </a:ext>
            </a:extLst>
          </p:cNvPr>
          <p:cNvSpPr txBox="1"/>
          <p:nvPr/>
        </p:nvSpPr>
        <p:spPr>
          <a:xfrm>
            <a:off x="1411551" y="3333983"/>
            <a:ext cx="6209930" cy="2731773"/>
          </a:xfrm>
          <a:prstGeom prst="rect">
            <a:avLst/>
          </a:prstGeom>
          <a:noFill/>
        </p:spPr>
        <p:txBody>
          <a:bodyPr wrap="square">
            <a:spAutoFit/>
          </a:bodyPr>
          <a:lstStyle/>
          <a:p>
            <a:pPr>
              <a:lnSpc>
                <a:spcPct val="120000"/>
              </a:lnSpc>
              <a:buFont typeface="Wingdings" panose="05000000000000000000" pitchFamily="2" charset="2"/>
              <a:buChar char="ü"/>
            </a:pPr>
            <a:r>
              <a:rPr lang="fr-FR" altLang="fr-FR" sz="1600" dirty="0">
                <a:solidFill>
                  <a:srgbClr val="002060"/>
                </a:solidFill>
                <a:ea typeface="ＭＳ Ｐゴシック" panose="020B0600070205080204" pitchFamily="34" charset="-128"/>
                <a:cs typeface="ＭＳ Ｐゴシック" panose="020B0600070205080204" pitchFamily="34" charset="-128"/>
              </a:rPr>
              <a:t>De faire un état des lieux de la conformité de l’entreprise au RGPD </a:t>
            </a:r>
          </a:p>
          <a:p>
            <a:pPr>
              <a:lnSpc>
                <a:spcPct val="120000"/>
              </a:lnSpc>
              <a:buFont typeface="Wingdings" panose="05000000000000000000" pitchFamily="2" charset="2"/>
              <a:buChar char="ü"/>
            </a:pPr>
            <a:r>
              <a:rPr lang="fr-FR" altLang="fr-FR" sz="1600" dirty="0">
                <a:solidFill>
                  <a:srgbClr val="002060"/>
                </a:solidFill>
                <a:ea typeface="ＭＳ Ｐゴシック" panose="020B0600070205080204" pitchFamily="34" charset="-128"/>
                <a:cs typeface="ＭＳ Ｐゴシック" panose="020B0600070205080204" pitchFamily="34" charset="-128"/>
              </a:rPr>
              <a:t>D’assurer la veille règlementaire et juridique</a:t>
            </a:r>
          </a:p>
          <a:p>
            <a:pPr>
              <a:lnSpc>
                <a:spcPct val="120000"/>
              </a:lnSpc>
              <a:buFont typeface="Wingdings" panose="05000000000000000000" pitchFamily="2" charset="2"/>
              <a:buChar char="ü"/>
            </a:pPr>
            <a:r>
              <a:rPr lang="fr-FR" altLang="fr-FR" sz="1600" dirty="0">
                <a:solidFill>
                  <a:srgbClr val="002060"/>
                </a:solidFill>
                <a:ea typeface="ＭＳ Ｐゴシック" panose="020B0600070205080204" pitchFamily="34" charset="-128"/>
                <a:cs typeface="ＭＳ Ｐゴシック" panose="020B0600070205080204" pitchFamily="34" charset="-128"/>
              </a:rPr>
              <a:t>De cartographier le traitement des données afin de disposer d’une vision d’ensemble sur les données personnelles</a:t>
            </a:r>
          </a:p>
          <a:p>
            <a:pPr>
              <a:lnSpc>
                <a:spcPct val="120000"/>
              </a:lnSpc>
              <a:buFont typeface="Wingdings" panose="05000000000000000000" pitchFamily="2" charset="2"/>
              <a:buChar char="ü"/>
            </a:pPr>
            <a:r>
              <a:rPr lang="fr-FR" altLang="fr-FR" sz="1600" dirty="0">
                <a:solidFill>
                  <a:srgbClr val="002060"/>
                </a:solidFill>
                <a:ea typeface="ＭＳ Ｐゴシック" panose="020B0600070205080204" pitchFamily="34" charset="-128"/>
                <a:cs typeface="ＭＳ Ｐゴシック" panose="020B0600070205080204" pitchFamily="34" charset="-128"/>
              </a:rPr>
              <a:t>Prioriser les actions</a:t>
            </a:r>
          </a:p>
          <a:p>
            <a:pPr>
              <a:lnSpc>
                <a:spcPct val="120000"/>
              </a:lnSpc>
              <a:buFont typeface="Wingdings" panose="05000000000000000000" pitchFamily="2" charset="2"/>
              <a:buChar char="ü"/>
            </a:pPr>
            <a:r>
              <a:rPr lang="fr-FR" altLang="fr-FR" sz="1600" dirty="0">
                <a:solidFill>
                  <a:srgbClr val="002060"/>
                </a:solidFill>
                <a:ea typeface="ＭＳ Ｐゴシック" panose="020B0600070205080204" pitchFamily="34" charset="-128"/>
                <a:cs typeface="ＭＳ Ｐゴシック" panose="020B0600070205080204" pitchFamily="34" charset="-128"/>
              </a:rPr>
              <a:t>Assurer une gestion des risques </a:t>
            </a:r>
          </a:p>
          <a:p>
            <a:pPr>
              <a:lnSpc>
                <a:spcPct val="120000"/>
              </a:lnSpc>
              <a:buFont typeface="Wingdings" panose="05000000000000000000" pitchFamily="2" charset="2"/>
              <a:buChar char="ü"/>
            </a:pPr>
            <a:r>
              <a:rPr lang="fr-FR" altLang="fr-FR" sz="1600" dirty="0">
                <a:solidFill>
                  <a:srgbClr val="002060"/>
                </a:solidFill>
                <a:ea typeface="ＭＳ Ｐゴシック" panose="020B0600070205080204" pitchFamily="34" charset="-128"/>
                <a:cs typeface="ＭＳ Ｐゴシック" panose="020B0600070205080204" pitchFamily="34" charset="-128"/>
              </a:rPr>
              <a:t>Conserver les preuves de la conformité </a:t>
            </a:r>
          </a:p>
          <a:p>
            <a:pPr>
              <a:lnSpc>
                <a:spcPct val="120000"/>
              </a:lnSpc>
              <a:buFont typeface="Wingdings" panose="05000000000000000000" pitchFamily="2" charset="2"/>
              <a:buChar char="ü"/>
            </a:pPr>
            <a:r>
              <a:rPr lang="fr-FR" altLang="fr-FR" sz="1600" dirty="0">
                <a:solidFill>
                  <a:srgbClr val="002060"/>
                </a:solidFill>
                <a:ea typeface="ＭＳ Ｐゴシック" panose="020B0600070205080204" pitchFamily="34" charset="-128"/>
                <a:cs typeface="ＭＳ Ｐゴシック" panose="020B0600070205080204" pitchFamily="34" charset="-128"/>
              </a:rPr>
              <a:t>Structurer et animer le réseau en interne et en externe </a:t>
            </a:r>
          </a:p>
          <a:p>
            <a:pPr>
              <a:lnSpc>
                <a:spcPct val="120000"/>
              </a:lnSpc>
              <a:buFont typeface="Wingdings" panose="05000000000000000000" pitchFamily="2" charset="2"/>
              <a:buChar char="ü"/>
            </a:pPr>
            <a:r>
              <a:rPr lang="fr-FR" altLang="fr-FR" sz="1600" dirty="0">
                <a:solidFill>
                  <a:srgbClr val="002060"/>
                </a:solidFill>
                <a:ea typeface="ＭＳ Ｐゴシック" panose="020B0600070205080204" pitchFamily="34" charset="-128"/>
                <a:cs typeface="ＭＳ Ｐゴシック" panose="020B0600070205080204" pitchFamily="34" charset="-128"/>
              </a:rPr>
              <a:t>Sensibiliser les collaborateurs</a:t>
            </a:r>
          </a:p>
        </p:txBody>
      </p:sp>
    </p:spTree>
    <p:extLst>
      <p:ext uri="{BB962C8B-B14F-4D97-AF65-F5344CB8AC3E}">
        <p14:creationId xmlns:p14="http://schemas.microsoft.com/office/powerpoint/2010/main" val="1287461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72806437-9FE1-86A8-7D0A-9D5FE112844C}"/>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64A1347B-34D9-304F-6582-BD89D479839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5">
            <a:extLst>
              <a:ext uri="{FF2B5EF4-FFF2-40B4-BE49-F238E27FC236}">
                <a16:creationId xmlns:a16="http://schemas.microsoft.com/office/drawing/2014/main" id="{1D60BC24-C8D5-9674-A3CF-9D5FFAAF5DA4}"/>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7" name="Titre 1">
            <a:extLst>
              <a:ext uri="{FF2B5EF4-FFF2-40B4-BE49-F238E27FC236}">
                <a16:creationId xmlns:a16="http://schemas.microsoft.com/office/drawing/2014/main" id="{1F821DA6-D197-C27C-0967-FCCB33FF8B05}"/>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 </a:t>
            </a:r>
          </a:p>
        </p:txBody>
      </p:sp>
      <p:sp>
        <p:nvSpPr>
          <p:cNvPr id="8" name="Rectangle 3">
            <a:extLst>
              <a:ext uri="{FF2B5EF4-FFF2-40B4-BE49-F238E27FC236}">
                <a16:creationId xmlns:a16="http://schemas.microsoft.com/office/drawing/2014/main" id="{31BFA0AA-6668-AC4C-426C-54FD15556B62}"/>
              </a:ext>
            </a:extLst>
          </p:cNvPr>
          <p:cNvSpPr txBox="1">
            <a:spLocks noChangeArrowheads="1"/>
          </p:cNvSpPr>
          <p:nvPr/>
        </p:nvSpPr>
        <p:spPr>
          <a:xfrm>
            <a:off x="534838" y="1503870"/>
            <a:ext cx="8729932" cy="45307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altLang="fr-FR" sz="1800" b="1" dirty="0">
                <a:solidFill>
                  <a:srgbClr val="002060"/>
                </a:solidFill>
                <a:ea typeface="ＭＳ Ｐゴシック" panose="020B0600070205080204" pitchFamily="34" charset="-128"/>
                <a:cs typeface="Arial" panose="020B0604020202020204" pitchFamily="34" charset="0"/>
              </a:rPr>
              <a:t>B.3 – Faire un diagnostic : Identifier et prioriser les actions à mener en fonction du risque</a:t>
            </a:r>
            <a:endParaRPr lang="fr-FR" altLang="fr-FR" sz="1800" dirty="0">
              <a:solidFill>
                <a:srgbClr val="002060"/>
              </a:solidFill>
              <a:ea typeface="ＭＳ Ｐゴシック" panose="020B0600070205080204" pitchFamily="34" charset="-128"/>
              <a:cs typeface="Arial" panose="020B0604020202020204" pitchFamily="34" charset="0"/>
            </a:endParaRP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a:t>
            </a: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Mesures de sécurité en place</a:t>
            </a: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Audit juridique/contractuel</a:t>
            </a: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Légitimité des collectes</a:t>
            </a: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Mentions d</a:t>
            </a:r>
            <a:r>
              <a:rPr lang="ja-JP" altLang="fr-FR" sz="1800" dirty="0">
                <a:solidFill>
                  <a:srgbClr val="002060"/>
                </a:solidFill>
                <a:ea typeface="ＭＳ Ｐゴシック" panose="020B0600070205080204" pitchFamily="34" charset="-128"/>
                <a:cs typeface="Arial" panose="020B0604020202020204" pitchFamily="34" charset="0"/>
              </a:rPr>
              <a:t>’</a:t>
            </a:r>
            <a:r>
              <a:rPr lang="fr-FR" altLang="ja-JP" sz="1800" dirty="0">
                <a:solidFill>
                  <a:srgbClr val="002060"/>
                </a:solidFill>
                <a:ea typeface="ＭＳ Ｐゴシック" panose="020B0600070205080204" pitchFamily="34" charset="-128"/>
                <a:cs typeface="Arial" panose="020B0604020202020204" pitchFamily="34" charset="0"/>
              </a:rPr>
              <a:t>information</a:t>
            </a:r>
          </a:p>
          <a:p>
            <a:pPr>
              <a:buFontTx/>
              <a:buChar char="-"/>
            </a:pPr>
            <a:r>
              <a:rPr lang="fr-FR" altLang="fr-FR" sz="1800" dirty="0">
                <a:solidFill>
                  <a:srgbClr val="002060"/>
                </a:solidFill>
                <a:ea typeface="ＭＳ Ｐゴシック" panose="020B0600070205080204" pitchFamily="34" charset="-128"/>
                <a:cs typeface="Arial" panose="020B0604020202020204" pitchFamily="34" charset="0"/>
              </a:rPr>
              <a:t>Obligations sous-traitants 				 </a:t>
            </a:r>
          </a:p>
          <a:p>
            <a:pPr marL="0" indent="0">
              <a:buNone/>
            </a:pPr>
            <a:r>
              <a:rPr lang="fr-FR" altLang="fr-FR" sz="1800" dirty="0">
                <a:solidFill>
                  <a:srgbClr val="002060"/>
                </a:solidFill>
                <a:ea typeface="ＭＳ Ｐゴシック" panose="020B0600070205080204" pitchFamily="34" charset="-128"/>
                <a:cs typeface="Arial" panose="020B0604020202020204" pitchFamily="34" charset="0"/>
              </a:rPr>
              <a:t>- Exercice des droits des personnes</a:t>
            </a: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Arial" panose="020B0604020202020204" pitchFamily="34" charset="0"/>
              </a:rPr>
              <a:t>- Conformité du site Internet	</a:t>
            </a:r>
            <a:r>
              <a:rPr lang="fr-FR" altLang="fr-FR" sz="2000" dirty="0">
                <a:solidFill>
                  <a:srgbClr val="002060"/>
                </a:solidFill>
                <a:ea typeface="ＭＳ Ｐゴシック" panose="020B0600070205080204" pitchFamily="34" charset="-128"/>
                <a:cs typeface="Arial" panose="020B0604020202020204" pitchFamily="34" charset="0"/>
              </a:rPr>
              <a:t>	</a:t>
            </a:r>
          </a:p>
        </p:txBody>
      </p:sp>
      <p:sp>
        <p:nvSpPr>
          <p:cNvPr id="9" name="Line 7">
            <a:extLst>
              <a:ext uri="{FF2B5EF4-FFF2-40B4-BE49-F238E27FC236}">
                <a16:creationId xmlns:a16="http://schemas.microsoft.com/office/drawing/2014/main" id="{691C237E-C138-B4D5-2841-BB5494769782}"/>
              </a:ext>
            </a:extLst>
          </p:cNvPr>
          <p:cNvSpPr>
            <a:spLocks noChangeShapeType="1"/>
          </p:cNvSpPr>
          <p:nvPr/>
        </p:nvSpPr>
        <p:spPr bwMode="auto">
          <a:xfrm>
            <a:off x="5507361" y="4702190"/>
            <a:ext cx="2506580" cy="1"/>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0" name="Line 8">
            <a:extLst>
              <a:ext uri="{FF2B5EF4-FFF2-40B4-BE49-F238E27FC236}">
                <a16:creationId xmlns:a16="http://schemas.microsoft.com/office/drawing/2014/main" id="{FE5158ED-266B-8561-CE0A-7392A0AD1CEF}"/>
              </a:ext>
            </a:extLst>
          </p:cNvPr>
          <p:cNvSpPr>
            <a:spLocks noChangeShapeType="1"/>
          </p:cNvSpPr>
          <p:nvPr/>
        </p:nvSpPr>
        <p:spPr bwMode="auto">
          <a:xfrm flipH="1" flipV="1">
            <a:off x="5239943" y="2639009"/>
            <a:ext cx="22170" cy="2063175"/>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2" name="ZoneTexte 11">
            <a:extLst>
              <a:ext uri="{FF2B5EF4-FFF2-40B4-BE49-F238E27FC236}">
                <a16:creationId xmlns:a16="http://schemas.microsoft.com/office/drawing/2014/main" id="{5D57C4C2-C974-F8C7-F735-07CCDD3926E0}"/>
              </a:ext>
            </a:extLst>
          </p:cNvPr>
          <p:cNvSpPr txBox="1"/>
          <p:nvPr/>
        </p:nvSpPr>
        <p:spPr>
          <a:xfrm>
            <a:off x="5239943" y="4959585"/>
            <a:ext cx="3845714" cy="369332"/>
          </a:xfrm>
          <a:prstGeom prst="rect">
            <a:avLst/>
          </a:prstGeom>
          <a:noFill/>
        </p:spPr>
        <p:txBody>
          <a:bodyPr wrap="square" rtlCol="0">
            <a:spAutoFit/>
          </a:bodyPr>
          <a:lstStyle/>
          <a:p>
            <a:r>
              <a:rPr lang="fr-FR" dirty="0"/>
              <a:t>Niveau de risque : </a:t>
            </a:r>
            <a:r>
              <a:rPr lang="fr-FR" b="1" dirty="0"/>
              <a:t>impact x probabilité</a:t>
            </a:r>
          </a:p>
        </p:txBody>
      </p:sp>
      <p:pic>
        <p:nvPicPr>
          <p:cNvPr id="3" name="Image 2">
            <a:extLst>
              <a:ext uri="{FF2B5EF4-FFF2-40B4-BE49-F238E27FC236}">
                <a16:creationId xmlns:a16="http://schemas.microsoft.com/office/drawing/2014/main" id="{B703A562-8AAB-9CE9-C813-1102BF0C2E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4371" y="2639010"/>
            <a:ext cx="2913647" cy="2023705"/>
          </a:xfrm>
          <a:prstGeom prst="rect">
            <a:avLst/>
          </a:prstGeom>
        </p:spPr>
      </p:pic>
    </p:spTree>
    <p:extLst>
      <p:ext uri="{BB962C8B-B14F-4D97-AF65-F5344CB8AC3E}">
        <p14:creationId xmlns:p14="http://schemas.microsoft.com/office/powerpoint/2010/main" val="3716690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72806437-9FE1-86A8-7D0A-9D5FE112844C}"/>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64A1347B-34D9-304F-6582-BD89D479839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5">
            <a:extLst>
              <a:ext uri="{FF2B5EF4-FFF2-40B4-BE49-F238E27FC236}">
                <a16:creationId xmlns:a16="http://schemas.microsoft.com/office/drawing/2014/main" id="{1D60BC24-C8D5-9674-A3CF-9D5FFAAF5DA4}"/>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7" name="Titre 1">
            <a:extLst>
              <a:ext uri="{FF2B5EF4-FFF2-40B4-BE49-F238E27FC236}">
                <a16:creationId xmlns:a16="http://schemas.microsoft.com/office/drawing/2014/main" id="{1F821DA6-D197-C27C-0967-FCCB33FF8B05}"/>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 </a:t>
            </a:r>
          </a:p>
        </p:txBody>
      </p:sp>
      <p:sp>
        <p:nvSpPr>
          <p:cNvPr id="2" name="Rectangle 3">
            <a:extLst>
              <a:ext uri="{FF2B5EF4-FFF2-40B4-BE49-F238E27FC236}">
                <a16:creationId xmlns:a16="http://schemas.microsoft.com/office/drawing/2014/main" id="{AD635ABF-0620-82DC-5FEC-B94F7B7FCC8D}"/>
              </a:ext>
            </a:extLst>
          </p:cNvPr>
          <p:cNvSpPr txBox="1">
            <a:spLocks noChangeArrowheads="1"/>
          </p:cNvSpPr>
          <p:nvPr/>
        </p:nvSpPr>
        <p:spPr>
          <a:xfrm>
            <a:off x="790113" y="1603255"/>
            <a:ext cx="8229600" cy="45307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altLang="fr-FR" sz="1800" b="1" dirty="0">
                <a:solidFill>
                  <a:srgbClr val="002060"/>
                </a:solidFill>
                <a:ea typeface="ＭＳ Ｐゴシック" panose="020B0600070205080204" pitchFamily="34" charset="-128"/>
                <a:cs typeface="ＭＳ Ｐゴシック" panose="020B0600070205080204" pitchFamily="34" charset="-128"/>
              </a:rPr>
              <a:t>B.4 – Gérer les risques</a:t>
            </a:r>
          </a:p>
          <a:p>
            <a:endParaRPr lang="fr-FR" altLang="fr-FR" sz="1800" dirty="0">
              <a:solidFill>
                <a:srgbClr val="002060"/>
              </a:solidFill>
              <a:ea typeface="ＭＳ Ｐゴシック" panose="020B0600070205080204" pitchFamily="34" charset="-128"/>
              <a:cs typeface="ＭＳ Ｐゴシック" panose="020B0600070205080204" pitchFamily="34" charset="-128"/>
            </a:endParaRPr>
          </a:p>
          <a:p>
            <a:pPr algn="ctr">
              <a:buFont typeface="Wingdings" panose="05000000000000000000" pitchFamily="2" charset="2"/>
              <a:buNone/>
            </a:pPr>
            <a:r>
              <a:rPr lang="fr-FR" altLang="fr-FR" sz="1800" dirty="0">
                <a:solidFill>
                  <a:srgbClr val="002060"/>
                </a:solidFill>
                <a:ea typeface="ＭＳ Ｐゴシック" panose="020B0600070205080204" pitchFamily="34" charset="-128"/>
                <a:cs typeface="ＭＳ Ｐゴシック" panose="020B0600070205080204" pitchFamily="34" charset="-128"/>
              </a:rPr>
              <a:t>Gérer les risques c’</a:t>
            </a:r>
            <a:r>
              <a:rPr lang="fr-FR" altLang="ja-JP" sz="1800" dirty="0">
                <a:solidFill>
                  <a:srgbClr val="002060"/>
                </a:solidFill>
                <a:ea typeface="ＭＳ Ｐゴシック" panose="020B0600070205080204" pitchFamily="34" charset="-128"/>
                <a:cs typeface="ＭＳ Ｐゴシック" panose="020B0600070205080204" pitchFamily="34" charset="-128"/>
              </a:rPr>
              <a:t>est connaître ses traitements à risques et évaluer leur</a:t>
            </a:r>
            <a:r>
              <a:rPr lang="ja-JP" altLang="fr-FR" sz="1800" dirty="0">
                <a:solidFill>
                  <a:srgbClr val="002060"/>
                </a:solidFill>
                <a:ea typeface="ＭＳ Ｐゴシック" panose="020B0600070205080204" pitchFamily="34" charset="-128"/>
                <a:cs typeface="ＭＳ Ｐゴシック" panose="020B0600070205080204" pitchFamily="34" charset="-128"/>
              </a:rPr>
              <a:t> </a:t>
            </a:r>
            <a:r>
              <a:rPr lang="fr-FR" altLang="ja-JP" sz="1800" dirty="0">
                <a:solidFill>
                  <a:srgbClr val="002060"/>
                </a:solidFill>
                <a:ea typeface="ＭＳ Ｐゴシック" panose="020B0600070205080204" pitchFamily="34" charset="-128"/>
                <a:cs typeface="ＭＳ Ｐゴシック" panose="020B0600070205080204" pitchFamily="34" charset="-128"/>
              </a:rPr>
              <a:t>impact sur la vie privée des personnes concernées </a:t>
            </a:r>
          </a:p>
          <a:p>
            <a:pPr algn="ctr">
              <a:buFont typeface="Wingdings" panose="05000000000000000000" pitchFamily="2" charset="2"/>
              <a:buNone/>
            </a:pPr>
            <a:endParaRPr lang="fr-FR" altLang="fr-FR" sz="1800" dirty="0">
              <a:solidFill>
                <a:srgbClr val="002060"/>
              </a:solidFill>
              <a:ea typeface="ＭＳ Ｐゴシック" panose="020B0600070205080204" pitchFamily="34" charset="-128"/>
              <a:cs typeface="ＭＳ Ｐゴシック" panose="020B0600070205080204" pitchFamily="34" charset="-128"/>
            </a:endParaRPr>
          </a:p>
          <a:p>
            <a:pPr algn="ctr">
              <a:buFont typeface="Wingdings" panose="05000000000000000000" pitchFamily="2" charset="2"/>
              <a:buNone/>
            </a:pPr>
            <a:endParaRPr lang="fr-FR" altLang="fr-FR" sz="1800" dirty="0">
              <a:solidFill>
                <a:srgbClr val="002060"/>
              </a:solidFill>
              <a:ea typeface="ＭＳ Ｐゴシック" panose="020B0600070205080204" pitchFamily="34" charset="-128"/>
              <a:cs typeface="ＭＳ Ｐゴシック" panose="020B0600070205080204" pitchFamily="34" charset="-128"/>
            </a:endParaRPr>
          </a:p>
          <a:p>
            <a:endParaRPr lang="fr-FR" altLang="fr-FR" sz="1800" dirty="0">
              <a:solidFill>
                <a:srgbClr val="002060"/>
              </a:solidFill>
              <a:ea typeface="ＭＳ Ｐゴシック" panose="020B0600070205080204" pitchFamily="34" charset="-128"/>
              <a:cs typeface="ＭＳ Ｐゴシック" panose="020B0600070205080204" pitchFamily="34" charset="-128"/>
            </a:endParaRPr>
          </a:p>
          <a:p>
            <a:endParaRPr lang="fr-FR" altLang="fr-FR" sz="1800" dirty="0">
              <a:solidFill>
                <a:srgbClr val="002060"/>
              </a:solidFill>
              <a:ea typeface="ＭＳ Ｐゴシック" panose="020B0600070205080204" pitchFamily="34" charset="-128"/>
              <a:cs typeface="ＭＳ Ｐゴシック" panose="020B0600070205080204" pitchFamily="34" charset="-128"/>
            </a:endParaRPr>
          </a:p>
          <a:p>
            <a:pPr>
              <a:buFont typeface="Wingdings" panose="05000000000000000000" pitchFamily="2" charset="2"/>
              <a:buNone/>
            </a:pPr>
            <a:r>
              <a:rPr lang="fr-FR" altLang="fr-FR" sz="1800" dirty="0">
                <a:solidFill>
                  <a:srgbClr val="002060"/>
                </a:solidFill>
                <a:ea typeface="ＭＳ Ｐゴシック" panose="020B0600070205080204" pitchFamily="34" charset="-128"/>
                <a:cs typeface="ＭＳ Ｐゴシック" panose="020B0600070205080204" pitchFamily="34" charset="-128"/>
              </a:rPr>
              <a:t>				</a:t>
            </a:r>
          </a:p>
          <a:p>
            <a:pPr algn="ctr">
              <a:buFont typeface="Wingdings" panose="05000000000000000000" pitchFamily="2" charset="2"/>
              <a:buNone/>
            </a:pPr>
            <a:r>
              <a:rPr lang="fr-FR" altLang="fr-FR" sz="1800" b="1" dirty="0">
                <a:solidFill>
                  <a:srgbClr val="002060"/>
                </a:solidFill>
                <a:ea typeface="ＭＳ Ｐゴシック" panose="020B0600070205080204" pitchFamily="34" charset="-128"/>
                <a:cs typeface="ＭＳ Ｐゴシック" panose="020B0600070205080204" pitchFamily="34" charset="-128"/>
              </a:rPr>
              <a:t>Etude d</a:t>
            </a:r>
            <a:r>
              <a:rPr lang="ja-JP" altLang="fr-FR" sz="1800" b="1" dirty="0">
                <a:solidFill>
                  <a:srgbClr val="002060"/>
                </a:solidFill>
                <a:ea typeface="ＭＳ Ｐゴシック" panose="020B0600070205080204" pitchFamily="34" charset="-128"/>
                <a:cs typeface="ＭＳ Ｐゴシック" panose="020B0600070205080204" pitchFamily="34" charset="-128"/>
              </a:rPr>
              <a:t>’</a:t>
            </a:r>
            <a:r>
              <a:rPr lang="fr-FR" altLang="ja-JP" sz="1800" b="1" dirty="0">
                <a:solidFill>
                  <a:srgbClr val="002060"/>
                </a:solidFill>
                <a:ea typeface="ＭＳ Ｐゴシック" panose="020B0600070205080204" pitchFamily="34" charset="-128"/>
                <a:cs typeface="ＭＳ Ｐゴシック" panose="020B0600070205080204" pitchFamily="34" charset="-128"/>
              </a:rPr>
              <a:t>impact - PIA</a:t>
            </a:r>
            <a:endParaRPr lang="fr-FR" altLang="fr-FR" sz="1800" b="1" dirty="0">
              <a:solidFill>
                <a:srgbClr val="002060"/>
              </a:solidFill>
              <a:ea typeface="ＭＳ Ｐゴシック" panose="020B0600070205080204" pitchFamily="34" charset="-128"/>
              <a:cs typeface="ＭＳ Ｐゴシック" panose="020B0600070205080204" pitchFamily="34" charset="-128"/>
            </a:endParaRPr>
          </a:p>
        </p:txBody>
      </p:sp>
      <p:sp>
        <p:nvSpPr>
          <p:cNvPr id="3" name="AutoShape 4">
            <a:extLst>
              <a:ext uri="{FF2B5EF4-FFF2-40B4-BE49-F238E27FC236}">
                <a16:creationId xmlns:a16="http://schemas.microsoft.com/office/drawing/2014/main" id="{272C9C99-9871-13E4-1736-631A3EAE5C40}"/>
              </a:ext>
            </a:extLst>
          </p:cNvPr>
          <p:cNvSpPr>
            <a:spLocks noChangeArrowheads="1"/>
          </p:cNvSpPr>
          <p:nvPr/>
        </p:nvSpPr>
        <p:spPr bwMode="auto">
          <a:xfrm rot="5400000">
            <a:off x="4468195" y="3717132"/>
            <a:ext cx="1008063" cy="431800"/>
          </a:xfrm>
          <a:prstGeom prst="rightArrow">
            <a:avLst>
              <a:gd name="adj1" fmla="val 50000"/>
              <a:gd name="adj2" fmla="val 58364"/>
            </a:avLst>
          </a:prstGeom>
          <a:solidFill>
            <a:srgbClr val="002060"/>
          </a:solidFill>
          <a:ln w="9525">
            <a:solidFill>
              <a:srgbClr val="002060"/>
            </a:solidFill>
            <a:miter lim="800000"/>
            <a:headEnd/>
            <a:tailEnd/>
          </a:ln>
        </p:spPr>
        <p:txBody>
          <a:bodyPr wrap="none" anchor="ctr"/>
          <a:lstStyle>
            <a:lvl1pPr>
              <a:defRPr>
                <a:solidFill>
                  <a:schemeClr val="tx1"/>
                </a:solidFill>
                <a:latin typeface="Elephant" panose="02020904090505020303" pitchFamily="18" charset="0"/>
                <a:ea typeface="ＭＳ Ｐゴシック" panose="020B0600070205080204" pitchFamily="34" charset="-128"/>
              </a:defRPr>
            </a:lvl1pPr>
            <a:lvl2pPr marL="742950" indent="-285750">
              <a:defRPr>
                <a:solidFill>
                  <a:schemeClr val="tx1"/>
                </a:solidFill>
                <a:latin typeface="Elephant" panose="02020904090505020303" pitchFamily="18" charset="0"/>
                <a:ea typeface="ＭＳ Ｐゴシック" panose="020B0600070205080204" pitchFamily="34" charset="-128"/>
              </a:defRPr>
            </a:lvl2pPr>
            <a:lvl3pPr marL="1143000" indent="-228600">
              <a:defRPr>
                <a:solidFill>
                  <a:schemeClr val="tx1"/>
                </a:solidFill>
                <a:latin typeface="Elephant" panose="02020904090505020303" pitchFamily="18" charset="0"/>
                <a:ea typeface="ＭＳ Ｐゴシック" panose="020B0600070205080204" pitchFamily="34" charset="-128"/>
              </a:defRPr>
            </a:lvl3pPr>
            <a:lvl4pPr marL="1600200" indent="-228600">
              <a:defRPr>
                <a:solidFill>
                  <a:schemeClr val="tx1"/>
                </a:solidFill>
                <a:latin typeface="Elephant" panose="02020904090505020303" pitchFamily="18" charset="0"/>
                <a:ea typeface="ＭＳ Ｐゴシック" panose="020B0600070205080204" pitchFamily="34" charset="-128"/>
              </a:defRPr>
            </a:lvl4pPr>
            <a:lvl5pPr marL="2057400" indent="-228600">
              <a:defRPr>
                <a:solidFill>
                  <a:schemeClr val="tx1"/>
                </a:solidFill>
                <a:latin typeface="Elephant" panose="02020904090505020303" pitchFamily="18"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Elephant" panose="02020904090505020303" pitchFamily="18" charset="0"/>
                <a:ea typeface="ＭＳ Ｐゴシック" panose="020B0600070205080204" pitchFamily="34" charset="-128"/>
              </a:defRPr>
            </a:lvl9pPr>
          </a:lstStyle>
          <a:p>
            <a:pPr eaLnBrk="1" hangingPunct="1"/>
            <a:endParaRPr lang="fr-FR" altLang="fr-FR">
              <a:solidFill>
                <a:srgbClr val="002060"/>
              </a:solidFill>
              <a:latin typeface="Arial" panose="020B0604020202020204" pitchFamily="34" charset="0"/>
            </a:endParaRPr>
          </a:p>
        </p:txBody>
      </p:sp>
    </p:spTree>
    <p:extLst>
      <p:ext uri="{BB962C8B-B14F-4D97-AF65-F5344CB8AC3E}">
        <p14:creationId xmlns:p14="http://schemas.microsoft.com/office/powerpoint/2010/main" val="3315473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72806437-9FE1-86A8-7D0A-9D5FE112844C}"/>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64A1347B-34D9-304F-6582-BD89D479839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5">
            <a:extLst>
              <a:ext uri="{FF2B5EF4-FFF2-40B4-BE49-F238E27FC236}">
                <a16:creationId xmlns:a16="http://schemas.microsoft.com/office/drawing/2014/main" id="{1D60BC24-C8D5-9674-A3CF-9D5FFAAF5DA4}"/>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7" name="Titre 1">
            <a:extLst>
              <a:ext uri="{FF2B5EF4-FFF2-40B4-BE49-F238E27FC236}">
                <a16:creationId xmlns:a16="http://schemas.microsoft.com/office/drawing/2014/main" id="{1F821DA6-D197-C27C-0967-FCCB33FF8B05}"/>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14.Se mettre en conformité </a:t>
            </a:r>
          </a:p>
        </p:txBody>
      </p:sp>
      <p:sp>
        <p:nvSpPr>
          <p:cNvPr id="2" name="Rectangle 3">
            <a:extLst>
              <a:ext uri="{FF2B5EF4-FFF2-40B4-BE49-F238E27FC236}">
                <a16:creationId xmlns:a16="http://schemas.microsoft.com/office/drawing/2014/main" id="{AD635ABF-0620-82DC-5FEC-B94F7B7FCC8D}"/>
              </a:ext>
            </a:extLst>
          </p:cNvPr>
          <p:cNvSpPr txBox="1">
            <a:spLocks noChangeArrowheads="1"/>
          </p:cNvSpPr>
          <p:nvPr/>
        </p:nvSpPr>
        <p:spPr>
          <a:xfrm>
            <a:off x="790112" y="1603255"/>
            <a:ext cx="8558073" cy="45307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altLang="fr-FR" sz="1800" b="1" dirty="0">
                <a:solidFill>
                  <a:srgbClr val="002060"/>
                </a:solidFill>
                <a:ea typeface="ＭＳ Ｐゴシック" panose="020B0600070205080204" pitchFamily="34" charset="-128"/>
                <a:cs typeface="ＭＳ Ｐゴシック" panose="020B0600070205080204" pitchFamily="34" charset="-128"/>
              </a:rPr>
              <a:t>B.5- Organiser les processus internes pour garantir la protection des données en continu </a:t>
            </a:r>
          </a:p>
        </p:txBody>
      </p:sp>
      <p:sp>
        <p:nvSpPr>
          <p:cNvPr id="8" name="ZoneTexte 7">
            <a:extLst>
              <a:ext uri="{FF2B5EF4-FFF2-40B4-BE49-F238E27FC236}">
                <a16:creationId xmlns:a16="http://schemas.microsoft.com/office/drawing/2014/main" id="{BE09FF0D-DF82-AE59-8E35-A24EEB657588}"/>
              </a:ext>
            </a:extLst>
          </p:cNvPr>
          <p:cNvSpPr txBox="1"/>
          <p:nvPr/>
        </p:nvSpPr>
        <p:spPr>
          <a:xfrm>
            <a:off x="3176710" y="2885243"/>
            <a:ext cx="5078027" cy="1711366"/>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fr-FR" b="1" dirty="0">
                <a:solidFill>
                  <a:srgbClr val="002060"/>
                </a:solidFill>
              </a:rPr>
              <a:t>Privacy by Design</a:t>
            </a:r>
          </a:p>
          <a:p>
            <a:pPr marL="285750" indent="-285750">
              <a:lnSpc>
                <a:spcPct val="150000"/>
              </a:lnSpc>
              <a:buFont typeface="Wingdings" panose="05000000000000000000" pitchFamily="2" charset="2"/>
              <a:buChar char="Ø"/>
            </a:pPr>
            <a:r>
              <a:rPr lang="fr-FR" b="1" dirty="0">
                <a:solidFill>
                  <a:srgbClr val="002060"/>
                </a:solidFill>
              </a:rPr>
              <a:t>Sensibiliser les collaborateurs</a:t>
            </a:r>
          </a:p>
          <a:p>
            <a:pPr marL="285750" indent="-285750">
              <a:lnSpc>
                <a:spcPct val="150000"/>
              </a:lnSpc>
              <a:buFont typeface="Wingdings" panose="05000000000000000000" pitchFamily="2" charset="2"/>
              <a:buChar char="Ø"/>
            </a:pPr>
            <a:r>
              <a:rPr lang="fr-FR" b="1" dirty="0">
                <a:solidFill>
                  <a:srgbClr val="002060"/>
                </a:solidFill>
              </a:rPr>
              <a:t>Traiter les réclamations </a:t>
            </a:r>
          </a:p>
          <a:p>
            <a:pPr marL="285750" indent="-285750">
              <a:lnSpc>
                <a:spcPct val="150000"/>
              </a:lnSpc>
              <a:buFont typeface="Wingdings" panose="05000000000000000000" pitchFamily="2" charset="2"/>
              <a:buChar char="Ø"/>
            </a:pPr>
            <a:r>
              <a:rPr lang="fr-FR" b="1" dirty="0">
                <a:solidFill>
                  <a:srgbClr val="002060"/>
                </a:solidFill>
              </a:rPr>
              <a:t>Anticiper les violations des données </a:t>
            </a:r>
          </a:p>
        </p:txBody>
      </p:sp>
    </p:spTree>
    <p:extLst>
      <p:ext uri="{BB962C8B-B14F-4D97-AF65-F5344CB8AC3E}">
        <p14:creationId xmlns:p14="http://schemas.microsoft.com/office/powerpoint/2010/main" val="3424435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72806437-9FE1-86A8-7D0A-9D5FE112844C}"/>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64A1347B-34D9-304F-6582-BD89D479839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5">
            <a:extLst>
              <a:ext uri="{FF2B5EF4-FFF2-40B4-BE49-F238E27FC236}">
                <a16:creationId xmlns:a16="http://schemas.microsoft.com/office/drawing/2014/main" id="{1D60BC24-C8D5-9674-A3CF-9D5FFAAF5DA4}"/>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7" name="Titre 1">
            <a:extLst>
              <a:ext uri="{FF2B5EF4-FFF2-40B4-BE49-F238E27FC236}">
                <a16:creationId xmlns:a16="http://schemas.microsoft.com/office/drawing/2014/main" id="{1F821DA6-D197-C27C-0967-FCCB33FF8B05}"/>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 </a:t>
            </a:r>
          </a:p>
        </p:txBody>
      </p:sp>
      <p:sp>
        <p:nvSpPr>
          <p:cNvPr id="2" name="Rectangle 3">
            <a:extLst>
              <a:ext uri="{FF2B5EF4-FFF2-40B4-BE49-F238E27FC236}">
                <a16:creationId xmlns:a16="http://schemas.microsoft.com/office/drawing/2014/main" id="{AD635ABF-0620-82DC-5FEC-B94F7B7FCC8D}"/>
              </a:ext>
            </a:extLst>
          </p:cNvPr>
          <p:cNvSpPr txBox="1">
            <a:spLocks noChangeArrowheads="1"/>
          </p:cNvSpPr>
          <p:nvPr/>
        </p:nvSpPr>
        <p:spPr>
          <a:xfrm>
            <a:off x="884061" y="1576623"/>
            <a:ext cx="7675476" cy="6769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altLang="fr-FR" sz="1800" b="1" dirty="0">
                <a:solidFill>
                  <a:srgbClr val="002060"/>
                </a:solidFill>
                <a:ea typeface="ＭＳ Ｐゴシック" panose="020B0600070205080204" pitchFamily="34" charset="-128"/>
                <a:cs typeface="ＭＳ Ｐゴシック" panose="020B0600070205080204" pitchFamily="34" charset="-128"/>
              </a:rPr>
              <a:t>B.6 – Prouver la conformité en documentant : </a:t>
            </a:r>
          </a:p>
        </p:txBody>
      </p:sp>
      <p:sp>
        <p:nvSpPr>
          <p:cNvPr id="8" name="ZoneTexte 7">
            <a:extLst>
              <a:ext uri="{FF2B5EF4-FFF2-40B4-BE49-F238E27FC236}">
                <a16:creationId xmlns:a16="http://schemas.microsoft.com/office/drawing/2014/main" id="{BE09FF0D-DF82-AE59-8E35-A24EEB657588}"/>
              </a:ext>
            </a:extLst>
          </p:cNvPr>
          <p:cNvSpPr txBox="1"/>
          <p:nvPr/>
        </p:nvSpPr>
        <p:spPr>
          <a:xfrm>
            <a:off x="1740024" y="2253655"/>
            <a:ext cx="8060924" cy="3788858"/>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fr-FR" dirty="0">
                <a:solidFill>
                  <a:srgbClr val="002060"/>
                </a:solidFill>
              </a:rPr>
              <a:t>Les actions et documents réalisés</a:t>
            </a:r>
          </a:p>
          <a:p>
            <a:pPr marL="285750" indent="-285750">
              <a:lnSpc>
                <a:spcPct val="150000"/>
              </a:lnSpc>
              <a:buFont typeface="Wingdings" panose="05000000000000000000" pitchFamily="2" charset="2"/>
              <a:buChar char="Ø"/>
            </a:pPr>
            <a:r>
              <a:rPr lang="fr-FR" dirty="0">
                <a:solidFill>
                  <a:srgbClr val="002060"/>
                </a:solidFill>
              </a:rPr>
              <a:t>Le registre des traitements</a:t>
            </a:r>
          </a:p>
          <a:p>
            <a:pPr marL="285750" indent="-285750">
              <a:lnSpc>
                <a:spcPct val="150000"/>
              </a:lnSpc>
              <a:buFont typeface="Wingdings" panose="05000000000000000000" pitchFamily="2" charset="2"/>
              <a:buChar char="Ø"/>
            </a:pPr>
            <a:r>
              <a:rPr lang="fr-FR" dirty="0">
                <a:solidFill>
                  <a:srgbClr val="002060"/>
                </a:solidFill>
              </a:rPr>
              <a:t>Les analyses d’impacts</a:t>
            </a:r>
          </a:p>
          <a:p>
            <a:pPr marL="285750" indent="-285750">
              <a:lnSpc>
                <a:spcPct val="150000"/>
              </a:lnSpc>
              <a:buFont typeface="Wingdings" panose="05000000000000000000" pitchFamily="2" charset="2"/>
              <a:buChar char="Ø"/>
            </a:pPr>
            <a:r>
              <a:rPr lang="fr-FR" dirty="0">
                <a:solidFill>
                  <a:srgbClr val="002060"/>
                </a:solidFill>
              </a:rPr>
              <a:t>L’encadrement des flux de données hors UE</a:t>
            </a:r>
          </a:p>
          <a:p>
            <a:pPr marL="285750" indent="-285750">
              <a:lnSpc>
                <a:spcPct val="150000"/>
              </a:lnSpc>
              <a:buFont typeface="Wingdings" panose="05000000000000000000" pitchFamily="2" charset="2"/>
              <a:buChar char="Ø"/>
            </a:pPr>
            <a:r>
              <a:rPr lang="fr-FR" dirty="0">
                <a:solidFill>
                  <a:srgbClr val="002060"/>
                </a:solidFill>
              </a:rPr>
              <a:t>L’informations aux personnes concernées par les traitements</a:t>
            </a:r>
          </a:p>
          <a:p>
            <a:pPr marL="285750" indent="-285750">
              <a:lnSpc>
                <a:spcPct val="150000"/>
              </a:lnSpc>
              <a:buFont typeface="Wingdings" panose="05000000000000000000" pitchFamily="2" charset="2"/>
              <a:buChar char="Ø"/>
            </a:pPr>
            <a:r>
              <a:rPr lang="fr-FR" dirty="0">
                <a:solidFill>
                  <a:srgbClr val="002060"/>
                </a:solidFill>
              </a:rPr>
              <a:t>Les contrats qui définissent les rôles et responsabilités des acteurs</a:t>
            </a:r>
          </a:p>
          <a:p>
            <a:pPr marL="285750" indent="-285750">
              <a:lnSpc>
                <a:spcPct val="150000"/>
              </a:lnSpc>
              <a:buFont typeface="Wingdings" panose="05000000000000000000" pitchFamily="2" charset="2"/>
              <a:buChar char="Ø"/>
            </a:pPr>
            <a:r>
              <a:rPr lang="fr-FR" dirty="0">
                <a:solidFill>
                  <a:srgbClr val="002060"/>
                </a:solidFill>
              </a:rPr>
              <a:t>Les mesures de sécurité technique : PSSI </a:t>
            </a:r>
          </a:p>
          <a:p>
            <a:pPr marL="285750" indent="-285750">
              <a:lnSpc>
                <a:spcPct val="150000"/>
              </a:lnSpc>
              <a:buFont typeface="Wingdings" panose="05000000000000000000" pitchFamily="2" charset="2"/>
              <a:buChar char="Ø"/>
            </a:pPr>
            <a:endParaRPr lang="fr-FR" dirty="0">
              <a:solidFill>
                <a:srgbClr val="002060"/>
              </a:solidFill>
            </a:endParaRPr>
          </a:p>
          <a:p>
            <a:pPr>
              <a:lnSpc>
                <a:spcPct val="150000"/>
              </a:lnSpc>
            </a:pPr>
            <a:r>
              <a:rPr lang="fr-FR" dirty="0">
                <a:solidFill>
                  <a:srgbClr val="002060"/>
                </a:solidFill>
              </a:rPr>
              <a:t>Montrer comment les actions ont été mises en place et les rendre vérifiables</a:t>
            </a:r>
          </a:p>
        </p:txBody>
      </p:sp>
    </p:spTree>
    <p:extLst>
      <p:ext uri="{BB962C8B-B14F-4D97-AF65-F5344CB8AC3E}">
        <p14:creationId xmlns:p14="http://schemas.microsoft.com/office/powerpoint/2010/main" val="2860817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8C19781E-7CA7-9E1A-DD68-D369C343F92C}"/>
              </a:ext>
            </a:extLst>
          </p:cNvPr>
          <p:cNvSpPr txBox="1"/>
          <p:nvPr/>
        </p:nvSpPr>
        <p:spPr>
          <a:xfrm>
            <a:off x="363983" y="1154097"/>
            <a:ext cx="7270813" cy="369332"/>
          </a:xfrm>
          <a:prstGeom prst="rect">
            <a:avLst/>
          </a:prstGeom>
          <a:noFill/>
        </p:spPr>
        <p:txBody>
          <a:bodyPr wrap="square" rtlCol="0">
            <a:spAutoFit/>
          </a:bodyPr>
          <a:lstStyle/>
          <a:p>
            <a:r>
              <a:rPr lang="fr-FR" b="1" dirty="0">
                <a:solidFill>
                  <a:srgbClr val="002060"/>
                </a:solidFill>
              </a:rPr>
              <a:t>Résumé des bonnes pratiques</a:t>
            </a:r>
          </a:p>
        </p:txBody>
      </p:sp>
      <p:pic>
        <p:nvPicPr>
          <p:cNvPr id="7" name="Graphique 6" descr="Liste de contrôle contour">
            <a:extLst>
              <a:ext uri="{FF2B5EF4-FFF2-40B4-BE49-F238E27FC236}">
                <a16:creationId xmlns:a16="http://schemas.microsoft.com/office/drawing/2014/main" id="{9B9023F4-FA8F-18FA-2F57-C8CFDB48795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67164" y="2203881"/>
            <a:ext cx="914400" cy="914400"/>
          </a:xfrm>
          <a:prstGeom prst="rect">
            <a:avLst/>
          </a:prstGeom>
        </p:spPr>
      </p:pic>
      <p:pic>
        <p:nvPicPr>
          <p:cNvPr id="10" name="Graphique 9" descr="Balance de la justice contour">
            <a:extLst>
              <a:ext uri="{FF2B5EF4-FFF2-40B4-BE49-F238E27FC236}">
                <a16:creationId xmlns:a16="http://schemas.microsoft.com/office/drawing/2014/main" id="{94A7925A-E933-C67B-E148-78A44B19CE9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161401" y="2166605"/>
            <a:ext cx="914400" cy="914400"/>
          </a:xfrm>
          <a:prstGeom prst="rect">
            <a:avLst/>
          </a:prstGeom>
        </p:spPr>
      </p:pic>
      <p:pic>
        <p:nvPicPr>
          <p:cNvPr id="12" name="Graphique 11" descr="Répéter contour">
            <a:extLst>
              <a:ext uri="{FF2B5EF4-FFF2-40B4-BE49-F238E27FC236}">
                <a16:creationId xmlns:a16="http://schemas.microsoft.com/office/drawing/2014/main" id="{CDC6E6CF-0038-CEB7-A833-FC7B5322EE2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300387" y="2203881"/>
            <a:ext cx="914400" cy="914400"/>
          </a:xfrm>
          <a:prstGeom prst="rect">
            <a:avLst/>
          </a:prstGeom>
        </p:spPr>
      </p:pic>
      <p:pic>
        <p:nvPicPr>
          <p:cNvPr id="14" name="Graphique 13" descr="Broyeur à papier contour">
            <a:extLst>
              <a:ext uri="{FF2B5EF4-FFF2-40B4-BE49-F238E27FC236}">
                <a16:creationId xmlns:a16="http://schemas.microsoft.com/office/drawing/2014/main" id="{E0844749-2433-49D6-B31B-518CA35CE1B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720642" y="4170286"/>
            <a:ext cx="914400" cy="914400"/>
          </a:xfrm>
          <a:prstGeom prst="rect">
            <a:avLst/>
          </a:prstGeom>
        </p:spPr>
      </p:pic>
      <p:pic>
        <p:nvPicPr>
          <p:cNvPr id="16" name="Graphique 15" descr="Bouclier coche contour">
            <a:extLst>
              <a:ext uri="{FF2B5EF4-FFF2-40B4-BE49-F238E27FC236}">
                <a16:creationId xmlns:a16="http://schemas.microsoft.com/office/drawing/2014/main" id="{EF68A8E1-4C6F-2970-8DE2-2F21A64C6963}"/>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041238" y="4096247"/>
            <a:ext cx="914400" cy="914400"/>
          </a:xfrm>
          <a:prstGeom prst="rect">
            <a:avLst/>
          </a:prstGeom>
        </p:spPr>
      </p:pic>
      <p:sp>
        <p:nvSpPr>
          <p:cNvPr id="17" name="ZoneTexte 16">
            <a:extLst>
              <a:ext uri="{FF2B5EF4-FFF2-40B4-BE49-F238E27FC236}">
                <a16:creationId xmlns:a16="http://schemas.microsoft.com/office/drawing/2014/main" id="{AF2DBFBE-A997-0BC7-C200-7507F9348DF1}"/>
              </a:ext>
            </a:extLst>
          </p:cNvPr>
          <p:cNvSpPr txBox="1"/>
          <p:nvPr/>
        </p:nvSpPr>
        <p:spPr>
          <a:xfrm>
            <a:off x="705776" y="3222286"/>
            <a:ext cx="2374775" cy="584775"/>
          </a:xfrm>
          <a:prstGeom prst="rect">
            <a:avLst/>
          </a:prstGeom>
          <a:noFill/>
        </p:spPr>
        <p:txBody>
          <a:bodyPr wrap="square" rtlCol="0">
            <a:spAutoFit/>
          </a:bodyPr>
          <a:lstStyle/>
          <a:p>
            <a:pPr algn="ctr"/>
            <a:r>
              <a:rPr lang="fr-FR" sz="1600" b="1" dirty="0">
                <a:solidFill>
                  <a:srgbClr val="002060"/>
                </a:solidFill>
              </a:rPr>
              <a:t>Inventorier les activités de traitements </a:t>
            </a:r>
          </a:p>
        </p:txBody>
      </p:sp>
      <p:sp>
        <p:nvSpPr>
          <p:cNvPr id="18" name="ZoneTexte 17">
            <a:extLst>
              <a:ext uri="{FF2B5EF4-FFF2-40B4-BE49-F238E27FC236}">
                <a16:creationId xmlns:a16="http://schemas.microsoft.com/office/drawing/2014/main" id="{93679D8D-4289-5BF3-8C7A-7F9EBE2F8357}"/>
              </a:ext>
            </a:extLst>
          </p:cNvPr>
          <p:cNvSpPr txBox="1"/>
          <p:nvPr/>
        </p:nvSpPr>
        <p:spPr>
          <a:xfrm>
            <a:off x="3528494" y="3206898"/>
            <a:ext cx="2374775" cy="830997"/>
          </a:xfrm>
          <a:prstGeom prst="rect">
            <a:avLst/>
          </a:prstGeom>
          <a:noFill/>
        </p:spPr>
        <p:txBody>
          <a:bodyPr wrap="square" rtlCol="0">
            <a:spAutoFit/>
          </a:bodyPr>
          <a:lstStyle/>
          <a:p>
            <a:pPr algn="ctr"/>
            <a:r>
              <a:rPr lang="fr-FR" sz="1600" b="1" dirty="0">
                <a:solidFill>
                  <a:srgbClr val="002060"/>
                </a:solidFill>
              </a:rPr>
              <a:t>Prendre connaissance des lois applicables en matière de RGPD</a:t>
            </a:r>
          </a:p>
        </p:txBody>
      </p:sp>
      <p:sp>
        <p:nvSpPr>
          <p:cNvPr id="19" name="ZoneTexte 18">
            <a:extLst>
              <a:ext uri="{FF2B5EF4-FFF2-40B4-BE49-F238E27FC236}">
                <a16:creationId xmlns:a16="http://schemas.microsoft.com/office/drawing/2014/main" id="{22CCA0E9-4AE6-01ED-6665-C6A53CDCDEBD}"/>
              </a:ext>
            </a:extLst>
          </p:cNvPr>
          <p:cNvSpPr txBox="1"/>
          <p:nvPr/>
        </p:nvSpPr>
        <p:spPr>
          <a:xfrm>
            <a:off x="6766636" y="3200841"/>
            <a:ext cx="2374775" cy="830997"/>
          </a:xfrm>
          <a:prstGeom prst="rect">
            <a:avLst/>
          </a:prstGeom>
          <a:noFill/>
        </p:spPr>
        <p:txBody>
          <a:bodyPr wrap="square" rtlCol="0">
            <a:spAutoFit/>
          </a:bodyPr>
          <a:lstStyle/>
          <a:p>
            <a:pPr algn="ctr"/>
            <a:r>
              <a:rPr lang="fr-FR" sz="1600" b="1" dirty="0">
                <a:solidFill>
                  <a:srgbClr val="002060"/>
                </a:solidFill>
              </a:rPr>
              <a:t>Mettre à jour les données pour assurer leur exactitude</a:t>
            </a:r>
          </a:p>
        </p:txBody>
      </p:sp>
      <p:sp>
        <p:nvSpPr>
          <p:cNvPr id="20" name="ZoneTexte 19">
            <a:extLst>
              <a:ext uri="{FF2B5EF4-FFF2-40B4-BE49-F238E27FC236}">
                <a16:creationId xmlns:a16="http://schemas.microsoft.com/office/drawing/2014/main" id="{08650135-39B6-1AD6-99F0-B2690E2EF7BC}"/>
              </a:ext>
            </a:extLst>
          </p:cNvPr>
          <p:cNvSpPr txBox="1"/>
          <p:nvPr/>
        </p:nvSpPr>
        <p:spPr>
          <a:xfrm>
            <a:off x="2083253" y="5213530"/>
            <a:ext cx="2374775" cy="830997"/>
          </a:xfrm>
          <a:prstGeom prst="rect">
            <a:avLst/>
          </a:prstGeom>
          <a:noFill/>
        </p:spPr>
        <p:txBody>
          <a:bodyPr wrap="square" rtlCol="0">
            <a:spAutoFit/>
          </a:bodyPr>
          <a:lstStyle/>
          <a:p>
            <a:pPr algn="ctr"/>
            <a:r>
              <a:rPr lang="fr-FR" sz="1600" b="1" dirty="0">
                <a:solidFill>
                  <a:srgbClr val="002060"/>
                </a:solidFill>
              </a:rPr>
              <a:t>Etablir une politique de conservation et d’archivage des données</a:t>
            </a:r>
          </a:p>
        </p:txBody>
      </p:sp>
      <p:sp>
        <p:nvSpPr>
          <p:cNvPr id="21" name="ZoneTexte 20">
            <a:extLst>
              <a:ext uri="{FF2B5EF4-FFF2-40B4-BE49-F238E27FC236}">
                <a16:creationId xmlns:a16="http://schemas.microsoft.com/office/drawing/2014/main" id="{3D7DAF30-2E08-FA59-9C72-4510CDAFE8AC}"/>
              </a:ext>
            </a:extLst>
          </p:cNvPr>
          <p:cNvSpPr txBox="1"/>
          <p:nvPr/>
        </p:nvSpPr>
        <p:spPr>
          <a:xfrm>
            <a:off x="5321394" y="5211192"/>
            <a:ext cx="2374775" cy="1077218"/>
          </a:xfrm>
          <a:prstGeom prst="rect">
            <a:avLst/>
          </a:prstGeom>
          <a:noFill/>
        </p:spPr>
        <p:txBody>
          <a:bodyPr wrap="square" rtlCol="0">
            <a:spAutoFit/>
          </a:bodyPr>
          <a:lstStyle/>
          <a:p>
            <a:pPr algn="ctr"/>
            <a:r>
              <a:rPr lang="fr-FR" sz="1600" b="1" dirty="0">
                <a:solidFill>
                  <a:srgbClr val="002060"/>
                </a:solidFill>
              </a:rPr>
              <a:t>Etablir des processus et des mesures de sécurité pour assurer l’intégrité et la confidentialité</a:t>
            </a:r>
          </a:p>
        </p:txBody>
      </p: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14. Se mettre en conformité </a:t>
            </a:r>
          </a:p>
        </p:txBody>
      </p:sp>
    </p:spTree>
    <p:extLst>
      <p:ext uri="{BB962C8B-B14F-4D97-AF65-F5344CB8AC3E}">
        <p14:creationId xmlns:p14="http://schemas.microsoft.com/office/powerpoint/2010/main" val="5804912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8C19781E-7CA7-9E1A-DD68-D369C343F92C}"/>
              </a:ext>
            </a:extLst>
          </p:cNvPr>
          <p:cNvSpPr txBox="1"/>
          <p:nvPr/>
        </p:nvSpPr>
        <p:spPr>
          <a:xfrm>
            <a:off x="284084" y="1171852"/>
            <a:ext cx="6391924" cy="369332"/>
          </a:xfrm>
          <a:prstGeom prst="rect">
            <a:avLst/>
          </a:prstGeom>
          <a:noFill/>
        </p:spPr>
        <p:txBody>
          <a:bodyPr wrap="square" rtlCol="0">
            <a:spAutoFit/>
          </a:bodyPr>
          <a:lstStyle/>
          <a:p>
            <a:r>
              <a:rPr lang="fr-FR" b="1" dirty="0">
                <a:solidFill>
                  <a:srgbClr val="002060"/>
                </a:solidFill>
              </a:rPr>
              <a:t>Et les bonnes pratiques sur le consentement</a:t>
            </a:r>
          </a:p>
        </p:txBody>
      </p:sp>
      <p:pic>
        <p:nvPicPr>
          <p:cNvPr id="7" name="Graphique 6" descr="Case à cocher barrée contour">
            <a:extLst>
              <a:ext uri="{FF2B5EF4-FFF2-40B4-BE49-F238E27FC236}">
                <a16:creationId xmlns:a16="http://schemas.microsoft.com/office/drawing/2014/main" id="{564CBA5C-47F2-0767-EF70-2DCC717AAA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32860" y="2079683"/>
            <a:ext cx="996520" cy="996520"/>
          </a:xfrm>
          <a:prstGeom prst="rect">
            <a:avLst/>
          </a:prstGeom>
        </p:spPr>
      </p:pic>
      <p:pic>
        <p:nvPicPr>
          <p:cNvPr id="10" name="Graphique 9" descr="Base de données contour">
            <a:extLst>
              <a:ext uri="{FF2B5EF4-FFF2-40B4-BE49-F238E27FC236}">
                <a16:creationId xmlns:a16="http://schemas.microsoft.com/office/drawing/2014/main" id="{6332E46D-5796-603A-65E9-08931C54767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703372" y="2067094"/>
            <a:ext cx="914400" cy="766153"/>
          </a:xfrm>
          <a:prstGeom prst="rect">
            <a:avLst/>
          </a:prstGeom>
        </p:spPr>
      </p:pic>
      <p:pic>
        <p:nvPicPr>
          <p:cNvPr id="12" name="Graphique 11" descr="Stylo de calligraphie avec un remplissage uni">
            <a:extLst>
              <a:ext uri="{FF2B5EF4-FFF2-40B4-BE49-F238E27FC236}">
                <a16:creationId xmlns:a16="http://schemas.microsoft.com/office/drawing/2014/main" id="{8ABC5B2A-8B19-A232-0101-404403E5282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475375" y="4521474"/>
            <a:ext cx="641411" cy="641411"/>
          </a:xfrm>
          <a:prstGeom prst="rect">
            <a:avLst/>
          </a:prstGeom>
        </p:spPr>
      </p:pic>
      <p:pic>
        <p:nvPicPr>
          <p:cNvPr id="14" name="Graphique 13" descr="Coche avec un remplissage uni">
            <a:extLst>
              <a:ext uri="{FF2B5EF4-FFF2-40B4-BE49-F238E27FC236}">
                <a16:creationId xmlns:a16="http://schemas.microsoft.com/office/drawing/2014/main" id="{8F1E9DC4-33E0-75FF-958E-3A806B98FB31}"/>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850619" y="4472722"/>
            <a:ext cx="690163" cy="690163"/>
          </a:xfrm>
          <a:prstGeom prst="rect">
            <a:avLst/>
          </a:prstGeom>
        </p:spPr>
      </p:pic>
      <p:sp>
        <p:nvSpPr>
          <p:cNvPr id="16" name="ZoneTexte 15">
            <a:extLst>
              <a:ext uri="{FF2B5EF4-FFF2-40B4-BE49-F238E27FC236}">
                <a16:creationId xmlns:a16="http://schemas.microsoft.com/office/drawing/2014/main" id="{8B41C9FD-56C2-31D1-42AD-24AA5F83734B}"/>
              </a:ext>
            </a:extLst>
          </p:cNvPr>
          <p:cNvSpPr txBox="1"/>
          <p:nvPr/>
        </p:nvSpPr>
        <p:spPr>
          <a:xfrm>
            <a:off x="1443354" y="2995319"/>
            <a:ext cx="2423604" cy="584775"/>
          </a:xfrm>
          <a:prstGeom prst="rect">
            <a:avLst/>
          </a:prstGeom>
          <a:noFill/>
        </p:spPr>
        <p:txBody>
          <a:bodyPr wrap="square" rtlCol="0">
            <a:spAutoFit/>
          </a:bodyPr>
          <a:lstStyle/>
          <a:p>
            <a:pPr algn="ctr"/>
            <a:r>
              <a:rPr lang="fr-FR" sz="1600" dirty="0">
                <a:solidFill>
                  <a:srgbClr val="002060"/>
                </a:solidFill>
              </a:rPr>
              <a:t>Mettre en place une mesure de consentement</a:t>
            </a:r>
          </a:p>
        </p:txBody>
      </p:sp>
      <p:sp>
        <p:nvSpPr>
          <p:cNvPr id="17" name="ZoneTexte 16">
            <a:extLst>
              <a:ext uri="{FF2B5EF4-FFF2-40B4-BE49-F238E27FC236}">
                <a16:creationId xmlns:a16="http://schemas.microsoft.com/office/drawing/2014/main" id="{7A313B57-6520-0B41-3A19-8F28B3DD13B6}"/>
              </a:ext>
            </a:extLst>
          </p:cNvPr>
          <p:cNvSpPr txBox="1"/>
          <p:nvPr/>
        </p:nvSpPr>
        <p:spPr>
          <a:xfrm>
            <a:off x="6135932" y="2868363"/>
            <a:ext cx="2423604" cy="830997"/>
          </a:xfrm>
          <a:prstGeom prst="rect">
            <a:avLst/>
          </a:prstGeom>
          <a:noFill/>
        </p:spPr>
        <p:txBody>
          <a:bodyPr wrap="square" rtlCol="0">
            <a:spAutoFit/>
          </a:bodyPr>
          <a:lstStyle/>
          <a:p>
            <a:r>
              <a:rPr lang="fr-FR" sz="1600" dirty="0">
                <a:solidFill>
                  <a:srgbClr val="002060"/>
                </a:solidFill>
              </a:rPr>
              <a:t>Etablir une procédure d’enregistrement des consentements</a:t>
            </a:r>
          </a:p>
        </p:txBody>
      </p:sp>
      <p:sp>
        <p:nvSpPr>
          <p:cNvPr id="18" name="ZoneTexte 17">
            <a:extLst>
              <a:ext uri="{FF2B5EF4-FFF2-40B4-BE49-F238E27FC236}">
                <a16:creationId xmlns:a16="http://schemas.microsoft.com/office/drawing/2014/main" id="{7D7330D4-0D7B-B2DA-4B61-F2EBA56813F4}"/>
              </a:ext>
            </a:extLst>
          </p:cNvPr>
          <p:cNvSpPr txBox="1"/>
          <p:nvPr/>
        </p:nvSpPr>
        <p:spPr>
          <a:xfrm>
            <a:off x="1704862" y="5287693"/>
            <a:ext cx="2423604" cy="584775"/>
          </a:xfrm>
          <a:prstGeom prst="rect">
            <a:avLst/>
          </a:prstGeom>
          <a:noFill/>
        </p:spPr>
        <p:txBody>
          <a:bodyPr wrap="square" rtlCol="0">
            <a:spAutoFit/>
          </a:bodyPr>
          <a:lstStyle/>
          <a:p>
            <a:r>
              <a:rPr lang="fr-FR" sz="1600" dirty="0">
                <a:solidFill>
                  <a:srgbClr val="002060"/>
                </a:solidFill>
              </a:rPr>
              <a:t>Etablir une procédure de retrait de consentement </a:t>
            </a:r>
          </a:p>
        </p:txBody>
      </p:sp>
      <p:sp>
        <p:nvSpPr>
          <p:cNvPr id="19" name="ZoneTexte 18">
            <a:extLst>
              <a:ext uri="{FF2B5EF4-FFF2-40B4-BE49-F238E27FC236}">
                <a16:creationId xmlns:a16="http://schemas.microsoft.com/office/drawing/2014/main" id="{F2C080B4-137C-FA33-E509-E98F9EF462C0}"/>
              </a:ext>
            </a:extLst>
          </p:cNvPr>
          <p:cNvSpPr txBox="1"/>
          <p:nvPr/>
        </p:nvSpPr>
        <p:spPr>
          <a:xfrm>
            <a:off x="5831864" y="5164583"/>
            <a:ext cx="2727672" cy="830997"/>
          </a:xfrm>
          <a:prstGeom prst="rect">
            <a:avLst/>
          </a:prstGeom>
          <a:noFill/>
        </p:spPr>
        <p:txBody>
          <a:bodyPr wrap="square" rtlCol="0">
            <a:spAutoFit/>
          </a:bodyPr>
          <a:lstStyle/>
          <a:p>
            <a:pPr algn="ctr"/>
            <a:r>
              <a:rPr lang="fr-FR" sz="1600" dirty="0">
                <a:solidFill>
                  <a:srgbClr val="002060"/>
                </a:solidFill>
              </a:rPr>
              <a:t>S’assurer que le consentement est utilisé uniquement pour sa justification première</a:t>
            </a:r>
          </a:p>
        </p:txBody>
      </p:sp>
      <p:sp>
        <p:nvSpPr>
          <p:cNvPr id="23" name="Titre 1">
            <a:extLst>
              <a:ext uri="{FF2B5EF4-FFF2-40B4-BE49-F238E27FC236}">
                <a16:creationId xmlns:a16="http://schemas.microsoft.com/office/drawing/2014/main" id="{17F5336B-BC3C-FEE6-45BE-7D59F2A76B2B}"/>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 </a:t>
            </a:r>
          </a:p>
        </p:txBody>
      </p:sp>
    </p:spTree>
    <p:extLst>
      <p:ext uri="{BB962C8B-B14F-4D97-AF65-F5344CB8AC3E}">
        <p14:creationId xmlns:p14="http://schemas.microsoft.com/office/powerpoint/2010/main" val="1588637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20F4543A-8BB9-A082-2DC3-0D4DBDC09245}"/>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riangle rectangle 5">
            <a:extLst>
              <a:ext uri="{FF2B5EF4-FFF2-40B4-BE49-F238E27FC236}">
                <a16:creationId xmlns:a16="http://schemas.microsoft.com/office/drawing/2014/main" id="{22AE3AEE-4846-9B1D-E243-9170063E78FE}"/>
              </a:ext>
            </a:extLst>
          </p:cNvPr>
          <p:cNvSpPr/>
          <p:nvPr/>
        </p:nvSpPr>
        <p:spPr>
          <a:xfrm rot="10800000">
            <a:off x="8815526" y="-1"/>
            <a:ext cx="3376470" cy="6871551"/>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Titre 1">
            <a:extLst>
              <a:ext uri="{FF2B5EF4-FFF2-40B4-BE49-F238E27FC236}">
                <a16:creationId xmlns:a16="http://schemas.microsoft.com/office/drawing/2014/main" id="{D640E126-31AF-924D-F65C-294B7E445313}"/>
              </a:ext>
            </a:extLst>
          </p:cNvPr>
          <p:cNvSpPr>
            <a:spLocks noGrp="1"/>
          </p:cNvSpPr>
          <p:nvPr>
            <p:ph type="title"/>
          </p:nvPr>
        </p:nvSpPr>
        <p:spPr>
          <a:xfrm>
            <a:off x="-1" y="300036"/>
            <a:ext cx="9019713" cy="434925"/>
          </a:xfrm>
        </p:spPr>
        <p:txBody>
          <a:bodyPr>
            <a:noAutofit/>
          </a:bodyPr>
          <a:lstStyle/>
          <a:p>
            <a:r>
              <a:rPr lang="fr-FR" sz="4000" b="1" dirty="0">
                <a:solidFill>
                  <a:srgbClr val="002060"/>
                </a:solidFill>
              </a:rPr>
              <a:t>Module 3  : Se mettre en conformité</a:t>
            </a:r>
          </a:p>
        </p:txBody>
      </p:sp>
      <p:sp>
        <p:nvSpPr>
          <p:cNvPr id="8" name="ZoneTexte 7">
            <a:extLst>
              <a:ext uri="{FF2B5EF4-FFF2-40B4-BE49-F238E27FC236}">
                <a16:creationId xmlns:a16="http://schemas.microsoft.com/office/drawing/2014/main" id="{7584DC07-A7EE-81BD-5D6E-ADE65916B2EF}"/>
              </a:ext>
            </a:extLst>
          </p:cNvPr>
          <p:cNvSpPr txBox="1"/>
          <p:nvPr/>
        </p:nvSpPr>
        <p:spPr>
          <a:xfrm>
            <a:off x="121596" y="1190010"/>
            <a:ext cx="4807866" cy="369332"/>
          </a:xfrm>
          <a:prstGeom prst="rect">
            <a:avLst/>
          </a:prstGeom>
          <a:noFill/>
        </p:spPr>
        <p:txBody>
          <a:bodyPr wrap="square" rtlCol="0">
            <a:spAutoFit/>
          </a:bodyPr>
          <a:lstStyle/>
          <a:p>
            <a:r>
              <a:rPr lang="fr-FR" dirty="0">
                <a:solidFill>
                  <a:schemeClr val="accent6">
                    <a:lumMod val="50000"/>
                  </a:schemeClr>
                </a:solidFill>
                <a:sym typeface="Wingdings" panose="05000000000000000000" pitchFamily="2" charset="2"/>
              </a:rPr>
              <a:t> </a:t>
            </a:r>
            <a:r>
              <a:rPr lang="fr-FR" dirty="0">
                <a:solidFill>
                  <a:schemeClr val="accent6">
                    <a:lumMod val="50000"/>
                  </a:schemeClr>
                </a:solidFill>
              </a:rPr>
              <a:t>Cours du 18 novembre 2022</a:t>
            </a:r>
          </a:p>
        </p:txBody>
      </p:sp>
      <p:cxnSp>
        <p:nvCxnSpPr>
          <p:cNvPr id="9" name="Connecteur droit 8">
            <a:extLst>
              <a:ext uri="{FF2B5EF4-FFF2-40B4-BE49-F238E27FC236}">
                <a16:creationId xmlns:a16="http://schemas.microsoft.com/office/drawing/2014/main" id="{065B95AC-1E02-E9CC-48EF-4FF05B1ED745}"/>
              </a:ext>
            </a:extLst>
          </p:cNvPr>
          <p:cNvCxnSpPr>
            <a:cxnSpLocks/>
          </p:cNvCxnSpPr>
          <p:nvPr/>
        </p:nvCxnSpPr>
        <p:spPr>
          <a:xfrm>
            <a:off x="0" y="1069869"/>
            <a:ext cx="9330431"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10" name="ZoneTexte 9">
            <a:extLst>
              <a:ext uri="{FF2B5EF4-FFF2-40B4-BE49-F238E27FC236}">
                <a16:creationId xmlns:a16="http://schemas.microsoft.com/office/drawing/2014/main" id="{2BF28481-9F02-AF6E-FDF4-AEE9A45219C9}"/>
              </a:ext>
            </a:extLst>
          </p:cNvPr>
          <p:cNvSpPr txBox="1"/>
          <p:nvPr/>
        </p:nvSpPr>
        <p:spPr>
          <a:xfrm>
            <a:off x="3153052" y="2088657"/>
            <a:ext cx="5866660" cy="3699474"/>
          </a:xfrm>
          <a:prstGeom prst="rect">
            <a:avLst/>
          </a:prstGeom>
          <a:noFill/>
        </p:spPr>
        <p:txBody>
          <a:bodyPr wrap="square" rtlCol="0">
            <a:spAutoFit/>
          </a:bodyPr>
          <a:lstStyle/>
          <a:p>
            <a:pPr>
              <a:lnSpc>
                <a:spcPct val="200000"/>
              </a:lnSpc>
            </a:pPr>
            <a:r>
              <a:rPr lang="fr-FR" sz="2000" b="1" dirty="0">
                <a:solidFill>
                  <a:srgbClr val="002060"/>
                </a:solidFill>
              </a:rPr>
              <a:t>13. Les impacts opérationnels</a:t>
            </a:r>
          </a:p>
          <a:p>
            <a:pPr>
              <a:lnSpc>
                <a:spcPct val="200000"/>
              </a:lnSpc>
            </a:pPr>
            <a:r>
              <a:rPr lang="fr-FR" sz="2000" b="1" dirty="0">
                <a:solidFill>
                  <a:srgbClr val="002060"/>
                </a:solidFill>
              </a:rPr>
              <a:t>14. Se mettre en conformité</a:t>
            </a:r>
          </a:p>
          <a:p>
            <a:r>
              <a:rPr lang="fr-FR" sz="2000" b="1" dirty="0">
                <a:solidFill>
                  <a:srgbClr val="002060"/>
                </a:solidFill>
              </a:rPr>
              <a:t>Pourquoi ?</a:t>
            </a:r>
          </a:p>
          <a:p>
            <a:r>
              <a:rPr lang="fr-FR" sz="2000" b="1" dirty="0">
                <a:solidFill>
                  <a:srgbClr val="002060"/>
                </a:solidFill>
              </a:rPr>
              <a:t>Comment faire ? </a:t>
            </a:r>
          </a:p>
          <a:p>
            <a:pPr marL="457200" indent="-457200">
              <a:buAutoNum type="alphaLcParenR"/>
            </a:pPr>
            <a:endParaRPr lang="fr-FR" sz="2000" b="1" dirty="0">
              <a:solidFill>
                <a:srgbClr val="002060"/>
              </a:solidFill>
            </a:endParaRPr>
          </a:p>
          <a:p>
            <a:r>
              <a:rPr lang="fr-FR" sz="2000" b="1" dirty="0">
                <a:solidFill>
                  <a:srgbClr val="002060"/>
                </a:solidFill>
              </a:rPr>
              <a:t>15. Focus Diagnostic RGPD </a:t>
            </a:r>
          </a:p>
          <a:p>
            <a:pPr>
              <a:lnSpc>
                <a:spcPct val="200000"/>
              </a:lnSpc>
            </a:pPr>
            <a:r>
              <a:rPr lang="fr-FR" sz="2000" b="1" dirty="0">
                <a:solidFill>
                  <a:srgbClr val="002060"/>
                </a:solidFill>
              </a:rPr>
              <a:t>16. Quizz et étude de cas</a:t>
            </a:r>
          </a:p>
          <a:p>
            <a:pPr>
              <a:lnSpc>
                <a:spcPct val="200000"/>
              </a:lnSpc>
            </a:pPr>
            <a:r>
              <a:rPr lang="fr-FR" sz="2000" b="1" dirty="0">
                <a:solidFill>
                  <a:srgbClr val="002060"/>
                </a:solidFill>
              </a:rPr>
              <a:t>17. Ressources </a:t>
            </a:r>
          </a:p>
        </p:txBody>
      </p:sp>
    </p:spTree>
    <p:extLst>
      <p:ext uri="{BB962C8B-B14F-4D97-AF65-F5344CB8AC3E}">
        <p14:creationId xmlns:p14="http://schemas.microsoft.com/office/powerpoint/2010/main" val="2226575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8C19781E-7CA7-9E1A-DD68-D369C343F92C}"/>
              </a:ext>
            </a:extLst>
          </p:cNvPr>
          <p:cNvSpPr txBox="1"/>
          <p:nvPr/>
        </p:nvSpPr>
        <p:spPr>
          <a:xfrm>
            <a:off x="284084" y="1171852"/>
            <a:ext cx="6152227" cy="369332"/>
          </a:xfrm>
          <a:prstGeom prst="rect">
            <a:avLst/>
          </a:prstGeom>
          <a:noFill/>
        </p:spPr>
        <p:txBody>
          <a:bodyPr wrap="square" rtlCol="0">
            <a:spAutoFit/>
          </a:bodyPr>
          <a:lstStyle/>
          <a:p>
            <a:r>
              <a:rPr lang="fr-FR" b="1" dirty="0">
                <a:solidFill>
                  <a:srgbClr val="002060"/>
                </a:solidFill>
              </a:rPr>
              <a:t>Et Les bonnes pratiques sur les données sensibles </a:t>
            </a:r>
          </a:p>
        </p:txBody>
      </p:sp>
      <p:pic>
        <p:nvPicPr>
          <p:cNvPr id="7" name="Graphique 6" descr="Priorités contour">
            <a:extLst>
              <a:ext uri="{FF2B5EF4-FFF2-40B4-BE49-F238E27FC236}">
                <a16:creationId xmlns:a16="http://schemas.microsoft.com/office/drawing/2014/main" id="{E4F4A44C-12C2-A63C-2881-C38E01D42D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52350" y="2243488"/>
            <a:ext cx="914400" cy="914400"/>
          </a:xfrm>
          <a:prstGeom prst="rect">
            <a:avLst/>
          </a:prstGeom>
        </p:spPr>
      </p:pic>
      <p:pic>
        <p:nvPicPr>
          <p:cNvPr id="11" name="Graphique 10" descr="Case cochée avec un remplissage uni">
            <a:extLst>
              <a:ext uri="{FF2B5EF4-FFF2-40B4-BE49-F238E27FC236}">
                <a16:creationId xmlns:a16="http://schemas.microsoft.com/office/drawing/2014/main" id="{2A97C687-B806-1578-C3C9-F2C5CCB7BA3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845416" y="2281637"/>
            <a:ext cx="914400" cy="914400"/>
          </a:xfrm>
          <a:prstGeom prst="rect">
            <a:avLst/>
          </a:prstGeom>
        </p:spPr>
      </p:pic>
      <p:pic>
        <p:nvPicPr>
          <p:cNvPr id="13" name="Graphique 12" descr="Tête avec engrenages contour">
            <a:extLst>
              <a:ext uri="{FF2B5EF4-FFF2-40B4-BE49-F238E27FC236}">
                <a16:creationId xmlns:a16="http://schemas.microsoft.com/office/drawing/2014/main" id="{EB43D04E-3CD2-EAC8-3E90-8DCFD29A9AA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011375" y="4175140"/>
            <a:ext cx="809348" cy="809348"/>
          </a:xfrm>
          <a:prstGeom prst="rect">
            <a:avLst/>
          </a:prstGeom>
        </p:spPr>
      </p:pic>
      <p:pic>
        <p:nvPicPr>
          <p:cNvPr id="15" name="Graphique 14" descr="Présentation avec graphique à barres contour">
            <a:extLst>
              <a:ext uri="{FF2B5EF4-FFF2-40B4-BE49-F238E27FC236}">
                <a16:creationId xmlns:a16="http://schemas.microsoft.com/office/drawing/2014/main" id="{711437CC-E4BF-EA53-C0C5-1767E0250069}"/>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040724" y="4175140"/>
            <a:ext cx="914400" cy="914400"/>
          </a:xfrm>
          <a:prstGeom prst="rect">
            <a:avLst/>
          </a:prstGeom>
        </p:spPr>
      </p:pic>
      <p:sp>
        <p:nvSpPr>
          <p:cNvPr id="16" name="ZoneTexte 15">
            <a:extLst>
              <a:ext uri="{FF2B5EF4-FFF2-40B4-BE49-F238E27FC236}">
                <a16:creationId xmlns:a16="http://schemas.microsoft.com/office/drawing/2014/main" id="{164EDB1D-B444-0AA4-F293-64E18D4E87D8}"/>
              </a:ext>
            </a:extLst>
          </p:cNvPr>
          <p:cNvSpPr txBox="1"/>
          <p:nvPr/>
        </p:nvSpPr>
        <p:spPr>
          <a:xfrm>
            <a:off x="1952350" y="3259723"/>
            <a:ext cx="1301343" cy="338554"/>
          </a:xfrm>
          <a:prstGeom prst="rect">
            <a:avLst/>
          </a:prstGeom>
          <a:noFill/>
        </p:spPr>
        <p:txBody>
          <a:bodyPr wrap="square" rtlCol="0">
            <a:spAutoFit/>
          </a:bodyPr>
          <a:lstStyle/>
          <a:p>
            <a:r>
              <a:rPr lang="fr-FR" sz="1600" b="1" dirty="0">
                <a:solidFill>
                  <a:srgbClr val="002060"/>
                </a:solidFill>
              </a:rPr>
              <a:t>Minimisation </a:t>
            </a:r>
          </a:p>
        </p:txBody>
      </p:sp>
      <p:sp>
        <p:nvSpPr>
          <p:cNvPr id="17" name="ZoneTexte 16">
            <a:extLst>
              <a:ext uri="{FF2B5EF4-FFF2-40B4-BE49-F238E27FC236}">
                <a16:creationId xmlns:a16="http://schemas.microsoft.com/office/drawing/2014/main" id="{8E3C6ED1-9801-9C32-3E18-A8EE4E2454C6}"/>
              </a:ext>
            </a:extLst>
          </p:cNvPr>
          <p:cNvSpPr txBox="1"/>
          <p:nvPr/>
        </p:nvSpPr>
        <p:spPr>
          <a:xfrm>
            <a:off x="6228740" y="3292632"/>
            <a:ext cx="2367769" cy="338554"/>
          </a:xfrm>
          <a:prstGeom prst="rect">
            <a:avLst/>
          </a:prstGeom>
          <a:noFill/>
        </p:spPr>
        <p:txBody>
          <a:bodyPr wrap="square" rtlCol="0">
            <a:spAutoFit/>
          </a:bodyPr>
          <a:lstStyle/>
          <a:p>
            <a:r>
              <a:rPr lang="fr-FR" sz="1600" b="1" dirty="0">
                <a:solidFill>
                  <a:srgbClr val="002060"/>
                </a:solidFill>
              </a:rPr>
              <a:t>Consentement spécifique  </a:t>
            </a:r>
          </a:p>
        </p:txBody>
      </p:sp>
      <p:sp>
        <p:nvSpPr>
          <p:cNvPr id="18" name="ZoneTexte 17">
            <a:extLst>
              <a:ext uri="{FF2B5EF4-FFF2-40B4-BE49-F238E27FC236}">
                <a16:creationId xmlns:a16="http://schemas.microsoft.com/office/drawing/2014/main" id="{0FCEAF9E-A46C-77D2-0B87-C51D91AE8CA3}"/>
              </a:ext>
            </a:extLst>
          </p:cNvPr>
          <p:cNvSpPr txBox="1"/>
          <p:nvPr/>
        </p:nvSpPr>
        <p:spPr>
          <a:xfrm>
            <a:off x="1839139" y="5180690"/>
            <a:ext cx="3146404" cy="1077218"/>
          </a:xfrm>
          <a:prstGeom prst="rect">
            <a:avLst/>
          </a:prstGeom>
          <a:noFill/>
        </p:spPr>
        <p:txBody>
          <a:bodyPr wrap="square" rtlCol="0">
            <a:spAutoFit/>
          </a:bodyPr>
          <a:lstStyle/>
          <a:p>
            <a:pPr algn="ctr"/>
            <a:r>
              <a:rPr lang="fr-FR" sz="1600" b="1" dirty="0">
                <a:solidFill>
                  <a:srgbClr val="002060"/>
                </a:solidFill>
              </a:rPr>
              <a:t>S’assurer que l’organisme comprend clairement les motifs justifiant l’utilisation des données personnelles sensibles </a:t>
            </a:r>
          </a:p>
        </p:txBody>
      </p:sp>
      <p:sp>
        <p:nvSpPr>
          <p:cNvPr id="19" name="ZoneTexte 18">
            <a:extLst>
              <a:ext uri="{FF2B5EF4-FFF2-40B4-BE49-F238E27FC236}">
                <a16:creationId xmlns:a16="http://schemas.microsoft.com/office/drawing/2014/main" id="{1924800D-EDF8-0412-5F02-843818FDDE70}"/>
              </a:ext>
            </a:extLst>
          </p:cNvPr>
          <p:cNvSpPr txBox="1"/>
          <p:nvPr/>
        </p:nvSpPr>
        <p:spPr>
          <a:xfrm>
            <a:off x="6737394" y="5330597"/>
            <a:ext cx="1521059" cy="584775"/>
          </a:xfrm>
          <a:prstGeom prst="rect">
            <a:avLst/>
          </a:prstGeom>
          <a:noFill/>
        </p:spPr>
        <p:txBody>
          <a:bodyPr wrap="square" rtlCol="0">
            <a:spAutoFit/>
          </a:bodyPr>
          <a:lstStyle/>
          <a:p>
            <a:pPr algn="ctr"/>
            <a:r>
              <a:rPr lang="fr-FR" sz="1600" b="1" dirty="0">
                <a:solidFill>
                  <a:srgbClr val="002060"/>
                </a:solidFill>
              </a:rPr>
              <a:t>Faire une PIA le cas échéant  </a:t>
            </a:r>
          </a:p>
        </p:txBody>
      </p:sp>
      <p:sp>
        <p:nvSpPr>
          <p:cNvPr id="23" name="Titre 1">
            <a:extLst>
              <a:ext uri="{FF2B5EF4-FFF2-40B4-BE49-F238E27FC236}">
                <a16:creationId xmlns:a16="http://schemas.microsoft.com/office/drawing/2014/main" id="{2A0D6066-42DC-59B5-A796-81171305BE65}"/>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 </a:t>
            </a:r>
          </a:p>
        </p:txBody>
      </p:sp>
    </p:spTree>
    <p:extLst>
      <p:ext uri="{BB962C8B-B14F-4D97-AF65-F5344CB8AC3E}">
        <p14:creationId xmlns:p14="http://schemas.microsoft.com/office/powerpoint/2010/main" val="12671903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8C19781E-7CA7-9E1A-DD68-D369C343F92C}"/>
              </a:ext>
            </a:extLst>
          </p:cNvPr>
          <p:cNvSpPr txBox="1"/>
          <p:nvPr/>
        </p:nvSpPr>
        <p:spPr>
          <a:xfrm>
            <a:off x="784203" y="3225356"/>
            <a:ext cx="2987336" cy="523220"/>
          </a:xfrm>
          <a:prstGeom prst="rect">
            <a:avLst/>
          </a:prstGeom>
          <a:noFill/>
        </p:spPr>
        <p:txBody>
          <a:bodyPr wrap="square" rtlCol="0">
            <a:spAutoFit/>
          </a:bodyPr>
          <a:lstStyle/>
          <a:p>
            <a:r>
              <a:rPr lang="fr-FR" sz="2800" b="1" dirty="0">
                <a:solidFill>
                  <a:srgbClr val="002060"/>
                </a:solidFill>
              </a:rPr>
              <a:t>DIAGNOSTIC RGPD </a:t>
            </a:r>
          </a:p>
        </p:txBody>
      </p: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3" name="ZoneTexte 2">
            <a:extLst>
              <a:ext uri="{FF2B5EF4-FFF2-40B4-BE49-F238E27FC236}">
                <a16:creationId xmlns:a16="http://schemas.microsoft.com/office/drawing/2014/main" id="{22765EF4-AA3E-D1F2-D731-4E1385968183}"/>
              </a:ext>
            </a:extLst>
          </p:cNvPr>
          <p:cNvSpPr txBox="1"/>
          <p:nvPr/>
        </p:nvSpPr>
        <p:spPr>
          <a:xfrm>
            <a:off x="6557639" y="3225356"/>
            <a:ext cx="2399930" cy="523220"/>
          </a:xfrm>
          <a:prstGeom prst="rect">
            <a:avLst/>
          </a:prstGeom>
          <a:noFill/>
        </p:spPr>
        <p:txBody>
          <a:bodyPr wrap="square" rtlCol="0">
            <a:spAutoFit/>
          </a:bodyPr>
          <a:lstStyle/>
          <a:p>
            <a:r>
              <a:rPr lang="fr-FR" sz="2800" b="1" dirty="0">
                <a:solidFill>
                  <a:srgbClr val="002060"/>
                </a:solidFill>
              </a:rPr>
              <a:t>AUDIT RGPD   </a:t>
            </a:r>
          </a:p>
        </p:txBody>
      </p:sp>
      <p:sp>
        <p:nvSpPr>
          <p:cNvPr id="6" name="ZoneTexte 5">
            <a:extLst>
              <a:ext uri="{FF2B5EF4-FFF2-40B4-BE49-F238E27FC236}">
                <a16:creationId xmlns:a16="http://schemas.microsoft.com/office/drawing/2014/main" id="{51038206-A016-EF96-CE63-B1DA1A93EEAC}"/>
              </a:ext>
            </a:extLst>
          </p:cNvPr>
          <p:cNvSpPr txBox="1"/>
          <p:nvPr/>
        </p:nvSpPr>
        <p:spPr>
          <a:xfrm>
            <a:off x="4529096" y="3071467"/>
            <a:ext cx="1211810" cy="830997"/>
          </a:xfrm>
          <a:prstGeom prst="rect">
            <a:avLst/>
          </a:prstGeom>
          <a:noFill/>
        </p:spPr>
        <p:txBody>
          <a:bodyPr wrap="square" rtlCol="0">
            <a:spAutoFit/>
          </a:bodyPr>
          <a:lstStyle/>
          <a:p>
            <a:r>
              <a:rPr lang="fr-FR" sz="4800" b="1" i="1" dirty="0">
                <a:solidFill>
                  <a:srgbClr val="FF0000"/>
                </a:solidFill>
              </a:rPr>
              <a:t>VS</a:t>
            </a:r>
            <a:r>
              <a:rPr lang="fr-FR" dirty="0"/>
              <a:t> </a:t>
            </a:r>
          </a:p>
        </p:txBody>
      </p:sp>
      <p:sp>
        <p:nvSpPr>
          <p:cNvPr id="9" name="ZoneTexte 8">
            <a:extLst>
              <a:ext uri="{FF2B5EF4-FFF2-40B4-BE49-F238E27FC236}">
                <a16:creationId xmlns:a16="http://schemas.microsoft.com/office/drawing/2014/main" id="{615BAFC4-6B14-96CF-3A3D-D8823BEA8A1B}"/>
              </a:ext>
            </a:extLst>
          </p:cNvPr>
          <p:cNvSpPr txBox="1"/>
          <p:nvPr/>
        </p:nvSpPr>
        <p:spPr>
          <a:xfrm>
            <a:off x="3099804" y="4372162"/>
            <a:ext cx="3915052" cy="523220"/>
          </a:xfrm>
          <a:prstGeom prst="rect">
            <a:avLst/>
          </a:prstGeom>
          <a:noFill/>
        </p:spPr>
        <p:txBody>
          <a:bodyPr wrap="square" rtlCol="0">
            <a:spAutoFit/>
          </a:bodyPr>
          <a:lstStyle/>
          <a:p>
            <a:r>
              <a:rPr lang="fr-FR" sz="2800" b="1" dirty="0">
                <a:solidFill>
                  <a:srgbClr val="002060"/>
                </a:solidFill>
              </a:rPr>
              <a:t>Quelle(s) différence(s) ? </a:t>
            </a:r>
          </a:p>
        </p:txBody>
      </p:sp>
    </p:spTree>
    <p:extLst>
      <p:ext uri="{BB962C8B-B14F-4D97-AF65-F5344CB8AC3E}">
        <p14:creationId xmlns:p14="http://schemas.microsoft.com/office/powerpoint/2010/main" val="2214624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7" name="ZoneTexte 6">
            <a:extLst>
              <a:ext uri="{FF2B5EF4-FFF2-40B4-BE49-F238E27FC236}">
                <a16:creationId xmlns:a16="http://schemas.microsoft.com/office/drawing/2014/main" id="{33D07D46-5050-1D54-90B4-AF91324FCA53}"/>
              </a:ext>
            </a:extLst>
          </p:cNvPr>
          <p:cNvSpPr txBox="1"/>
          <p:nvPr/>
        </p:nvSpPr>
        <p:spPr>
          <a:xfrm>
            <a:off x="514905" y="1162975"/>
            <a:ext cx="3737499" cy="369332"/>
          </a:xfrm>
          <a:prstGeom prst="rect">
            <a:avLst/>
          </a:prstGeom>
          <a:noFill/>
        </p:spPr>
        <p:txBody>
          <a:bodyPr wrap="square" rtlCol="0">
            <a:spAutoFit/>
          </a:bodyPr>
          <a:lstStyle/>
          <a:p>
            <a:r>
              <a:rPr lang="fr-FR" b="1" dirty="0">
                <a:solidFill>
                  <a:srgbClr val="002060"/>
                </a:solidFill>
              </a:rPr>
              <a:t>A) Avant le diagnostic </a:t>
            </a:r>
            <a:r>
              <a:rPr lang="fr-FR" dirty="0"/>
              <a:t>: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807120" y="1622297"/>
            <a:ext cx="4347099"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002060"/>
                </a:solidFill>
              </a:rPr>
              <a:t>Sensibilisation au RGPD  </a:t>
            </a:r>
          </a:p>
        </p:txBody>
      </p:sp>
      <p:sp>
        <p:nvSpPr>
          <p:cNvPr id="11" name="ZoneTexte 10">
            <a:extLst>
              <a:ext uri="{FF2B5EF4-FFF2-40B4-BE49-F238E27FC236}">
                <a16:creationId xmlns:a16="http://schemas.microsoft.com/office/drawing/2014/main" id="{7951997D-F67D-375E-2974-E8534EF76959}"/>
              </a:ext>
            </a:extLst>
          </p:cNvPr>
          <p:cNvSpPr txBox="1"/>
          <p:nvPr/>
        </p:nvSpPr>
        <p:spPr>
          <a:xfrm>
            <a:off x="1961966" y="2503502"/>
            <a:ext cx="5797118" cy="2819362"/>
          </a:xfrm>
          <a:prstGeom prst="rect">
            <a:avLst/>
          </a:prstGeom>
          <a:noFill/>
        </p:spPr>
        <p:txBody>
          <a:bodyPr wrap="square" rtlCol="0">
            <a:spAutoFit/>
          </a:bodyPr>
          <a:lstStyle/>
          <a:p>
            <a:r>
              <a:rPr lang="fr-FR" b="1" dirty="0">
                <a:solidFill>
                  <a:srgbClr val="002060"/>
                </a:solidFill>
              </a:rPr>
              <a:t>Points à aborder avec le client pour l’amener vers l’audit: </a:t>
            </a:r>
          </a:p>
          <a:p>
            <a:pPr marL="285750" indent="-285750">
              <a:lnSpc>
                <a:spcPct val="150000"/>
              </a:lnSpc>
              <a:buFont typeface="Wingdings" panose="05000000000000000000" pitchFamily="2" charset="2"/>
              <a:buChar char="Ø"/>
            </a:pPr>
            <a:r>
              <a:rPr lang="fr-FR" dirty="0">
                <a:solidFill>
                  <a:srgbClr val="002060"/>
                </a:solidFill>
              </a:rPr>
              <a:t>Qu'Est-ce que le RGPD ? </a:t>
            </a:r>
          </a:p>
          <a:p>
            <a:pPr marL="285750" indent="-285750">
              <a:lnSpc>
                <a:spcPct val="150000"/>
              </a:lnSpc>
              <a:buFont typeface="Wingdings" panose="05000000000000000000" pitchFamily="2" charset="2"/>
              <a:buChar char="Ø"/>
            </a:pPr>
            <a:r>
              <a:rPr lang="fr-FR" dirty="0">
                <a:solidFill>
                  <a:srgbClr val="002060"/>
                </a:solidFill>
              </a:rPr>
              <a:t>Pourquoi se mettre en conformité ? </a:t>
            </a:r>
          </a:p>
          <a:p>
            <a:pPr marL="285750" indent="-285750">
              <a:lnSpc>
                <a:spcPct val="150000"/>
              </a:lnSpc>
              <a:buFont typeface="Wingdings" panose="05000000000000000000" pitchFamily="2" charset="2"/>
              <a:buChar char="Ø"/>
            </a:pPr>
            <a:r>
              <a:rPr lang="fr-FR" dirty="0">
                <a:solidFill>
                  <a:srgbClr val="002060"/>
                </a:solidFill>
              </a:rPr>
              <a:t>Comment se mettre en conformité : </a:t>
            </a:r>
          </a:p>
          <a:p>
            <a:pPr>
              <a:lnSpc>
                <a:spcPct val="150000"/>
              </a:lnSpc>
            </a:pPr>
            <a:r>
              <a:rPr lang="fr-FR" b="1" dirty="0">
                <a:solidFill>
                  <a:srgbClr val="FF0000"/>
                </a:solidFill>
              </a:rPr>
              <a:t>PHASE 1 : Faire un diagnostic </a:t>
            </a:r>
          </a:p>
          <a:p>
            <a:pPr>
              <a:lnSpc>
                <a:spcPct val="150000"/>
              </a:lnSpc>
            </a:pPr>
            <a:r>
              <a:rPr lang="fr-FR" dirty="0">
                <a:solidFill>
                  <a:srgbClr val="002060"/>
                </a:solidFill>
              </a:rPr>
              <a:t>PHASE 2 : mise en conformité </a:t>
            </a:r>
          </a:p>
          <a:p>
            <a:pPr>
              <a:lnSpc>
                <a:spcPct val="150000"/>
              </a:lnSpc>
            </a:pPr>
            <a:r>
              <a:rPr lang="fr-FR" dirty="0">
                <a:solidFill>
                  <a:srgbClr val="002060"/>
                </a:solidFill>
              </a:rPr>
              <a:t>PHASE 3 : maintien de la conformité  </a:t>
            </a:r>
          </a:p>
        </p:txBody>
      </p:sp>
    </p:spTree>
    <p:extLst>
      <p:ext uri="{BB962C8B-B14F-4D97-AF65-F5344CB8AC3E}">
        <p14:creationId xmlns:p14="http://schemas.microsoft.com/office/powerpoint/2010/main" val="27809053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7" name="ZoneTexte 6">
            <a:extLst>
              <a:ext uri="{FF2B5EF4-FFF2-40B4-BE49-F238E27FC236}">
                <a16:creationId xmlns:a16="http://schemas.microsoft.com/office/drawing/2014/main" id="{33D07D46-5050-1D54-90B4-AF91324FCA53}"/>
              </a:ext>
            </a:extLst>
          </p:cNvPr>
          <p:cNvSpPr txBox="1"/>
          <p:nvPr/>
        </p:nvSpPr>
        <p:spPr>
          <a:xfrm>
            <a:off x="514905" y="1162975"/>
            <a:ext cx="3737499" cy="369332"/>
          </a:xfrm>
          <a:prstGeom prst="rect">
            <a:avLst/>
          </a:prstGeom>
          <a:noFill/>
        </p:spPr>
        <p:txBody>
          <a:bodyPr wrap="square" rtlCol="0">
            <a:spAutoFit/>
          </a:bodyPr>
          <a:lstStyle/>
          <a:p>
            <a:r>
              <a:rPr lang="fr-FR" b="1" dirty="0">
                <a:solidFill>
                  <a:srgbClr val="002060"/>
                </a:solidFill>
              </a:rPr>
              <a:t>A) Avant le diagnostic </a:t>
            </a:r>
            <a:r>
              <a:rPr lang="fr-FR" dirty="0"/>
              <a:t>: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514904" y="1680677"/>
            <a:ext cx="8844755"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002060"/>
                </a:solidFill>
              </a:rPr>
              <a:t>Information préalables (premier entretien téléphonique = prise d’information rapide) </a:t>
            </a:r>
          </a:p>
        </p:txBody>
      </p:sp>
      <p:sp>
        <p:nvSpPr>
          <p:cNvPr id="11" name="ZoneTexte 10">
            <a:extLst>
              <a:ext uri="{FF2B5EF4-FFF2-40B4-BE49-F238E27FC236}">
                <a16:creationId xmlns:a16="http://schemas.microsoft.com/office/drawing/2014/main" id="{7951997D-F67D-375E-2974-E8534EF76959}"/>
              </a:ext>
            </a:extLst>
          </p:cNvPr>
          <p:cNvSpPr txBox="1"/>
          <p:nvPr/>
        </p:nvSpPr>
        <p:spPr>
          <a:xfrm>
            <a:off x="914401" y="2625615"/>
            <a:ext cx="5797118" cy="3373359"/>
          </a:xfrm>
          <a:prstGeom prst="rect">
            <a:avLst/>
          </a:prstGeom>
          <a:noFill/>
        </p:spPr>
        <p:txBody>
          <a:bodyPr wrap="square" rtlCol="0">
            <a:spAutoFit/>
          </a:bodyPr>
          <a:lstStyle/>
          <a:p>
            <a:pPr marL="285750" indent="-285750">
              <a:lnSpc>
                <a:spcPct val="150000"/>
              </a:lnSpc>
              <a:buFont typeface="Wingdings" panose="05000000000000000000" pitchFamily="2" charset="2"/>
              <a:buChar char="ü"/>
            </a:pPr>
            <a:r>
              <a:rPr lang="fr-FR" dirty="0">
                <a:solidFill>
                  <a:srgbClr val="002060"/>
                </a:solidFill>
              </a:rPr>
              <a:t>Quel est le secteur d’activité ?</a:t>
            </a:r>
          </a:p>
          <a:p>
            <a:pPr marL="285750" indent="-285750">
              <a:lnSpc>
                <a:spcPct val="150000"/>
              </a:lnSpc>
              <a:buFont typeface="Wingdings" panose="05000000000000000000" pitchFamily="2" charset="2"/>
              <a:buChar char="ü"/>
            </a:pPr>
            <a:r>
              <a:rPr lang="fr-FR" dirty="0">
                <a:solidFill>
                  <a:srgbClr val="002060"/>
                </a:solidFill>
              </a:rPr>
              <a:t>Le domaine, la branche ? </a:t>
            </a:r>
          </a:p>
          <a:p>
            <a:pPr marL="285750" indent="-285750">
              <a:lnSpc>
                <a:spcPct val="150000"/>
              </a:lnSpc>
              <a:buFont typeface="Wingdings" panose="05000000000000000000" pitchFamily="2" charset="2"/>
              <a:buChar char="ü"/>
            </a:pPr>
            <a:r>
              <a:rPr lang="fr-FR" dirty="0">
                <a:solidFill>
                  <a:srgbClr val="002060"/>
                </a:solidFill>
              </a:rPr>
              <a:t>Etablissement : en France, en UE, hors UE </a:t>
            </a:r>
          </a:p>
          <a:p>
            <a:pPr marL="285750" indent="-285750">
              <a:lnSpc>
                <a:spcPct val="150000"/>
              </a:lnSpc>
              <a:buFont typeface="Wingdings" panose="05000000000000000000" pitchFamily="2" charset="2"/>
              <a:buChar char="ü"/>
            </a:pPr>
            <a:r>
              <a:rPr lang="fr-FR" dirty="0">
                <a:solidFill>
                  <a:srgbClr val="002060"/>
                </a:solidFill>
              </a:rPr>
              <a:t>Dimension : mondial, international ?</a:t>
            </a:r>
          </a:p>
          <a:p>
            <a:pPr marL="285750" indent="-285750">
              <a:lnSpc>
                <a:spcPct val="150000"/>
              </a:lnSpc>
              <a:buFont typeface="Wingdings" panose="05000000000000000000" pitchFamily="2" charset="2"/>
              <a:buChar char="ü"/>
            </a:pPr>
            <a:r>
              <a:rPr lang="fr-FR" dirty="0">
                <a:solidFill>
                  <a:srgbClr val="002060"/>
                </a:solidFill>
              </a:rPr>
              <a:t>Taille de la structure : combien de salariés ?</a:t>
            </a:r>
          </a:p>
          <a:p>
            <a:pPr marL="285750" indent="-285750">
              <a:lnSpc>
                <a:spcPct val="150000"/>
              </a:lnSpc>
              <a:buFont typeface="Wingdings" panose="05000000000000000000" pitchFamily="2" charset="2"/>
              <a:buChar char="ü"/>
            </a:pPr>
            <a:r>
              <a:rPr lang="fr-FR" dirty="0">
                <a:solidFill>
                  <a:srgbClr val="002060"/>
                </a:solidFill>
              </a:rPr>
              <a:t>Quel type de client ? BtoC/ BtoB en UE, hors UE ? </a:t>
            </a:r>
          </a:p>
          <a:p>
            <a:pPr marL="285750" indent="-285750">
              <a:lnSpc>
                <a:spcPct val="150000"/>
              </a:lnSpc>
              <a:buFont typeface="Wingdings" panose="05000000000000000000" pitchFamily="2" charset="2"/>
              <a:buChar char="ü"/>
            </a:pPr>
            <a:r>
              <a:rPr lang="fr-FR" dirty="0">
                <a:solidFill>
                  <a:srgbClr val="002060"/>
                </a:solidFill>
              </a:rPr>
              <a:t>Traitement de données personnelles ou pas ? (oui, non, uniquement usage perso…?) </a:t>
            </a:r>
          </a:p>
        </p:txBody>
      </p:sp>
      <p:cxnSp>
        <p:nvCxnSpPr>
          <p:cNvPr id="3" name="Connecteur droit avec flèche 2">
            <a:extLst>
              <a:ext uri="{FF2B5EF4-FFF2-40B4-BE49-F238E27FC236}">
                <a16:creationId xmlns:a16="http://schemas.microsoft.com/office/drawing/2014/main" id="{BC333440-E1A4-8F29-6F62-92B9D58F6F7C}"/>
              </a:ext>
            </a:extLst>
          </p:cNvPr>
          <p:cNvCxnSpPr>
            <a:cxnSpLocks/>
          </p:cNvCxnSpPr>
          <p:nvPr/>
        </p:nvCxnSpPr>
        <p:spPr>
          <a:xfrm>
            <a:off x="5544104" y="4259027"/>
            <a:ext cx="1352365" cy="0"/>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9" name="ZoneTexte 8">
            <a:extLst>
              <a:ext uri="{FF2B5EF4-FFF2-40B4-BE49-F238E27FC236}">
                <a16:creationId xmlns:a16="http://schemas.microsoft.com/office/drawing/2014/main" id="{5AF3D2DE-F2C4-2997-945D-99095CBD9DE1}"/>
              </a:ext>
            </a:extLst>
          </p:cNvPr>
          <p:cNvSpPr txBox="1"/>
          <p:nvPr/>
        </p:nvSpPr>
        <p:spPr>
          <a:xfrm>
            <a:off x="7261934" y="3296631"/>
            <a:ext cx="3045039" cy="2031325"/>
          </a:xfrm>
          <a:prstGeom prst="rect">
            <a:avLst/>
          </a:prstGeom>
          <a:noFill/>
        </p:spPr>
        <p:txBody>
          <a:bodyPr wrap="square" rtlCol="0">
            <a:spAutoFit/>
          </a:bodyPr>
          <a:lstStyle/>
          <a:p>
            <a:r>
              <a:rPr lang="fr-FR" b="1" u="sng" dirty="0">
                <a:solidFill>
                  <a:srgbClr val="FF0000"/>
                </a:solidFill>
              </a:rPr>
              <a:t>Premier bilan </a:t>
            </a:r>
            <a:r>
              <a:rPr lang="fr-FR" b="1" dirty="0">
                <a:solidFill>
                  <a:srgbClr val="FF0000"/>
                </a:solidFill>
              </a:rPr>
              <a:t>: </a:t>
            </a:r>
          </a:p>
          <a:p>
            <a:pPr marL="285750" indent="-285750">
              <a:buFontTx/>
              <a:buChar char="-"/>
            </a:pPr>
            <a:r>
              <a:rPr lang="fr-FR" dirty="0">
                <a:solidFill>
                  <a:srgbClr val="FF0000"/>
                </a:solidFill>
              </a:rPr>
              <a:t>l’entreprise est soumise oui ou non au RGPD </a:t>
            </a:r>
          </a:p>
          <a:p>
            <a:pPr marL="285750" indent="-285750">
              <a:buFontTx/>
              <a:buChar char="-"/>
            </a:pPr>
            <a:r>
              <a:rPr lang="fr-FR" dirty="0">
                <a:solidFill>
                  <a:srgbClr val="FF0000"/>
                </a:solidFill>
              </a:rPr>
              <a:t>Dimension extraterritoriale ou pas </a:t>
            </a:r>
          </a:p>
          <a:p>
            <a:pPr marL="285750" indent="-285750">
              <a:buFontTx/>
              <a:buChar char="-"/>
            </a:pPr>
            <a:r>
              <a:rPr lang="fr-FR" dirty="0">
                <a:solidFill>
                  <a:srgbClr val="FF0000"/>
                </a:solidFill>
              </a:rPr>
              <a:t>Warning si secteur spécifique (ex: assurance) </a:t>
            </a:r>
          </a:p>
        </p:txBody>
      </p:sp>
      <p:sp>
        <p:nvSpPr>
          <p:cNvPr id="12" name="Rectangle : coins arrondis 11">
            <a:extLst>
              <a:ext uri="{FF2B5EF4-FFF2-40B4-BE49-F238E27FC236}">
                <a16:creationId xmlns:a16="http://schemas.microsoft.com/office/drawing/2014/main" id="{73962274-19AD-5E50-5925-10EE90C604B2}"/>
              </a:ext>
            </a:extLst>
          </p:cNvPr>
          <p:cNvSpPr/>
          <p:nvPr/>
        </p:nvSpPr>
        <p:spPr>
          <a:xfrm>
            <a:off x="7119890" y="3106611"/>
            <a:ext cx="3187083" cy="2411364"/>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9349758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7" name="ZoneTexte 6">
            <a:extLst>
              <a:ext uri="{FF2B5EF4-FFF2-40B4-BE49-F238E27FC236}">
                <a16:creationId xmlns:a16="http://schemas.microsoft.com/office/drawing/2014/main" id="{33D07D46-5050-1D54-90B4-AF91324FCA53}"/>
              </a:ext>
            </a:extLst>
          </p:cNvPr>
          <p:cNvSpPr txBox="1"/>
          <p:nvPr/>
        </p:nvSpPr>
        <p:spPr>
          <a:xfrm>
            <a:off x="514905" y="1162975"/>
            <a:ext cx="8194089" cy="369332"/>
          </a:xfrm>
          <a:prstGeom prst="rect">
            <a:avLst/>
          </a:prstGeom>
          <a:noFill/>
        </p:spPr>
        <p:txBody>
          <a:bodyPr wrap="square" rtlCol="0">
            <a:spAutoFit/>
          </a:bodyPr>
          <a:lstStyle/>
          <a:p>
            <a:r>
              <a:rPr lang="fr-FR" b="1" dirty="0">
                <a:solidFill>
                  <a:srgbClr val="002060"/>
                </a:solidFill>
              </a:rPr>
              <a:t>B) Fixer un rendez-vous/interview avec la société pour les interviews</a:t>
            </a:r>
            <a:r>
              <a:rPr lang="fr-FR" dirty="0"/>
              <a:t>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705776" y="1644932"/>
            <a:ext cx="6277260"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FF0000"/>
                </a:solidFill>
              </a:rPr>
              <a:t>Avec quels acteurs ? </a:t>
            </a:r>
          </a:p>
        </p:txBody>
      </p:sp>
      <p:sp>
        <p:nvSpPr>
          <p:cNvPr id="9" name="ZoneTexte 8">
            <a:extLst>
              <a:ext uri="{FF2B5EF4-FFF2-40B4-BE49-F238E27FC236}">
                <a16:creationId xmlns:a16="http://schemas.microsoft.com/office/drawing/2014/main" id="{F0697071-608B-7E4D-287E-F1657FD3ED76}"/>
              </a:ext>
            </a:extLst>
          </p:cNvPr>
          <p:cNvSpPr txBox="1"/>
          <p:nvPr/>
        </p:nvSpPr>
        <p:spPr>
          <a:xfrm>
            <a:off x="663952" y="2783590"/>
            <a:ext cx="4180642" cy="2542363"/>
          </a:xfrm>
          <a:prstGeom prst="rect">
            <a:avLst/>
          </a:prstGeom>
          <a:noFill/>
        </p:spPr>
        <p:txBody>
          <a:bodyPr wrap="square">
            <a:spAutoFit/>
          </a:bodyPr>
          <a:lstStyle/>
          <a:p>
            <a:pPr marL="285750" lvl="0" indent="-285750">
              <a:lnSpc>
                <a:spcPct val="150000"/>
              </a:lnSpc>
              <a:buFont typeface="Wingdings" panose="05000000000000000000" pitchFamily="2" charset="2"/>
              <a:buChar char="Ø"/>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Dirigeants / responsable de traitement</a:t>
            </a:r>
          </a:p>
          <a:p>
            <a:pPr marL="285750" lvl="0" indent="-285750">
              <a:lnSpc>
                <a:spcPct val="150000"/>
              </a:lnSpc>
              <a:buFont typeface="Wingdings" panose="05000000000000000000" pitchFamily="2" charset="2"/>
              <a:buChar char="Ø"/>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Service communication/ marketing</a:t>
            </a:r>
          </a:p>
          <a:p>
            <a:pPr marL="285750" lvl="0" indent="-285750">
              <a:lnSpc>
                <a:spcPct val="150000"/>
              </a:lnSpc>
              <a:buFont typeface="Wingdings" panose="05000000000000000000" pitchFamily="2" charset="2"/>
              <a:buChar char="Ø"/>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Service CRM </a:t>
            </a:r>
          </a:p>
          <a:p>
            <a:pPr marL="285750" lvl="0" indent="-285750">
              <a:lnSpc>
                <a:spcPct val="150000"/>
              </a:lnSpc>
              <a:buFont typeface="Wingdings" panose="05000000000000000000" pitchFamily="2" charset="2"/>
              <a:buChar char="Ø"/>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Service RH </a:t>
            </a:r>
          </a:p>
          <a:p>
            <a:pPr marL="285750" lvl="0" indent="-285750">
              <a:lnSpc>
                <a:spcPct val="150000"/>
              </a:lnSpc>
              <a:buFont typeface="Wingdings" panose="05000000000000000000" pitchFamily="2" charset="2"/>
              <a:buChar char="Ø"/>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Service comptabilité</a:t>
            </a:r>
          </a:p>
          <a:p>
            <a:pPr marL="285750" lvl="0" indent="-285750">
              <a:lnSpc>
                <a:spcPct val="150000"/>
              </a:lnSpc>
              <a:buFont typeface="Wingdings" panose="05000000000000000000" pitchFamily="2" charset="2"/>
              <a:buChar char="Ø"/>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endPar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3" name="Connecteur droit avec flèche 2">
            <a:extLst>
              <a:ext uri="{FF2B5EF4-FFF2-40B4-BE49-F238E27FC236}">
                <a16:creationId xmlns:a16="http://schemas.microsoft.com/office/drawing/2014/main" id="{CA53C337-7587-32C1-F630-3B1A7BD33652}"/>
              </a:ext>
            </a:extLst>
          </p:cNvPr>
          <p:cNvCxnSpPr/>
          <p:nvPr/>
        </p:nvCxnSpPr>
        <p:spPr>
          <a:xfrm>
            <a:off x="4438835" y="3950563"/>
            <a:ext cx="1429305" cy="0"/>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6" name="Rectangle : coins arrondis 5">
            <a:extLst>
              <a:ext uri="{FF2B5EF4-FFF2-40B4-BE49-F238E27FC236}">
                <a16:creationId xmlns:a16="http://schemas.microsoft.com/office/drawing/2014/main" id="{60E0E4F3-8889-6978-D754-D1AEF6D98E31}"/>
              </a:ext>
            </a:extLst>
          </p:cNvPr>
          <p:cNvSpPr/>
          <p:nvPr/>
        </p:nvSpPr>
        <p:spPr>
          <a:xfrm>
            <a:off x="6354176" y="2744881"/>
            <a:ext cx="3029522" cy="2204284"/>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CFA3C4F9-7139-9F6E-6EBC-D42CBF883F4C}"/>
              </a:ext>
            </a:extLst>
          </p:cNvPr>
          <p:cNvSpPr txBox="1"/>
          <p:nvPr/>
        </p:nvSpPr>
        <p:spPr>
          <a:xfrm>
            <a:off x="6691526" y="2831360"/>
            <a:ext cx="2576762" cy="2031325"/>
          </a:xfrm>
          <a:prstGeom prst="rect">
            <a:avLst/>
          </a:prstGeom>
          <a:noFill/>
        </p:spPr>
        <p:txBody>
          <a:bodyPr wrap="square" rtlCol="0">
            <a:spAutoFit/>
          </a:bodyPr>
          <a:lstStyle/>
          <a:p>
            <a:r>
              <a:rPr lang="fr-FR" b="1" u="sng" dirty="0">
                <a:solidFill>
                  <a:srgbClr val="FF0000"/>
                </a:solidFill>
              </a:rPr>
              <a:t>Bilan : </a:t>
            </a:r>
          </a:p>
          <a:p>
            <a:pPr marL="285750" indent="-285750">
              <a:buFontTx/>
              <a:buChar char="-"/>
            </a:pPr>
            <a:r>
              <a:rPr lang="fr-FR" dirty="0">
                <a:solidFill>
                  <a:srgbClr val="FF0000"/>
                </a:solidFill>
              </a:rPr>
              <a:t>Identifications des acteurs concernées</a:t>
            </a:r>
          </a:p>
          <a:p>
            <a:pPr marL="285750" indent="-285750">
              <a:buFontTx/>
              <a:buChar char="-"/>
            </a:pPr>
            <a:r>
              <a:rPr lang="fr-FR" dirty="0">
                <a:solidFill>
                  <a:srgbClr val="FF0000"/>
                </a:solidFill>
              </a:rPr>
              <a:t>Etat de la sensibilisation/bonnes pratiques RGPD des acteurs</a:t>
            </a:r>
          </a:p>
        </p:txBody>
      </p:sp>
    </p:spTree>
    <p:extLst>
      <p:ext uri="{BB962C8B-B14F-4D97-AF65-F5344CB8AC3E}">
        <p14:creationId xmlns:p14="http://schemas.microsoft.com/office/powerpoint/2010/main" val="1831355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700962" y="1542176"/>
            <a:ext cx="6277260"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FF0000"/>
                </a:solidFill>
              </a:rPr>
              <a:t>Focus sur le type de données personnelles traitées  </a:t>
            </a:r>
            <a:r>
              <a:rPr lang="fr-FR" b="1" dirty="0">
                <a:solidFill>
                  <a:srgbClr val="002060"/>
                </a:solidFill>
              </a:rPr>
              <a:t>: </a:t>
            </a:r>
          </a:p>
        </p:txBody>
      </p:sp>
      <p:sp>
        <p:nvSpPr>
          <p:cNvPr id="3" name="ZoneTexte 2">
            <a:extLst>
              <a:ext uri="{FF2B5EF4-FFF2-40B4-BE49-F238E27FC236}">
                <a16:creationId xmlns:a16="http://schemas.microsoft.com/office/drawing/2014/main" id="{3EDF2D73-A4B3-A88A-357C-966AC775133E}"/>
              </a:ext>
            </a:extLst>
          </p:cNvPr>
          <p:cNvSpPr txBox="1"/>
          <p:nvPr/>
        </p:nvSpPr>
        <p:spPr>
          <a:xfrm>
            <a:off x="700962" y="1961528"/>
            <a:ext cx="1715610" cy="369332"/>
          </a:xfrm>
          <a:prstGeom prst="rect">
            <a:avLst/>
          </a:prstGeom>
          <a:noFill/>
        </p:spPr>
        <p:txBody>
          <a:bodyPr wrap="square">
            <a:spAutoFit/>
          </a:bodyPr>
          <a:lstStyle/>
          <a:p>
            <a:pPr marL="285750" indent="-285750">
              <a:buFont typeface="Wingdings" panose="05000000000000000000" pitchFamily="2" charset="2"/>
              <a:buChar char="Ø"/>
            </a:pPr>
            <a:r>
              <a:rPr lang="fr-FR" b="1" dirty="0">
                <a:solidFill>
                  <a:srgbClr val="002060"/>
                </a:solidFill>
              </a:rPr>
              <a:t>En interne : </a:t>
            </a:r>
          </a:p>
        </p:txBody>
      </p:sp>
      <p:sp>
        <p:nvSpPr>
          <p:cNvPr id="2" name="ZoneTexte 1">
            <a:extLst>
              <a:ext uri="{FF2B5EF4-FFF2-40B4-BE49-F238E27FC236}">
                <a16:creationId xmlns:a16="http://schemas.microsoft.com/office/drawing/2014/main" id="{C5EC1BB1-EEF0-2D15-BC54-C549684AE0E6}"/>
              </a:ext>
            </a:extLst>
          </p:cNvPr>
          <p:cNvSpPr txBox="1"/>
          <p:nvPr/>
        </p:nvSpPr>
        <p:spPr>
          <a:xfrm>
            <a:off x="1558767" y="2698812"/>
            <a:ext cx="7460946" cy="3139321"/>
          </a:xfrm>
          <a:prstGeom prst="rect">
            <a:avLst/>
          </a:prstGeom>
          <a:noFill/>
        </p:spPr>
        <p:txBody>
          <a:bodyPr wrap="square" rtlCol="0">
            <a:spAutoFit/>
          </a:bodyPr>
          <a:lstStyle/>
          <a:p>
            <a:pPr marL="285750" indent="-285750">
              <a:buFont typeface="Wingdings" panose="05000000000000000000" pitchFamily="2" charset="2"/>
              <a:buChar char="ü"/>
            </a:pPr>
            <a:r>
              <a:rPr lang="fr-FR" dirty="0">
                <a:solidFill>
                  <a:srgbClr val="002060"/>
                </a:solidFill>
              </a:rPr>
              <a:t>Y-a-t-il un système de vidéo surveillance ?</a:t>
            </a:r>
          </a:p>
          <a:p>
            <a:pPr marL="285750" indent="-285750">
              <a:buFont typeface="Wingdings" panose="05000000000000000000" pitchFamily="2" charset="2"/>
              <a:buChar char="ü"/>
            </a:pPr>
            <a:r>
              <a:rPr lang="fr-FR" dirty="0">
                <a:solidFill>
                  <a:srgbClr val="002060"/>
                </a:solidFill>
              </a:rPr>
              <a:t>D'enregistrement des appels ? </a:t>
            </a:r>
          </a:p>
          <a:p>
            <a:pPr marL="285750" indent="-285750">
              <a:buFont typeface="Wingdings" panose="05000000000000000000" pitchFamily="2" charset="2"/>
              <a:buChar char="ü"/>
            </a:pPr>
            <a:r>
              <a:rPr lang="fr-FR" dirty="0">
                <a:solidFill>
                  <a:srgbClr val="002060"/>
                </a:solidFill>
              </a:rPr>
              <a:t>Géolocalisation des véhicules de la société ?</a:t>
            </a:r>
          </a:p>
          <a:p>
            <a:pPr marL="285750" indent="-285750">
              <a:buFont typeface="Wingdings" panose="05000000000000000000" pitchFamily="2" charset="2"/>
              <a:buChar char="ü"/>
            </a:pPr>
            <a:r>
              <a:rPr lang="fr-FR" dirty="0">
                <a:solidFill>
                  <a:srgbClr val="002060"/>
                </a:solidFill>
              </a:rPr>
              <a:t>Les salariés sont-ils informés de leurs droits en matière de données personnelles ? </a:t>
            </a:r>
          </a:p>
          <a:p>
            <a:pPr marL="285750" indent="-285750">
              <a:buFont typeface="Wingdings" panose="05000000000000000000" pitchFamily="2" charset="2"/>
              <a:buChar char="ü"/>
            </a:pPr>
            <a:r>
              <a:rPr lang="fr-FR" dirty="0">
                <a:solidFill>
                  <a:srgbClr val="002060"/>
                </a:solidFill>
              </a:rPr>
              <a:t>De quelle manière (ex: charte informatique, mention dans le contrat..) ?</a:t>
            </a:r>
          </a:p>
          <a:p>
            <a:pPr marL="285750" indent="-285750">
              <a:buFont typeface="Wingdings" panose="05000000000000000000" pitchFamily="2" charset="2"/>
              <a:buChar char="ü"/>
            </a:pPr>
            <a:r>
              <a:rPr lang="fr-FR" dirty="0">
                <a:solidFill>
                  <a:srgbClr val="002060"/>
                </a:solidFill>
              </a:rPr>
              <a:t>Y-a-t-il des sessions de formation et sensibilisation du personnel ?</a:t>
            </a:r>
          </a:p>
          <a:p>
            <a:pPr marL="285750" indent="-285750">
              <a:buFont typeface="Wingdings" panose="05000000000000000000" pitchFamily="2" charset="2"/>
              <a:buChar char="ü"/>
            </a:pPr>
            <a:r>
              <a:rPr lang="fr-FR" dirty="0">
                <a:solidFill>
                  <a:srgbClr val="002060"/>
                </a:solidFill>
              </a:rPr>
              <a:t>Y-a-t-il des acteurs déjà sensibilisés au RGPD (ex : DPO) </a:t>
            </a:r>
          </a:p>
          <a:p>
            <a:pPr marL="285750" indent="-285750">
              <a:buFont typeface="Wingdings" panose="05000000000000000000" pitchFamily="2" charset="2"/>
              <a:buChar char="ü"/>
            </a:pPr>
            <a:r>
              <a:rPr lang="fr-FR" dirty="0">
                <a:solidFill>
                  <a:srgbClr val="002060"/>
                </a:solidFill>
              </a:rPr>
              <a:t>Les raisons (« finalités ») pour lesquelles sont collectées les données personnelles sont-elles identifiés/définis ? </a:t>
            </a:r>
          </a:p>
          <a:p>
            <a:pPr marL="285750" indent="-285750">
              <a:buFont typeface="Wingdings" panose="05000000000000000000" pitchFamily="2" charset="2"/>
              <a:buChar char="ü"/>
            </a:pPr>
            <a:r>
              <a:rPr lang="fr-FR" dirty="0">
                <a:solidFill>
                  <a:srgbClr val="002060"/>
                </a:solidFill>
              </a:rPr>
              <a:t>Y-a-t-il un registre de traitement ?   </a:t>
            </a:r>
          </a:p>
        </p:txBody>
      </p:sp>
    </p:spTree>
    <p:extLst>
      <p:ext uri="{BB962C8B-B14F-4D97-AF65-F5344CB8AC3E}">
        <p14:creationId xmlns:p14="http://schemas.microsoft.com/office/powerpoint/2010/main" val="33993168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700962" y="1542176"/>
            <a:ext cx="6277260"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FF0000"/>
                </a:solidFill>
              </a:rPr>
              <a:t>Focus sur le type de données personnelles traitées  : </a:t>
            </a:r>
          </a:p>
        </p:txBody>
      </p:sp>
      <p:sp>
        <p:nvSpPr>
          <p:cNvPr id="3" name="ZoneTexte 2">
            <a:extLst>
              <a:ext uri="{FF2B5EF4-FFF2-40B4-BE49-F238E27FC236}">
                <a16:creationId xmlns:a16="http://schemas.microsoft.com/office/drawing/2014/main" id="{3EDF2D73-A4B3-A88A-357C-966AC775133E}"/>
              </a:ext>
            </a:extLst>
          </p:cNvPr>
          <p:cNvSpPr txBox="1"/>
          <p:nvPr/>
        </p:nvSpPr>
        <p:spPr>
          <a:xfrm>
            <a:off x="700962" y="1961528"/>
            <a:ext cx="1715610" cy="369332"/>
          </a:xfrm>
          <a:prstGeom prst="rect">
            <a:avLst/>
          </a:prstGeom>
          <a:noFill/>
        </p:spPr>
        <p:txBody>
          <a:bodyPr wrap="square">
            <a:spAutoFit/>
          </a:bodyPr>
          <a:lstStyle/>
          <a:p>
            <a:pPr marL="285750" indent="-285750">
              <a:buFont typeface="Wingdings" panose="05000000000000000000" pitchFamily="2" charset="2"/>
              <a:buChar char="Ø"/>
            </a:pPr>
            <a:r>
              <a:rPr lang="fr-FR" b="1" dirty="0">
                <a:solidFill>
                  <a:srgbClr val="002060"/>
                </a:solidFill>
              </a:rPr>
              <a:t>En externe : </a:t>
            </a:r>
          </a:p>
        </p:txBody>
      </p:sp>
      <p:sp>
        <p:nvSpPr>
          <p:cNvPr id="2" name="ZoneTexte 1">
            <a:extLst>
              <a:ext uri="{FF2B5EF4-FFF2-40B4-BE49-F238E27FC236}">
                <a16:creationId xmlns:a16="http://schemas.microsoft.com/office/drawing/2014/main" id="{C5EC1BB1-EEF0-2D15-BC54-C549684AE0E6}"/>
              </a:ext>
            </a:extLst>
          </p:cNvPr>
          <p:cNvSpPr txBox="1"/>
          <p:nvPr/>
        </p:nvSpPr>
        <p:spPr>
          <a:xfrm>
            <a:off x="1558767" y="2698812"/>
            <a:ext cx="7460946" cy="2308324"/>
          </a:xfrm>
          <a:prstGeom prst="rect">
            <a:avLst/>
          </a:prstGeom>
          <a:noFill/>
        </p:spPr>
        <p:txBody>
          <a:bodyPr wrap="square" rtlCol="0">
            <a:spAutoFit/>
          </a:bodyPr>
          <a:lstStyle/>
          <a:p>
            <a:pPr marL="285750" indent="-285750">
              <a:buFont typeface="Wingdings" panose="05000000000000000000" pitchFamily="2" charset="2"/>
              <a:buChar char="ü"/>
            </a:pPr>
            <a:r>
              <a:rPr lang="fr-FR" dirty="0">
                <a:solidFill>
                  <a:srgbClr val="002060"/>
                </a:solidFill>
              </a:rPr>
              <a:t>Y-a-t-il des traitements de données hautement personnelles ? (ex: mineurs, données bancaires…) </a:t>
            </a:r>
          </a:p>
          <a:p>
            <a:pPr marL="285750" indent="-285750">
              <a:buFont typeface="Wingdings" panose="05000000000000000000" pitchFamily="2" charset="2"/>
              <a:buChar char="ü"/>
            </a:pPr>
            <a:r>
              <a:rPr lang="fr-FR" dirty="0">
                <a:solidFill>
                  <a:srgbClr val="002060"/>
                </a:solidFill>
              </a:rPr>
              <a:t>Y-a-t-il des traitements de données sensibles ? (ex: santé, génétique, orientation sexuelle…) </a:t>
            </a:r>
          </a:p>
          <a:p>
            <a:pPr marL="285750" indent="-285750">
              <a:buFont typeface="Wingdings" panose="05000000000000000000" pitchFamily="2" charset="2"/>
              <a:buChar char="ü"/>
            </a:pPr>
            <a:r>
              <a:rPr lang="fr-FR" dirty="0">
                <a:solidFill>
                  <a:srgbClr val="002060"/>
                </a:solidFill>
              </a:rPr>
              <a:t>L’activité emmène-t-elle à collecter des données personnelles en vue de faire du scoring, profilage ou autre type d’évaluation des personnes ?</a:t>
            </a:r>
          </a:p>
          <a:p>
            <a:pPr marL="285750" indent="-285750">
              <a:buFont typeface="Wingdings" panose="05000000000000000000" pitchFamily="2" charset="2"/>
              <a:buChar char="ü"/>
            </a:pPr>
            <a:r>
              <a:rPr lang="fr-FR" dirty="0">
                <a:solidFill>
                  <a:srgbClr val="002060"/>
                </a:solidFill>
              </a:rPr>
              <a:t>Y-a-t-il de la prospection commerciale ? </a:t>
            </a:r>
          </a:p>
          <a:p>
            <a:pPr marL="285750" indent="-285750">
              <a:buFont typeface="Wingdings" panose="05000000000000000000" pitchFamily="2" charset="2"/>
              <a:buChar char="ü"/>
            </a:pPr>
            <a:r>
              <a:rPr lang="fr-FR" dirty="0">
                <a:solidFill>
                  <a:srgbClr val="002060"/>
                </a:solidFill>
              </a:rPr>
              <a:t>Y-a-t-il un recueil du consentement préalable ? </a:t>
            </a:r>
          </a:p>
        </p:txBody>
      </p:sp>
    </p:spTree>
    <p:extLst>
      <p:ext uri="{BB962C8B-B14F-4D97-AF65-F5344CB8AC3E}">
        <p14:creationId xmlns:p14="http://schemas.microsoft.com/office/powerpoint/2010/main" val="2094095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7" name="ZoneTexte 6">
            <a:extLst>
              <a:ext uri="{FF2B5EF4-FFF2-40B4-BE49-F238E27FC236}">
                <a16:creationId xmlns:a16="http://schemas.microsoft.com/office/drawing/2014/main" id="{33D07D46-5050-1D54-90B4-AF91324FCA53}"/>
              </a:ext>
            </a:extLst>
          </p:cNvPr>
          <p:cNvSpPr txBox="1"/>
          <p:nvPr/>
        </p:nvSpPr>
        <p:spPr>
          <a:xfrm>
            <a:off x="514905" y="1162975"/>
            <a:ext cx="6649375" cy="369332"/>
          </a:xfrm>
          <a:prstGeom prst="rect">
            <a:avLst/>
          </a:prstGeom>
          <a:noFill/>
        </p:spPr>
        <p:txBody>
          <a:bodyPr wrap="square" rtlCol="0">
            <a:spAutoFit/>
          </a:bodyPr>
          <a:lstStyle/>
          <a:p>
            <a:r>
              <a:rPr lang="fr-FR" b="1" dirty="0">
                <a:solidFill>
                  <a:srgbClr val="002060"/>
                </a:solidFill>
              </a:rPr>
              <a:t>C) Construction du questionnaire pour le diagnostic </a:t>
            </a:r>
            <a:r>
              <a:rPr lang="fr-FR" dirty="0"/>
              <a:t>: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629567" y="1644932"/>
            <a:ext cx="6277260"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002060"/>
                </a:solidFill>
              </a:rPr>
              <a:t>Suggestion de plan : </a:t>
            </a:r>
          </a:p>
        </p:txBody>
      </p:sp>
      <p:sp>
        <p:nvSpPr>
          <p:cNvPr id="3" name="ZoneTexte 2">
            <a:extLst>
              <a:ext uri="{FF2B5EF4-FFF2-40B4-BE49-F238E27FC236}">
                <a16:creationId xmlns:a16="http://schemas.microsoft.com/office/drawing/2014/main" id="{3EDF2D73-A4B3-A88A-357C-966AC775133E}"/>
              </a:ext>
            </a:extLst>
          </p:cNvPr>
          <p:cNvSpPr txBox="1"/>
          <p:nvPr/>
        </p:nvSpPr>
        <p:spPr>
          <a:xfrm>
            <a:off x="2483528" y="2126889"/>
            <a:ext cx="6209930" cy="3892732"/>
          </a:xfrm>
          <a:prstGeom prst="rect">
            <a:avLst/>
          </a:prstGeom>
          <a:noFill/>
        </p:spPr>
        <p:txBody>
          <a:bodyPr wrap="square">
            <a:spAutoFit/>
          </a:bodyPr>
          <a:lstStyle/>
          <a:p>
            <a:pPr marL="285750" indent="-285750">
              <a:buFont typeface="Wingdings" panose="05000000000000000000" pitchFamily="2" charset="2"/>
              <a:buChar char="Ø"/>
            </a:pPr>
            <a:r>
              <a:rPr lang="fr-FR" b="1" dirty="0">
                <a:solidFill>
                  <a:srgbClr val="002060"/>
                </a:solidFill>
              </a:rPr>
              <a:t>Focus sur le type de données personnelles traitées </a:t>
            </a:r>
          </a:p>
          <a:p>
            <a:pPr marL="285750" indent="-285750">
              <a:buFontTx/>
              <a:buChar char="-"/>
            </a:pPr>
            <a:r>
              <a:rPr lang="fr-FR" dirty="0">
                <a:solidFill>
                  <a:srgbClr val="002060"/>
                </a:solidFill>
              </a:rPr>
              <a:t>Données personnelles internes </a:t>
            </a:r>
          </a:p>
          <a:p>
            <a:pPr marL="285750" indent="-285750">
              <a:buFontTx/>
              <a:buChar char="-"/>
            </a:pPr>
            <a:r>
              <a:rPr lang="fr-FR" dirty="0">
                <a:solidFill>
                  <a:srgbClr val="002060"/>
                </a:solidFill>
              </a:rPr>
              <a:t>Données personnelles externe </a:t>
            </a:r>
          </a:p>
          <a:p>
            <a:pPr marL="285750" indent="-285750">
              <a:lnSpc>
                <a:spcPct val="200000"/>
              </a:lnSpc>
              <a:buFont typeface="Wingdings" panose="05000000000000000000" pitchFamily="2" charset="2"/>
              <a:buChar char="Ø"/>
            </a:pPr>
            <a:r>
              <a:rPr lang="fr-FR" b="1" dirty="0">
                <a:solidFill>
                  <a:srgbClr val="002060"/>
                </a:solidFill>
              </a:rPr>
              <a:t>Focus sur l’utilisation des données personnelles </a:t>
            </a:r>
          </a:p>
          <a:p>
            <a:pPr marL="285750" indent="-285750">
              <a:buFontTx/>
              <a:buChar char="-"/>
            </a:pPr>
            <a:r>
              <a:rPr lang="fr-FR" dirty="0">
                <a:solidFill>
                  <a:srgbClr val="002060"/>
                </a:solidFill>
              </a:rPr>
              <a:t>Modalité de collecte </a:t>
            </a:r>
          </a:p>
          <a:p>
            <a:pPr marL="285750" indent="-285750">
              <a:buFontTx/>
              <a:buChar char="-"/>
            </a:pPr>
            <a:r>
              <a:rPr lang="fr-FR" dirty="0">
                <a:solidFill>
                  <a:srgbClr val="002060"/>
                </a:solidFill>
              </a:rPr>
              <a:t>Sous-traitant/partenaires</a:t>
            </a:r>
          </a:p>
          <a:p>
            <a:pPr marL="285750" indent="-285750">
              <a:buFontTx/>
              <a:buChar char="-"/>
            </a:pPr>
            <a:r>
              <a:rPr lang="fr-FR" dirty="0">
                <a:solidFill>
                  <a:srgbClr val="002060"/>
                </a:solidFill>
              </a:rPr>
              <a:t>Durée de conservation</a:t>
            </a:r>
          </a:p>
          <a:p>
            <a:pPr marL="285750" indent="-285750">
              <a:lnSpc>
                <a:spcPct val="200000"/>
              </a:lnSpc>
              <a:buFont typeface="Wingdings" panose="05000000000000000000" pitchFamily="2" charset="2"/>
              <a:buChar char="Ø"/>
            </a:pPr>
            <a:r>
              <a:rPr lang="fr-FR" b="1" dirty="0">
                <a:solidFill>
                  <a:srgbClr val="002060"/>
                </a:solidFill>
              </a:rPr>
              <a:t>Focus sur la sécurité des données </a:t>
            </a:r>
          </a:p>
          <a:p>
            <a:pPr marL="285750" indent="-285750">
              <a:buFontTx/>
              <a:buChar char="-"/>
            </a:pPr>
            <a:r>
              <a:rPr lang="fr-FR" dirty="0">
                <a:solidFill>
                  <a:srgbClr val="002060"/>
                </a:solidFill>
              </a:rPr>
              <a:t>Interne </a:t>
            </a:r>
          </a:p>
          <a:p>
            <a:pPr marL="285750" indent="-285750">
              <a:buFontTx/>
              <a:buChar char="-"/>
            </a:pPr>
            <a:r>
              <a:rPr lang="fr-FR" dirty="0">
                <a:solidFill>
                  <a:srgbClr val="002060"/>
                </a:solidFill>
              </a:rPr>
              <a:t>Externe</a:t>
            </a:r>
          </a:p>
          <a:p>
            <a:pPr marL="285750" indent="-285750">
              <a:lnSpc>
                <a:spcPct val="200000"/>
              </a:lnSpc>
              <a:buFont typeface="Wingdings" panose="05000000000000000000" pitchFamily="2" charset="2"/>
              <a:buChar char="Ø"/>
            </a:pPr>
            <a:r>
              <a:rPr lang="fr-FR" b="1" dirty="0">
                <a:solidFill>
                  <a:srgbClr val="002060"/>
                </a:solidFill>
              </a:rPr>
              <a:t>Focus sur la conformité du site internet  </a:t>
            </a:r>
          </a:p>
        </p:txBody>
      </p:sp>
    </p:spTree>
    <p:extLst>
      <p:ext uri="{BB962C8B-B14F-4D97-AF65-F5344CB8AC3E}">
        <p14:creationId xmlns:p14="http://schemas.microsoft.com/office/powerpoint/2010/main" val="2299930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700962" y="1542176"/>
            <a:ext cx="6277260"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FF0000"/>
                </a:solidFill>
              </a:rPr>
              <a:t>Focus sur l’utilisation des données personnelles: </a:t>
            </a:r>
          </a:p>
        </p:txBody>
      </p:sp>
      <p:sp>
        <p:nvSpPr>
          <p:cNvPr id="3" name="ZoneTexte 2">
            <a:extLst>
              <a:ext uri="{FF2B5EF4-FFF2-40B4-BE49-F238E27FC236}">
                <a16:creationId xmlns:a16="http://schemas.microsoft.com/office/drawing/2014/main" id="{3EDF2D73-A4B3-A88A-357C-966AC775133E}"/>
              </a:ext>
            </a:extLst>
          </p:cNvPr>
          <p:cNvSpPr txBox="1"/>
          <p:nvPr/>
        </p:nvSpPr>
        <p:spPr>
          <a:xfrm>
            <a:off x="700961" y="1961528"/>
            <a:ext cx="2931503" cy="369332"/>
          </a:xfrm>
          <a:prstGeom prst="rect">
            <a:avLst/>
          </a:prstGeom>
          <a:noFill/>
        </p:spPr>
        <p:txBody>
          <a:bodyPr wrap="square">
            <a:spAutoFit/>
          </a:bodyPr>
          <a:lstStyle/>
          <a:p>
            <a:pPr marL="285750" indent="-285750">
              <a:buFont typeface="Wingdings" panose="05000000000000000000" pitchFamily="2" charset="2"/>
              <a:buChar char="Ø"/>
            </a:pPr>
            <a:r>
              <a:rPr lang="fr-FR" b="1" dirty="0">
                <a:solidFill>
                  <a:srgbClr val="002060"/>
                </a:solidFill>
              </a:rPr>
              <a:t>Modalités de collecte : </a:t>
            </a:r>
          </a:p>
        </p:txBody>
      </p:sp>
      <p:sp>
        <p:nvSpPr>
          <p:cNvPr id="2" name="ZoneTexte 1">
            <a:extLst>
              <a:ext uri="{FF2B5EF4-FFF2-40B4-BE49-F238E27FC236}">
                <a16:creationId xmlns:a16="http://schemas.microsoft.com/office/drawing/2014/main" id="{C5EC1BB1-EEF0-2D15-BC54-C549684AE0E6}"/>
              </a:ext>
            </a:extLst>
          </p:cNvPr>
          <p:cNvSpPr txBox="1"/>
          <p:nvPr/>
        </p:nvSpPr>
        <p:spPr>
          <a:xfrm>
            <a:off x="1693394" y="2678936"/>
            <a:ext cx="7885612" cy="3435556"/>
          </a:xfrm>
          <a:prstGeom prst="rect">
            <a:avLst/>
          </a:prstGeom>
          <a:noFill/>
        </p:spPr>
        <p:txBody>
          <a:bodyPr wrap="square" rtlCol="0">
            <a:spAutoFit/>
          </a:bodyPr>
          <a:lstStyle/>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D’où proviennent les données personnelles ? (données clients, fichier acheté…)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Ou sont-elles hébergées ? Par qui ? (interne, externe, UE, hors UE…)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Les personnes concernées bénéficient-elles d’une information claire et compréhensible lors de la collecte de leurs données personnelles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politique de confidentialité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mise en place de désabonnement dans les emailings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procédure pour gérer l’exercice des droits des personnes concernées (droit d’accès, rectification, opposition, suppression… ?)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politique sur les durées de conservation des données ?</a:t>
            </a:r>
          </a:p>
          <a:p>
            <a:pPr marL="285750" lvl="0" indent="-285750">
              <a:lnSpc>
                <a:spcPct val="107000"/>
              </a:lnSpc>
              <a:spcAft>
                <a:spcPts val="800"/>
              </a:spcAft>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déjà eu une purge/suppression des données ?</a:t>
            </a:r>
          </a:p>
          <a:p>
            <a:pPr marL="285750" indent="-285750">
              <a:buFont typeface="Wingdings" panose="05000000000000000000" pitchFamily="2" charset="2"/>
              <a:buChar char="ü"/>
            </a:pPr>
            <a:endParaRPr lang="fr-FR" dirty="0">
              <a:solidFill>
                <a:srgbClr val="002060"/>
              </a:solidFill>
            </a:endParaRPr>
          </a:p>
        </p:txBody>
      </p:sp>
    </p:spTree>
    <p:extLst>
      <p:ext uri="{BB962C8B-B14F-4D97-AF65-F5344CB8AC3E}">
        <p14:creationId xmlns:p14="http://schemas.microsoft.com/office/powerpoint/2010/main" val="14640985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700962" y="1542176"/>
            <a:ext cx="6277260"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FF0000"/>
                </a:solidFill>
              </a:rPr>
              <a:t>Focus sur l’utilisation des données personnelles: </a:t>
            </a:r>
          </a:p>
        </p:txBody>
      </p:sp>
      <p:sp>
        <p:nvSpPr>
          <p:cNvPr id="3" name="ZoneTexte 2">
            <a:extLst>
              <a:ext uri="{FF2B5EF4-FFF2-40B4-BE49-F238E27FC236}">
                <a16:creationId xmlns:a16="http://schemas.microsoft.com/office/drawing/2014/main" id="{3EDF2D73-A4B3-A88A-357C-966AC775133E}"/>
              </a:ext>
            </a:extLst>
          </p:cNvPr>
          <p:cNvSpPr txBox="1"/>
          <p:nvPr/>
        </p:nvSpPr>
        <p:spPr>
          <a:xfrm>
            <a:off x="700961" y="1961528"/>
            <a:ext cx="3436033" cy="369332"/>
          </a:xfrm>
          <a:prstGeom prst="rect">
            <a:avLst/>
          </a:prstGeom>
          <a:noFill/>
        </p:spPr>
        <p:txBody>
          <a:bodyPr wrap="square">
            <a:spAutoFit/>
          </a:bodyPr>
          <a:lstStyle/>
          <a:p>
            <a:pPr marL="285750" indent="-285750">
              <a:buFont typeface="Wingdings" panose="05000000000000000000" pitchFamily="2" charset="2"/>
              <a:buChar char="Ø"/>
            </a:pPr>
            <a:r>
              <a:rPr lang="fr-FR" b="1" dirty="0">
                <a:solidFill>
                  <a:srgbClr val="002060"/>
                </a:solidFill>
              </a:rPr>
              <a:t>Sous-traitants/ partenaires: </a:t>
            </a:r>
          </a:p>
        </p:txBody>
      </p:sp>
      <p:sp>
        <p:nvSpPr>
          <p:cNvPr id="2" name="ZoneTexte 1">
            <a:extLst>
              <a:ext uri="{FF2B5EF4-FFF2-40B4-BE49-F238E27FC236}">
                <a16:creationId xmlns:a16="http://schemas.microsoft.com/office/drawing/2014/main" id="{C5EC1BB1-EEF0-2D15-BC54-C549684AE0E6}"/>
              </a:ext>
            </a:extLst>
          </p:cNvPr>
          <p:cNvSpPr txBox="1"/>
          <p:nvPr/>
        </p:nvSpPr>
        <p:spPr>
          <a:xfrm>
            <a:off x="1693394" y="2678936"/>
            <a:ext cx="7885612" cy="2842830"/>
          </a:xfrm>
          <a:prstGeom prst="rect">
            <a:avLst/>
          </a:prstGeom>
          <a:noFill/>
        </p:spPr>
        <p:txBody>
          <a:bodyPr wrap="square" rtlCol="0">
            <a:spAutoFit/>
          </a:bodyPr>
          <a:lstStyle/>
          <a:p>
            <a:pPr marL="342900" lvl="0" indent="-342900">
              <a:lnSpc>
                <a:spcPct val="107000"/>
              </a:lnSpc>
              <a:buFont typeface="Calibri" panose="020F0502020204030204" pitchFamily="34" charset="0"/>
              <a:buChar char="-"/>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des sous-traitants, partenaires auxquels vous confiez des données personnelles ?</a:t>
            </a:r>
          </a:p>
          <a:p>
            <a:pPr marL="342900" lvl="0" indent="-342900">
              <a:lnSpc>
                <a:spcPct val="107000"/>
              </a:lnSpc>
              <a:buFont typeface="Calibri" panose="020F0502020204030204" pitchFamily="34" charset="0"/>
              <a:buChar char="-"/>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Par quels moyens ?</a:t>
            </a:r>
          </a:p>
          <a:p>
            <a:pPr marL="342900" lvl="0" indent="-342900">
              <a:lnSpc>
                <a:spcPct val="107000"/>
              </a:lnSpc>
              <a:buFont typeface="Calibri" panose="020F0502020204030204" pitchFamily="34" charset="0"/>
              <a:buChar char="-"/>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des transferts de données personnelles à des organismes situés hors UE ? </a:t>
            </a:r>
          </a:p>
          <a:p>
            <a:pPr marL="342900" lvl="0" indent="-342900">
              <a:lnSpc>
                <a:spcPct val="107000"/>
              </a:lnSpc>
              <a:buFont typeface="Calibri" panose="020F0502020204030204" pitchFamily="34" charset="0"/>
              <a:buChar char="-"/>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Sont-ils encadrés ? De quelle manière ?  </a:t>
            </a:r>
          </a:p>
          <a:p>
            <a:pPr marL="342900" lvl="0" indent="-342900">
              <a:lnSpc>
                <a:spcPct val="107000"/>
              </a:lnSpc>
              <a:buFont typeface="Calibri" panose="020F0502020204030204" pitchFamily="34" charset="0"/>
              <a:buChar char="-"/>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Si oui, ont-ils étaient mis à jour ?</a:t>
            </a:r>
          </a:p>
          <a:p>
            <a:pPr marL="342900" lvl="0" indent="-342900">
              <a:lnSpc>
                <a:spcPct val="107000"/>
              </a:lnSpc>
              <a:spcAft>
                <a:spcPts val="800"/>
              </a:spcAft>
              <a:buFont typeface="Calibri" panose="020F0502020204030204" pitchFamily="34" charset="0"/>
              <a:buChar char="-"/>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procédure de contrôle/audit des sous-traitants ?</a:t>
            </a:r>
          </a:p>
          <a:p>
            <a:pPr marL="285750" indent="-285750">
              <a:buFont typeface="Wingdings" panose="05000000000000000000" pitchFamily="2" charset="2"/>
              <a:buChar char="ü"/>
            </a:pPr>
            <a:endParaRPr lang="fr-FR" dirty="0">
              <a:solidFill>
                <a:srgbClr val="002060"/>
              </a:solidFill>
            </a:endParaRPr>
          </a:p>
        </p:txBody>
      </p:sp>
    </p:spTree>
    <p:extLst>
      <p:ext uri="{BB962C8B-B14F-4D97-AF65-F5344CB8AC3E}">
        <p14:creationId xmlns:p14="http://schemas.microsoft.com/office/powerpoint/2010/main" val="3497382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13. Impacts opérationnels :  </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D167FB13-7876-886A-6913-4B8759A62BD2}"/>
              </a:ext>
            </a:extLst>
          </p:cNvPr>
          <p:cNvSpPr txBox="1"/>
          <p:nvPr/>
        </p:nvSpPr>
        <p:spPr>
          <a:xfrm>
            <a:off x="292962" y="1081064"/>
            <a:ext cx="5909430" cy="400110"/>
          </a:xfrm>
          <a:prstGeom prst="rect">
            <a:avLst/>
          </a:prstGeom>
          <a:noFill/>
        </p:spPr>
        <p:txBody>
          <a:bodyPr wrap="square" rtlCol="0">
            <a:spAutoFit/>
          </a:bodyPr>
          <a:lstStyle/>
          <a:p>
            <a:pPr marL="285750" indent="-285750">
              <a:buFont typeface="Wingdings" panose="05000000000000000000" pitchFamily="2" charset="2"/>
              <a:buChar char="q"/>
            </a:pPr>
            <a:r>
              <a:rPr lang="fr-FR" sz="2000" b="1" dirty="0">
                <a:solidFill>
                  <a:srgbClr val="002060"/>
                </a:solidFill>
              </a:rPr>
              <a:t>13.1 Impact sur les Responsables de traitement</a:t>
            </a:r>
          </a:p>
        </p:txBody>
      </p:sp>
      <p:sp>
        <p:nvSpPr>
          <p:cNvPr id="3" name="ZoneTexte 2">
            <a:extLst>
              <a:ext uri="{FF2B5EF4-FFF2-40B4-BE49-F238E27FC236}">
                <a16:creationId xmlns:a16="http://schemas.microsoft.com/office/drawing/2014/main" id="{28369A68-0193-6517-6CD2-F68C27C3D7A8}"/>
              </a:ext>
            </a:extLst>
          </p:cNvPr>
          <p:cNvSpPr txBox="1"/>
          <p:nvPr/>
        </p:nvSpPr>
        <p:spPr>
          <a:xfrm>
            <a:off x="2192784" y="2024109"/>
            <a:ext cx="6258758" cy="3234860"/>
          </a:xfrm>
          <a:prstGeom prst="rect">
            <a:avLst/>
          </a:prstGeom>
          <a:noFill/>
        </p:spPr>
        <p:txBody>
          <a:bodyPr wrap="square" rtlCol="0">
            <a:spAutoFit/>
          </a:bodyPr>
          <a:lstStyle/>
          <a:p>
            <a:pPr marL="285750" indent="-285750">
              <a:buFont typeface="Wingdings" panose="05000000000000000000" pitchFamily="2" charset="2"/>
              <a:buChar char="q"/>
            </a:pPr>
            <a:r>
              <a:rPr lang="fr-FR" b="1" dirty="0">
                <a:solidFill>
                  <a:srgbClr val="002060"/>
                </a:solidFill>
              </a:rPr>
              <a:t>Mettre en place ou revoir ses obligations : </a:t>
            </a:r>
          </a:p>
          <a:p>
            <a:pPr marL="285750" indent="-285750">
              <a:lnSpc>
                <a:spcPct val="150000"/>
              </a:lnSpc>
              <a:buFont typeface="Wingdings" panose="05000000000000000000" pitchFamily="2" charset="2"/>
              <a:buChar char="q"/>
            </a:pPr>
            <a:endParaRPr lang="fr-FR" dirty="0">
              <a:solidFill>
                <a:srgbClr val="002060"/>
              </a:solidFill>
            </a:endParaRPr>
          </a:p>
          <a:p>
            <a:pPr marL="285750" indent="-285750">
              <a:lnSpc>
                <a:spcPct val="150000"/>
              </a:lnSpc>
              <a:buFont typeface="Wingdings" panose="05000000000000000000" pitchFamily="2" charset="2"/>
              <a:buChar char="ü"/>
            </a:pPr>
            <a:r>
              <a:rPr lang="fr-FR" dirty="0">
                <a:solidFill>
                  <a:srgbClr val="002060"/>
                </a:solidFill>
              </a:rPr>
              <a:t>Obtenir le consentement explicite et éclairé de la personne concernée quand cela est nécessaire </a:t>
            </a:r>
          </a:p>
          <a:p>
            <a:pPr marL="285750" indent="-285750">
              <a:lnSpc>
                <a:spcPct val="150000"/>
              </a:lnSpc>
              <a:buFont typeface="Wingdings" panose="05000000000000000000" pitchFamily="2" charset="2"/>
              <a:buChar char="ü"/>
            </a:pPr>
            <a:r>
              <a:rPr lang="fr-FR" dirty="0">
                <a:solidFill>
                  <a:srgbClr val="002060"/>
                </a:solidFill>
              </a:rPr>
              <a:t>Garantir le droit à l’oubli pour les personnes physiques </a:t>
            </a:r>
          </a:p>
          <a:p>
            <a:pPr marL="285750" indent="-285750">
              <a:lnSpc>
                <a:spcPct val="150000"/>
              </a:lnSpc>
              <a:buFont typeface="Wingdings" panose="05000000000000000000" pitchFamily="2" charset="2"/>
              <a:buChar char="ü"/>
            </a:pPr>
            <a:r>
              <a:rPr lang="fr-FR" dirty="0">
                <a:solidFill>
                  <a:srgbClr val="002060"/>
                </a:solidFill>
              </a:rPr>
              <a:t>En cas de sous-traitance, s’assurer de l’existence d’un contrat et de la mise en conformité du sous-traitant.</a:t>
            </a:r>
          </a:p>
          <a:p>
            <a:pPr marL="285750" indent="-285750">
              <a:lnSpc>
                <a:spcPct val="150000"/>
              </a:lnSpc>
              <a:buFont typeface="Wingdings" panose="05000000000000000000" pitchFamily="2" charset="2"/>
              <a:buChar char="ü"/>
            </a:pPr>
            <a:r>
              <a:rPr lang="fr-FR" dirty="0">
                <a:solidFill>
                  <a:srgbClr val="002060"/>
                </a:solidFill>
              </a:rPr>
              <a:t>Nommer un DPO ou faire un PIA lorsque cela est nécessaire </a:t>
            </a:r>
          </a:p>
        </p:txBody>
      </p:sp>
    </p:spTree>
    <p:extLst>
      <p:ext uri="{BB962C8B-B14F-4D97-AF65-F5344CB8AC3E}">
        <p14:creationId xmlns:p14="http://schemas.microsoft.com/office/powerpoint/2010/main" val="41031402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8C19781E-7CA7-9E1A-DD68-D369C343F92C}"/>
              </a:ext>
            </a:extLst>
          </p:cNvPr>
          <p:cNvSpPr txBox="1"/>
          <p:nvPr/>
        </p:nvSpPr>
        <p:spPr>
          <a:xfrm>
            <a:off x="284084" y="1171852"/>
            <a:ext cx="7306324"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FF0000"/>
                </a:solidFill>
              </a:rPr>
              <a:t>Focus sur la durée de conservation des données : </a:t>
            </a:r>
          </a:p>
        </p:txBody>
      </p:sp>
      <p:sp>
        <p:nvSpPr>
          <p:cNvPr id="10" name="ZoneTexte 9">
            <a:extLst>
              <a:ext uri="{FF2B5EF4-FFF2-40B4-BE49-F238E27FC236}">
                <a16:creationId xmlns:a16="http://schemas.microsoft.com/office/drawing/2014/main" id="{CAC95172-064E-DFBB-B3DD-1F76EA7CF399}"/>
              </a:ext>
            </a:extLst>
          </p:cNvPr>
          <p:cNvSpPr txBox="1"/>
          <p:nvPr/>
        </p:nvSpPr>
        <p:spPr>
          <a:xfrm>
            <a:off x="463102" y="1621849"/>
            <a:ext cx="9507985" cy="4493538"/>
          </a:xfrm>
          <a:prstGeom prst="rect">
            <a:avLst/>
          </a:prstGeom>
          <a:noFill/>
        </p:spPr>
        <p:txBody>
          <a:bodyPr wrap="square">
            <a:spAutoFit/>
          </a:bodyPr>
          <a:lstStyle/>
          <a:p>
            <a:pPr>
              <a:defRPr/>
            </a:pPr>
            <a:endParaRPr lang="fr-FR" b="1" dirty="0">
              <a:solidFill>
                <a:srgbClr val="002060"/>
              </a:solidFill>
              <a:latin typeface="Calibri" panose="020F0502020204030204" pitchFamily="34" charset="0"/>
            </a:endParaRPr>
          </a:p>
          <a:p>
            <a:pPr marL="285750" indent="-285750">
              <a:buFont typeface="Wingdings" panose="05000000000000000000" pitchFamily="2" charset="2"/>
              <a:buChar char="Ø"/>
              <a:defRPr/>
            </a:pPr>
            <a:r>
              <a:rPr lang="fr-FR" b="1" dirty="0">
                <a:solidFill>
                  <a:srgbClr val="002060"/>
                </a:solidFill>
                <a:latin typeface="+mn-lt"/>
              </a:rPr>
              <a:t>Se poser les bonnes questions :</a:t>
            </a:r>
          </a:p>
          <a:p>
            <a:pPr>
              <a:defRPr/>
            </a:pPr>
            <a:endParaRPr lang="fr-FR" b="1" dirty="0">
              <a:solidFill>
                <a:srgbClr val="002060"/>
              </a:solidFill>
              <a:latin typeface="+mn-lt"/>
            </a:endParaRPr>
          </a:p>
          <a:p>
            <a:pPr marL="285750" indent="-285750" algn="just">
              <a:buClr>
                <a:srgbClr val="002060"/>
              </a:buClr>
              <a:buFont typeface="Arial" panose="020B0604020202020204" pitchFamily="34" charset="0"/>
              <a:buChar char="•"/>
              <a:defRPr/>
            </a:pPr>
            <a:r>
              <a:rPr lang="fr-FR" sz="1600" dirty="0">
                <a:solidFill>
                  <a:srgbClr val="002060"/>
                </a:solidFill>
                <a:latin typeface="+mn-lt"/>
              </a:rPr>
              <a:t>Jusqu’à quand ai-je vraiment besoin des donnés pour atteindre l’objectif fixé ?</a:t>
            </a:r>
          </a:p>
          <a:p>
            <a:pPr marL="285750" indent="-285750" algn="just">
              <a:buClr>
                <a:srgbClr val="002060"/>
              </a:buClr>
              <a:buFont typeface="Arial" panose="020B0604020202020204" pitchFamily="34" charset="0"/>
              <a:buChar char="•"/>
              <a:defRPr/>
            </a:pPr>
            <a:r>
              <a:rPr lang="fr-FR" sz="1600" dirty="0">
                <a:solidFill>
                  <a:srgbClr val="002060"/>
                </a:solidFill>
                <a:latin typeface="+mn-lt"/>
              </a:rPr>
              <a:t>Ai-je des obligations légales de conserver les données pendant un certain temps ?</a:t>
            </a:r>
          </a:p>
          <a:p>
            <a:pPr marL="285750" indent="-285750" algn="just">
              <a:buClr>
                <a:srgbClr val="002060"/>
              </a:buClr>
              <a:buFont typeface="Arial" panose="020B0604020202020204" pitchFamily="34" charset="0"/>
              <a:buChar char="•"/>
              <a:defRPr/>
            </a:pPr>
            <a:r>
              <a:rPr lang="fr-FR" sz="1600" dirty="0">
                <a:solidFill>
                  <a:srgbClr val="002060"/>
                </a:solidFill>
                <a:latin typeface="+mn-lt"/>
              </a:rPr>
              <a:t>Dois-je conserver certaines données en vue de me protéger contre un éventuel contentieux ?  Lesquelles ?</a:t>
            </a:r>
          </a:p>
          <a:p>
            <a:pPr marL="285750" indent="-285750" algn="just">
              <a:buClr>
                <a:srgbClr val="002060"/>
              </a:buClr>
              <a:buFont typeface="Arial" panose="020B0604020202020204" pitchFamily="34" charset="0"/>
              <a:buChar char="•"/>
              <a:defRPr/>
            </a:pPr>
            <a:r>
              <a:rPr lang="fr-FR" sz="1600" dirty="0">
                <a:solidFill>
                  <a:srgbClr val="002060"/>
                </a:solidFill>
                <a:latin typeface="+mn-lt"/>
              </a:rPr>
              <a:t>Jusqu’à quand puis-je faire valoir ce recours en justice ?</a:t>
            </a:r>
          </a:p>
          <a:p>
            <a:pPr marL="285750" indent="-285750" algn="just">
              <a:buClr>
                <a:srgbClr val="002060"/>
              </a:buClr>
              <a:buFont typeface="Arial" panose="020B0604020202020204" pitchFamily="34" charset="0"/>
              <a:buChar char="•"/>
              <a:defRPr/>
            </a:pPr>
            <a:r>
              <a:rPr lang="fr-FR" sz="1600" dirty="0">
                <a:solidFill>
                  <a:srgbClr val="002060"/>
                </a:solidFill>
                <a:latin typeface="+mn-lt"/>
              </a:rPr>
              <a:t>Quelles informations doivent être archivées ? Pendant combien de  temps ?</a:t>
            </a:r>
          </a:p>
          <a:p>
            <a:pPr marL="285750" indent="-285750" algn="just">
              <a:buClr>
                <a:srgbClr val="002060"/>
              </a:buClr>
              <a:buFont typeface="Arial" panose="020B0604020202020204" pitchFamily="34" charset="0"/>
              <a:buChar char="•"/>
              <a:defRPr/>
            </a:pPr>
            <a:r>
              <a:rPr lang="fr-FR" sz="1600" dirty="0">
                <a:solidFill>
                  <a:srgbClr val="002060"/>
                </a:solidFill>
                <a:latin typeface="+mn-lt"/>
              </a:rPr>
              <a:t>Quelles sont les règles de suppression des données ?</a:t>
            </a:r>
          </a:p>
          <a:p>
            <a:pPr marL="285750" indent="-285750" algn="just">
              <a:buClr>
                <a:srgbClr val="F1992D"/>
              </a:buClr>
              <a:buFont typeface="Wingdings" panose="05000000000000000000" pitchFamily="2" charset="2"/>
              <a:buChar char="§"/>
              <a:defRPr/>
            </a:pPr>
            <a:endParaRPr lang="fr-FR" dirty="0">
              <a:solidFill>
                <a:srgbClr val="002060"/>
              </a:solidFill>
              <a:latin typeface="+mn-lt"/>
            </a:endParaRPr>
          </a:p>
          <a:p>
            <a:pPr>
              <a:defRPr/>
            </a:pPr>
            <a:endParaRPr lang="fr-FR" dirty="0">
              <a:solidFill>
                <a:srgbClr val="002060"/>
              </a:solidFill>
              <a:latin typeface="+mn-lt"/>
            </a:endParaRPr>
          </a:p>
          <a:p>
            <a:pPr marL="285750" indent="-285750" algn="just">
              <a:buFont typeface="Wingdings" panose="05000000000000000000" pitchFamily="2" charset="2"/>
              <a:buChar char="Ø"/>
              <a:defRPr/>
            </a:pPr>
            <a:r>
              <a:rPr lang="fr-FR" b="1" dirty="0">
                <a:solidFill>
                  <a:srgbClr val="002060"/>
                </a:solidFill>
                <a:latin typeface="+mn-lt"/>
              </a:rPr>
              <a:t>Une durée de conservation :</a:t>
            </a:r>
          </a:p>
          <a:p>
            <a:pPr algn="just">
              <a:defRPr/>
            </a:pPr>
            <a:endParaRPr lang="fr-FR" b="1" dirty="0">
              <a:solidFill>
                <a:srgbClr val="002060"/>
              </a:solidFill>
              <a:latin typeface="+mn-lt"/>
            </a:endParaRPr>
          </a:p>
          <a:p>
            <a:pPr marL="285750" indent="-285750" algn="just">
              <a:buClr>
                <a:srgbClr val="002060"/>
              </a:buClr>
              <a:buFont typeface="Arial" panose="020B0604020202020204" pitchFamily="34" charset="0"/>
              <a:buChar char="•"/>
              <a:defRPr/>
            </a:pPr>
            <a:r>
              <a:rPr lang="fr-FR" sz="1600" dirty="0">
                <a:solidFill>
                  <a:srgbClr val="002060"/>
                </a:solidFill>
                <a:latin typeface="+mn-lt"/>
              </a:rPr>
              <a:t>peut renvoyer à une </a:t>
            </a:r>
            <a:r>
              <a:rPr lang="fr-FR" sz="1600" b="1" dirty="0">
                <a:solidFill>
                  <a:srgbClr val="002060"/>
                </a:solidFill>
                <a:latin typeface="+mn-lt"/>
              </a:rPr>
              <a:t>durée fixe </a:t>
            </a:r>
            <a:r>
              <a:rPr lang="fr-FR" sz="1600" dirty="0">
                <a:solidFill>
                  <a:srgbClr val="002060"/>
                </a:solidFill>
                <a:latin typeface="+mn-lt"/>
              </a:rPr>
              <a:t>exprimée en jours, en mois ou en années</a:t>
            </a:r>
          </a:p>
          <a:p>
            <a:pPr marL="285750" indent="-285750" algn="just">
              <a:buClr>
                <a:srgbClr val="002060"/>
              </a:buClr>
              <a:buFont typeface="Arial" panose="020B0604020202020204" pitchFamily="34" charset="0"/>
              <a:buChar char="•"/>
              <a:defRPr/>
            </a:pPr>
            <a:r>
              <a:rPr lang="fr-FR" sz="1600" dirty="0">
                <a:solidFill>
                  <a:srgbClr val="002060"/>
                </a:solidFill>
                <a:latin typeface="+mn-lt"/>
              </a:rPr>
              <a:t>peut également s’exprimer </a:t>
            </a:r>
            <a:r>
              <a:rPr lang="fr-FR" sz="1600" b="1" dirty="0">
                <a:solidFill>
                  <a:srgbClr val="002060"/>
                </a:solidFill>
                <a:latin typeface="+mn-lt"/>
              </a:rPr>
              <a:t>par référence à un évènement butoir </a:t>
            </a:r>
            <a:r>
              <a:rPr lang="fr-FR" sz="1600" dirty="0">
                <a:solidFill>
                  <a:srgbClr val="002060"/>
                </a:solidFill>
                <a:latin typeface="+mn-lt"/>
              </a:rPr>
              <a:t>:</a:t>
            </a:r>
          </a:p>
          <a:p>
            <a:pPr marL="742950" lvl="1" indent="-285750" algn="just">
              <a:buClr>
                <a:srgbClr val="002060"/>
              </a:buClr>
              <a:buFont typeface="Courier New" panose="02070309020205020404" pitchFamily="49" charset="0"/>
              <a:buChar char="o"/>
              <a:defRPr/>
            </a:pPr>
            <a:r>
              <a:rPr lang="fr-FR" sz="1600" dirty="0">
                <a:solidFill>
                  <a:srgbClr val="002060"/>
                </a:solidFill>
                <a:latin typeface="+mn-lt"/>
              </a:rPr>
              <a:t>durée en relation contractuelle</a:t>
            </a:r>
          </a:p>
          <a:p>
            <a:pPr marL="742950" lvl="1" indent="-285750" algn="just">
              <a:buClr>
                <a:srgbClr val="002060"/>
              </a:buClr>
              <a:buFont typeface="Courier New" panose="02070309020205020404" pitchFamily="49" charset="0"/>
              <a:buChar char="o"/>
              <a:defRPr/>
            </a:pPr>
            <a:r>
              <a:rPr lang="fr-FR" sz="1600" dirty="0">
                <a:solidFill>
                  <a:srgbClr val="002060"/>
                </a:solidFill>
                <a:latin typeface="+mn-lt"/>
              </a:rPr>
              <a:t>durée de prescription applicable</a:t>
            </a:r>
          </a:p>
        </p:txBody>
      </p:sp>
      <p:sp>
        <p:nvSpPr>
          <p:cNvPr id="14" name="Titre 1">
            <a:extLst>
              <a:ext uri="{FF2B5EF4-FFF2-40B4-BE49-F238E27FC236}">
                <a16:creationId xmlns:a16="http://schemas.microsoft.com/office/drawing/2014/main" id="{DEAA495D-E237-8793-E93A-F5A50F3AA293}"/>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15. Faire un diagnostic RGPD </a:t>
            </a:r>
          </a:p>
        </p:txBody>
      </p:sp>
      <p:sp>
        <p:nvSpPr>
          <p:cNvPr id="3" name="Rectangle : coins arrondis 2">
            <a:extLst>
              <a:ext uri="{FF2B5EF4-FFF2-40B4-BE49-F238E27FC236}">
                <a16:creationId xmlns:a16="http://schemas.microsoft.com/office/drawing/2014/main" id="{235B227B-53DE-A829-2288-CD584731B1D5}"/>
              </a:ext>
            </a:extLst>
          </p:cNvPr>
          <p:cNvSpPr/>
          <p:nvPr/>
        </p:nvSpPr>
        <p:spPr>
          <a:xfrm>
            <a:off x="7306322" y="4048217"/>
            <a:ext cx="3515558" cy="2663301"/>
          </a:xfrm>
          <a:prstGeom prst="roundRect">
            <a:avLst/>
          </a:prstGeom>
          <a:solidFill>
            <a:schemeClr val="bg1"/>
          </a:solidFill>
          <a:ln w="28575">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a:extLst>
              <a:ext uri="{FF2B5EF4-FFF2-40B4-BE49-F238E27FC236}">
                <a16:creationId xmlns:a16="http://schemas.microsoft.com/office/drawing/2014/main" id="{85ED1CF9-0446-55BF-55BC-1D0C2A9141F6}"/>
              </a:ext>
            </a:extLst>
          </p:cNvPr>
          <p:cNvSpPr txBox="1"/>
          <p:nvPr/>
        </p:nvSpPr>
        <p:spPr>
          <a:xfrm>
            <a:off x="7450559" y="4225705"/>
            <a:ext cx="3338736" cy="2308324"/>
          </a:xfrm>
          <a:prstGeom prst="rect">
            <a:avLst/>
          </a:prstGeom>
          <a:noFill/>
        </p:spPr>
        <p:txBody>
          <a:bodyPr wrap="square" rtlCol="0">
            <a:spAutoFit/>
          </a:bodyPr>
          <a:lstStyle/>
          <a:p>
            <a:r>
              <a:rPr lang="fr-FR" sz="1200" b="1" dirty="0"/>
              <a:t>Délibération de la formation restreinte n°SAN-2022-018 du 08 septembre 2022 concernant le GIE INFOGREFFE : </a:t>
            </a:r>
            <a:r>
              <a:rPr lang="fr-FR" sz="1200" dirty="0"/>
              <a:t>Manquement relatif à l’obligation de conserver les données pour une durée proportionnée à la finalité du traitement (art.5.1.e du RGPD). Le site web infogreffe.fr prévoyait que les données personnelles des membres abonnées seraient conservées 36 mois à compter de la dernière commande de prestation/et ou document. Mais la CNIL à constaté que les données étaient conservées bien au-delà des délais prévus. </a:t>
            </a:r>
          </a:p>
        </p:txBody>
      </p:sp>
    </p:spTree>
    <p:extLst>
      <p:ext uri="{BB962C8B-B14F-4D97-AF65-F5344CB8AC3E}">
        <p14:creationId xmlns:p14="http://schemas.microsoft.com/office/powerpoint/2010/main" val="17507178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700962" y="1542176"/>
            <a:ext cx="6277260"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FF0000"/>
                </a:solidFill>
              </a:rPr>
              <a:t>Focus sur la sécurité des données : </a:t>
            </a:r>
          </a:p>
        </p:txBody>
      </p:sp>
      <p:sp>
        <p:nvSpPr>
          <p:cNvPr id="3" name="ZoneTexte 2">
            <a:extLst>
              <a:ext uri="{FF2B5EF4-FFF2-40B4-BE49-F238E27FC236}">
                <a16:creationId xmlns:a16="http://schemas.microsoft.com/office/drawing/2014/main" id="{3EDF2D73-A4B3-A88A-357C-966AC775133E}"/>
              </a:ext>
            </a:extLst>
          </p:cNvPr>
          <p:cNvSpPr txBox="1"/>
          <p:nvPr/>
        </p:nvSpPr>
        <p:spPr>
          <a:xfrm>
            <a:off x="700961" y="1961528"/>
            <a:ext cx="3436033" cy="369332"/>
          </a:xfrm>
          <a:prstGeom prst="rect">
            <a:avLst/>
          </a:prstGeom>
          <a:noFill/>
        </p:spPr>
        <p:txBody>
          <a:bodyPr wrap="square">
            <a:spAutoFit/>
          </a:bodyPr>
          <a:lstStyle/>
          <a:p>
            <a:pPr marL="285750" indent="-285750">
              <a:buFont typeface="Wingdings" panose="05000000000000000000" pitchFamily="2" charset="2"/>
              <a:buChar char="Ø"/>
            </a:pPr>
            <a:r>
              <a:rPr lang="fr-FR" b="1" dirty="0">
                <a:solidFill>
                  <a:srgbClr val="002060"/>
                </a:solidFill>
              </a:rPr>
              <a:t>En interne :</a:t>
            </a:r>
          </a:p>
        </p:txBody>
      </p:sp>
      <p:sp>
        <p:nvSpPr>
          <p:cNvPr id="9" name="ZoneTexte 8">
            <a:extLst>
              <a:ext uri="{FF2B5EF4-FFF2-40B4-BE49-F238E27FC236}">
                <a16:creationId xmlns:a16="http://schemas.microsoft.com/office/drawing/2014/main" id="{F0697071-608B-7E4D-287E-F1657FD3ED76}"/>
              </a:ext>
            </a:extLst>
          </p:cNvPr>
          <p:cNvSpPr txBox="1"/>
          <p:nvPr/>
        </p:nvSpPr>
        <p:spPr>
          <a:xfrm>
            <a:off x="1542747" y="2495389"/>
            <a:ext cx="8222941" cy="3042821"/>
          </a:xfrm>
          <a:prstGeom prst="rect">
            <a:avLst/>
          </a:prstGeom>
          <a:noFill/>
        </p:spPr>
        <p:txBody>
          <a:bodyPr wrap="square">
            <a:spAutoFit/>
          </a:bodyPr>
          <a:lstStyle/>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politique de gestion des mots de passe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des outils de journalisation des logs permettant de suivre les connexions au système d’information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des mesures de protection des périphériques mobiles et autres médias ? (badge d’accès, dispositifs biométriques, caméras de surveillance..)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charte de bonnes pratiques RGPD pour les opérationnels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procédure de sauvegarde des données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politique d’archivage des données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Les mesures de sécurités s’il-y-en-a sont-elles mises à jour de façon régulière ?</a:t>
            </a:r>
          </a:p>
          <a:p>
            <a:pPr marL="285750" indent="-285750">
              <a:lnSpc>
                <a:spcPct val="107000"/>
              </a:lnSpc>
              <a:buFont typeface="Wingdings" panose="05000000000000000000" pitchFamily="2" charset="2"/>
              <a:buChar char="ü"/>
            </a:pPr>
            <a:r>
              <a:rPr lang="fr-FR" sz="1800" dirty="0">
                <a:solidFill>
                  <a:srgbClr val="002060"/>
                </a:solidFill>
              </a:rPr>
              <a:t>Est-ce que je dispose d’une Architecture réseau ?</a:t>
            </a:r>
          </a:p>
        </p:txBody>
      </p:sp>
    </p:spTree>
    <p:extLst>
      <p:ext uri="{BB962C8B-B14F-4D97-AF65-F5344CB8AC3E}">
        <p14:creationId xmlns:p14="http://schemas.microsoft.com/office/powerpoint/2010/main" val="2319993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493835" y="1162975"/>
            <a:ext cx="6277260"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FF0000"/>
                </a:solidFill>
              </a:rPr>
              <a:t>Focus sur la sécurité des données : </a:t>
            </a:r>
          </a:p>
        </p:txBody>
      </p:sp>
      <p:sp>
        <p:nvSpPr>
          <p:cNvPr id="9" name="ZoneTexte 8">
            <a:extLst>
              <a:ext uri="{FF2B5EF4-FFF2-40B4-BE49-F238E27FC236}">
                <a16:creationId xmlns:a16="http://schemas.microsoft.com/office/drawing/2014/main" id="{F0697071-608B-7E4D-287E-F1657FD3ED76}"/>
              </a:ext>
            </a:extLst>
          </p:cNvPr>
          <p:cNvSpPr txBox="1"/>
          <p:nvPr/>
        </p:nvSpPr>
        <p:spPr>
          <a:xfrm>
            <a:off x="705776" y="1766177"/>
            <a:ext cx="8222941" cy="3840731"/>
          </a:xfrm>
          <a:prstGeom prst="rect">
            <a:avLst/>
          </a:prstGeom>
          <a:noFill/>
        </p:spPr>
        <p:txBody>
          <a:bodyPr wrap="square">
            <a:spAutoFit/>
          </a:bodyPr>
          <a:lstStyle/>
          <a:p>
            <a:pPr marL="342900" lvl="0" indent="-342900">
              <a:lnSpc>
                <a:spcPct val="107000"/>
              </a:lnSpc>
              <a:buFont typeface="Calibri" panose="020F0502020204030204" pitchFamily="34" charset="0"/>
              <a:buChar char="-"/>
            </a:pPr>
            <a:endPar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Quels outils/logiciels sont utilisées ?</a:t>
            </a:r>
            <a:endPar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Les outils informatiques utilisés sont-ils français ? EU/ pas UE </a:t>
            </a:r>
            <a:endPar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fr-FR" sz="1800" dirty="0">
                <a:solidFill>
                  <a:srgbClr val="002060"/>
                </a:solidFill>
              </a:rPr>
              <a:t>Ai-je des serveurs ? Combien ? Où sont-ils ?</a:t>
            </a:r>
          </a:p>
          <a:p>
            <a:pPr marL="342900" lvl="0" indent="-342900">
              <a:lnSpc>
                <a:spcPct val="107000"/>
              </a:lnSpc>
              <a:buFont typeface="Calibri" panose="020F0502020204030204" pitchFamily="34" charset="0"/>
              <a:buChar char="-"/>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des outils de sécurisation du système d’information contre les détections et intrusions ? (IPS, IDS..) </a:t>
            </a:r>
          </a:p>
          <a:p>
            <a:pPr marL="342900" lvl="0" indent="-342900">
              <a:lnSpc>
                <a:spcPct val="107000"/>
              </a:lnSpc>
              <a:buFont typeface="Calibri" panose="020F0502020204030204" pitchFamily="34" charset="0"/>
              <a:buChar char="-"/>
            </a:pPr>
            <a:r>
              <a:rPr lang="fr-FR" sz="1800" dirty="0">
                <a:solidFill>
                  <a:srgbClr val="002060"/>
                </a:solidFill>
              </a:rPr>
              <a:t>Avez-vous prévu des solutions de chiffrement ? </a:t>
            </a:r>
          </a:p>
          <a:p>
            <a:pPr marL="342900" lvl="0" indent="-342900">
              <a:lnSpc>
                <a:spcPct val="107000"/>
              </a:lnSpc>
              <a:buFont typeface="Calibri" panose="020F0502020204030204" pitchFamily="34" charset="0"/>
              <a:buChar char="-"/>
            </a:pPr>
            <a:r>
              <a:rPr lang="fr-FR" sz="1800" dirty="0">
                <a:solidFill>
                  <a:srgbClr val="002060"/>
                </a:solidFill>
              </a:rPr>
              <a:t>Y  a-t-il un accès sécurisé VPN aux appareils informatiques nomades ?</a:t>
            </a:r>
          </a:p>
          <a:p>
            <a:pPr marL="342900" lvl="0" indent="-342900">
              <a:lnSpc>
                <a:spcPct val="107000"/>
              </a:lnSpc>
              <a:buFont typeface="Calibri" panose="020F0502020204030204" pitchFamily="34" charset="0"/>
              <a:buChar char="-"/>
            </a:pPr>
            <a:r>
              <a:rPr lang="fr-FR" sz="1800" dirty="0">
                <a:solidFill>
                  <a:srgbClr val="002060"/>
                </a:solidFill>
              </a:rPr>
              <a:t>Avez-vous installé un Firewall (pare-feu) ?</a:t>
            </a:r>
          </a:p>
          <a:p>
            <a:pPr marL="342900" lvl="0" indent="-342900">
              <a:lnSpc>
                <a:spcPct val="107000"/>
              </a:lnSpc>
              <a:buFont typeface="Calibri" panose="020F0502020204030204" pitchFamily="34" charset="0"/>
              <a:buChar char="-"/>
            </a:pPr>
            <a:r>
              <a:rPr lang="fr-FR" sz="1800" dirty="0">
                <a:solidFill>
                  <a:srgbClr val="002060"/>
                </a:solidFill>
              </a:rPr>
              <a:t>Mes collaborateurs peuvent-ils connecter des supports externes ? Effectuer des téléchargements ?</a:t>
            </a:r>
          </a:p>
          <a:p>
            <a:pPr marL="342900" lvl="0" indent="-342900">
              <a:lnSpc>
                <a:spcPct val="107000"/>
              </a:lnSpc>
              <a:buFont typeface="Calibri" panose="020F0502020204030204" pitchFamily="34" charset="0"/>
              <a:buChar char="-"/>
            </a:pPr>
            <a:r>
              <a:rPr lang="fr-FR" sz="1800" dirty="0">
                <a:solidFill>
                  <a:srgbClr val="002060"/>
                </a:solidFill>
              </a:rPr>
              <a:t>Mes outils disposent-ils de procédure de purge automatique ? </a:t>
            </a:r>
            <a:endParaRPr lang="fr-FR" dirty="0">
              <a:solidFill>
                <a:srgbClr val="002060"/>
              </a:solidFill>
            </a:endParaRPr>
          </a:p>
        </p:txBody>
      </p:sp>
      <p:sp>
        <p:nvSpPr>
          <p:cNvPr id="6" name="ZoneTexte 5">
            <a:extLst>
              <a:ext uri="{FF2B5EF4-FFF2-40B4-BE49-F238E27FC236}">
                <a16:creationId xmlns:a16="http://schemas.microsoft.com/office/drawing/2014/main" id="{3E8C8C38-3097-6BB1-FBC9-380C2606BF80}"/>
              </a:ext>
            </a:extLst>
          </p:cNvPr>
          <p:cNvSpPr txBox="1"/>
          <p:nvPr/>
        </p:nvSpPr>
        <p:spPr>
          <a:xfrm>
            <a:off x="705776" y="1532307"/>
            <a:ext cx="6206704" cy="369332"/>
          </a:xfrm>
          <a:prstGeom prst="rect">
            <a:avLst/>
          </a:prstGeom>
          <a:noFill/>
        </p:spPr>
        <p:txBody>
          <a:bodyPr wrap="square">
            <a:spAutoFit/>
          </a:bodyPr>
          <a:lstStyle/>
          <a:p>
            <a:pPr marL="285750" indent="-285750">
              <a:buFont typeface="Wingdings" panose="05000000000000000000" pitchFamily="2" charset="2"/>
              <a:buChar char="Ø"/>
            </a:pPr>
            <a:r>
              <a:rPr lang="fr-FR" b="1" dirty="0">
                <a:solidFill>
                  <a:srgbClr val="002060"/>
                </a:solidFill>
              </a:rPr>
              <a:t>En externe :</a:t>
            </a:r>
          </a:p>
        </p:txBody>
      </p:sp>
    </p:spTree>
    <p:extLst>
      <p:ext uri="{BB962C8B-B14F-4D97-AF65-F5344CB8AC3E}">
        <p14:creationId xmlns:p14="http://schemas.microsoft.com/office/powerpoint/2010/main" val="35483220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10" name="ZoneTexte 9">
            <a:extLst>
              <a:ext uri="{FF2B5EF4-FFF2-40B4-BE49-F238E27FC236}">
                <a16:creationId xmlns:a16="http://schemas.microsoft.com/office/drawing/2014/main" id="{E51F6423-45A2-E07A-D621-77CFDEFEA69C}"/>
              </a:ext>
            </a:extLst>
          </p:cNvPr>
          <p:cNvSpPr txBox="1"/>
          <p:nvPr/>
        </p:nvSpPr>
        <p:spPr>
          <a:xfrm>
            <a:off x="700962" y="1542176"/>
            <a:ext cx="6277260" cy="369332"/>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FF0000"/>
                </a:solidFill>
              </a:rPr>
              <a:t>Focus sur la conformité du site internet: </a:t>
            </a:r>
          </a:p>
        </p:txBody>
      </p:sp>
      <p:sp>
        <p:nvSpPr>
          <p:cNvPr id="9" name="ZoneTexte 8">
            <a:extLst>
              <a:ext uri="{FF2B5EF4-FFF2-40B4-BE49-F238E27FC236}">
                <a16:creationId xmlns:a16="http://schemas.microsoft.com/office/drawing/2014/main" id="{F0697071-608B-7E4D-287E-F1657FD3ED76}"/>
              </a:ext>
            </a:extLst>
          </p:cNvPr>
          <p:cNvSpPr txBox="1"/>
          <p:nvPr/>
        </p:nvSpPr>
        <p:spPr>
          <a:xfrm>
            <a:off x="700962" y="2187903"/>
            <a:ext cx="8373862" cy="1857368"/>
          </a:xfrm>
          <a:prstGeom prst="rect">
            <a:avLst/>
          </a:prstGeom>
          <a:noFill/>
        </p:spPr>
        <p:txBody>
          <a:bodyPr wrap="square">
            <a:spAutoFit/>
          </a:bodyPr>
          <a:lstStyle/>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 site internet ? commerçant/</a:t>
            </a:r>
            <a:r>
              <a:rPr lang="fr-FR" sz="18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market</a:t>
            </a: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place ou site vitrine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page « mention légales »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des mesures de sécurisation FFTPS… ?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des mesures de sécurisation des paiements effectués sur votre site internet ?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Collecte-t-il des adresses IP ? </a:t>
            </a:r>
          </a:p>
          <a:p>
            <a:pPr marL="285750" lvl="0" indent="-285750">
              <a:lnSpc>
                <a:spcPct val="107000"/>
              </a:lnSpc>
              <a:buFont typeface="Wingdings" panose="05000000000000000000" pitchFamily="2" charset="2"/>
              <a:buChar char="ü"/>
            </a:pPr>
            <a:r>
              <a:rPr lang="fr-FR" sz="18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Y-a-t-il une politique de cookies claire et compréhensible ?</a:t>
            </a:r>
          </a:p>
        </p:txBody>
      </p:sp>
    </p:spTree>
    <p:extLst>
      <p:ext uri="{BB962C8B-B14F-4D97-AF65-F5344CB8AC3E}">
        <p14:creationId xmlns:p14="http://schemas.microsoft.com/office/powerpoint/2010/main" val="38035987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7" name="ZoneTexte 6">
            <a:extLst>
              <a:ext uri="{FF2B5EF4-FFF2-40B4-BE49-F238E27FC236}">
                <a16:creationId xmlns:a16="http://schemas.microsoft.com/office/drawing/2014/main" id="{33D07D46-5050-1D54-90B4-AF91324FCA53}"/>
              </a:ext>
            </a:extLst>
          </p:cNvPr>
          <p:cNvSpPr txBox="1"/>
          <p:nvPr/>
        </p:nvSpPr>
        <p:spPr>
          <a:xfrm>
            <a:off x="412811" y="1034248"/>
            <a:ext cx="8194089" cy="369332"/>
          </a:xfrm>
          <a:prstGeom prst="rect">
            <a:avLst/>
          </a:prstGeom>
          <a:noFill/>
        </p:spPr>
        <p:txBody>
          <a:bodyPr wrap="square" rtlCol="0">
            <a:spAutoFit/>
          </a:bodyPr>
          <a:lstStyle/>
          <a:p>
            <a:r>
              <a:rPr lang="fr-FR" b="1" dirty="0">
                <a:solidFill>
                  <a:srgbClr val="002060"/>
                </a:solidFill>
              </a:rPr>
              <a:t>D) Etablir une cartographie des flux </a:t>
            </a:r>
            <a:r>
              <a:rPr lang="fr-FR" b="1" dirty="0"/>
              <a:t>(société de vente de vêtement en ligne) </a:t>
            </a:r>
            <a:endParaRPr lang="fr-FR" dirty="0"/>
          </a:p>
        </p:txBody>
      </p:sp>
      <p:pic>
        <p:nvPicPr>
          <p:cNvPr id="12" name="Image 11">
            <a:extLst>
              <a:ext uri="{FF2B5EF4-FFF2-40B4-BE49-F238E27FC236}">
                <a16:creationId xmlns:a16="http://schemas.microsoft.com/office/drawing/2014/main" id="{5DB0F449-7B95-DDCE-C253-1E4712A08C45}"/>
              </a:ext>
            </a:extLst>
          </p:cNvPr>
          <p:cNvPicPr>
            <a:picLocks noChangeAspect="1"/>
          </p:cNvPicPr>
          <p:nvPr/>
        </p:nvPicPr>
        <p:blipFill>
          <a:blip r:embed="rId2"/>
          <a:stretch>
            <a:fillRect/>
          </a:stretch>
        </p:blipFill>
        <p:spPr>
          <a:xfrm>
            <a:off x="911163" y="1445658"/>
            <a:ext cx="9178264" cy="5196964"/>
          </a:xfrm>
          <a:prstGeom prst="rect">
            <a:avLst/>
          </a:prstGeom>
        </p:spPr>
      </p:pic>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3444888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7" name="ZoneTexte 6">
            <a:extLst>
              <a:ext uri="{FF2B5EF4-FFF2-40B4-BE49-F238E27FC236}">
                <a16:creationId xmlns:a16="http://schemas.microsoft.com/office/drawing/2014/main" id="{33D07D46-5050-1D54-90B4-AF91324FCA53}"/>
              </a:ext>
            </a:extLst>
          </p:cNvPr>
          <p:cNvSpPr txBox="1"/>
          <p:nvPr/>
        </p:nvSpPr>
        <p:spPr>
          <a:xfrm>
            <a:off x="412811" y="1034248"/>
            <a:ext cx="8194089" cy="369332"/>
          </a:xfrm>
          <a:prstGeom prst="rect">
            <a:avLst/>
          </a:prstGeom>
          <a:noFill/>
        </p:spPr>
        <p:txBody>
          <a:bodyPr wrap="square" rtlCol="0">
            <a:spAutoFit/>
          </a:bodyPr>
          <a:lstStyle/>
          <a:p>
            <a:r>
              <a:rPr lang="fr-FR" b="1" dirty="0">
                <a:solidFill>
                  <a:srgbClr val="002060"/>
                </a:solidFill>
              </a:rPr>
              <a:t>E) Etablir mon pré-rapport sur la conformité RGPD </a:t>
            </a:r>
            <a:endParaRPr lang="fr-FR" dirty="0"/>
          </a:p>
        </p:txBody>
      </p:sp>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850481E8-BF78-3069-6CD8-4CB751695937}"/>
              </a:ext>
            </a:extLst>
          </p:cNvPr>
          <p:cNvSpPr txBox="1"/>
          <p:nvPr/>
        </p:nvSpPr>
        <p:spPr>
          <a:xfrm>
            <a:off x="594806" y="1417805"/>
            <a:ext cx="8194089" cy="369332"/>
          </a:xfrm>
          <a:prstGeom prst="rect">
            <a:avLst/>
          </a:prstGeom>
          <a:noFill/>
        </p:spPr>
        <p:txBody>
          <a:bodyPr wrap="square" rtlCol="0">
            <a:spAutoFit/>
          </a:bodyPr>
          <a:lstStyle/>
          <a:p>
            <a:pPr marL="285750" indent="-285750">
              <a:buFont typeface="Wingdings" panose="05000000000000000000" pitchFamily="2" charset="2"/>
              <a:buChar char="§"/>
            </a:pPr>
            <a:r>
              <a:rPr lang="fr-FR" dirty="0">
                <a:solidFill>
                  <a:srgbClr val="002060"/>
                </a:solidFill>
              </a:rPr>
              <a:t>Suite au diagnostic RGPD, je peux maintenant conseiller utilement : </a:t>
            </a:r>
          </a:p>
        </p:txBody>
      </p:sp>
      <p:sp>
        <p:nvSpPr>
          <p:cNvPr id="3" name="Rectangle : coins arrondis 2">
            <a:extLst>
              <a:ext uri="{FF2B5EF4-FFF2-40B4-BE49-F238E27FC236}">
                <a16:creationId xmlns:a16="http://schemas.microsoft.com/office/drawing/2014/main" id="{77A6696E-0758-BB41-F700-5B0E9A7319D6}"/>
              </a:ext>
            </a:extLst>
          </p:cNvPr>
          <p:cNvSpPr/>
          <p:nvPr/>
        </p:nvSpPr>
        <p:spPr>
          <a:xfrm>
            <a:off x="1029809" y="2120511"/>
            <a:ext cx="2317073" cy="9144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Je sais quel est le niveau actuel de conformité </a:t>
            </a:r>
          </a:p>
        </p:txBody>
      </p:sp>
      <p:sp>
        <p:nvSpPr>
          <p:cNvPr id="6" name="Accolade fermante 5">
            <a:extLst>
              <a:ext uri="{FF2B5EF4-FFF2-40B4-BE49-F238E27FC236}">
                <a16:creationId xmlns:a16="http://schemas.microsoft.com/office/drawing/2014/main" id="{4769ECA2-7957-42A1-DAF6-B2C71ABD3AB1}"/>
              </a:ext>
            </a:extLst>
          </p:cNvPr>
          <p:cNvSpPr/>
          <p:nvPr/>
        </p:nvSpPr>
        <p:spPr>
          <a:xfrm>
            <a:off x="3559946" y="2120511"/>
            <a:ext cx="72519" cy="914400"/>
          </a:xfrm>
          <a:prstGeom prst="rightBrace">
            <a:avLst/>
          </a:prstGeom>
          <a:ln>
            <a:solidFill>
              <a:srgbClr val="FF0000"/>
            </a:solidFill>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fr-FR"/>
          </a:p>
        </p:txBody>
      </p:sp>
      <p:sp>
        <p:nvSpPr>
          <p:cNvPr id="9" name="ZoneTexte 8">
            <a:extLst>
              <a:ext uri="{FF2B5EF4-FFF2-40B4-BE49-F238E27FC236}">
                <a16:creationId xmlns:a16="http://schemas.microsoft.com/office/drawing/2014/main" id="{4FE523E8-302D-85A3-57C0-B7149ED0CAF1}"/>
              </a:ext>
            </a:extLst>
          </p:cNvPr>
          <p:cNvSpPr txBox="1"/>
          <p:nvPr/>
        </p:nvSpPr>
        <p:spPr>
          <a:xfrm>
            <a:off x="3773010" y="2210540"/>
            <a:ext cx="1970842" cy="738664"/>
          </a:xfrm>
          <a:prstGeom prst="rect">
            <a:avLst/>
          </a:prstGeom>
          <a:noFill/>
        </p:spPr>
        <p:txBody>
          <a:bodyPr wrap="square" rtlCol="0">
            <a:spAutoFit/>
          </a:bodyPr>
          <a:lstStyle/>
          <a:p>
            <a:pPr marL="285750" indent="-285750">
              <a:buFontTx/>
              <a:buChar char="-"/>
            </a:pPr>
            <a:r>
              <a:rPr lang="fr-FR" sz="1400" dirty="0">
                <a:solidFill>
                  <a:srgbClr val="FF0000"/>
                </a:solidFill>
              </a:rPr>
              <a:t>Non conforme</a:t>
            </a:r>
          </a:p>
          <a:p>
            <a:pPr marL="285750" indent="-285750">
              <a:buFontTx/>
              <a:buChar char="-"/>
            </a:pPr>
            <a:r>
              <a:rPr lang="fr-FR" sz="1400" dirty="0">
                <a:solidFill>
                  <a:srgbClr val="FF0000"/>
                </a:solidFill>
              </a:rPr>
              <a:t>Conformité partielle </a:t>
            </a:r>
          </a:p>
          <a:p>
            <a:pPr marL="285750" indent="-285750">
              <a:buFontTx/>
              <a:buChar char="-"/>
            </a:pPr>
            <a:r>
              <a:rPr lang="fr-FR" sz="1400" dirty="0">
                <a:solidFill>
                  <a:srgbClr val="FF0000"/>
                </a:solidFill>
              </a:rPr>
              <a:t>En conformité </a:t>
            </a:r>
          </a:p>
        </p:txBody>
      </p:sp>
      <p:sp>
        <p:nvSpPr>
          <p:cNvPr id="10" name="Rectangle : coins arrondis 9">
            <a:extLst>
              <a:ext uri="{FF2B5EF4-FFF2-40B4-BE49-F238E27FC236}">
                <a16:creationId xmlns:a16="http://schemas.microsoft.com/office/drawing/2014/main" id="{FDF18F50-500D-A1B6-2E41-97A3AAE51024}"/>
              </a:ext>
            </a:extLst>
          </p:cNvPr>
          <p:cNvSpPr/>
          <p:nvPr/>
        </p:nvSpPr>
        <p:spPr>
          <a:xfrm>
            <a:off x="1029809" y="3913235"/>
            <a:ext cx="2317073" cy="9144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Je recommande des </a:t>
            </a:r>
            <a:r>
              <a:rPr lang="fr-FR" sz="1600" b="1" dirty="0"/>
              <a:t>actions</a:t>
            </a:r>
            <a:r>
              <a:rPr lang="fr-FR" sz="1600" dirty="0"/>
              <a:t> pour la mise en conformité</a:t>
            </a:r>
          </a:p>
        </p:txBody>
      </p:sp>
      <p:sp>
        <p:nvSpPr>
          <p:cNvPr id="11" name="Rectangle : coins arrondis 10">
            <a:extLst>
              <a:ext uri="{FF2B5EF4-FFF2-40B4-BE49-F238E27FC236}">
                <a16:creationId xmlns:a16="http://schemas.microsoft.com/office/drawing/2014/main" id="{19102903-D13E-F897-691C-CCAE877505E1}"/>
              </a:ext>
            </a:extLst>
          </p:cNvPr>
          <p:cNvSpPr/>
          <p:nvPr/>
        </p:nvSpPr>
        <p:spPr>
          <a:xfrm>
            <a:off x="4218372" y="3913235"/>
            <a:ext cx="2317073" cy="9144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t>Par qui ? </a:t>
            </a:r>
          </a:p>
          <a:p>
            <a:pPr algn="ctr"/>
            <a:r>
              <a:rPr lang="fr-FR" sz="1400" dirty="0"/>
              <a:t>(avocat, DPO, service interne..) </a:t>
            </a:r>
          </a:p>
        </p:txBody>
      </p:sp>
      <p:sp>
        <p:nvSpPr>
          <p:cNvPr id="13" name="Rectangle : coins arrondis 12">
            <a:extLst>
              <a:ext uri="{FF2B5EF4-FFF2-40B4-BE49-F238E27FC236}">
                <a16:creationId xmlns:a16="http://schemas.microsoft.com/office/drawing/2014/main" id="{CC791652-6CF7-2D33-C9B3-9179FDAA015E}"/>
              </a:ext>
            </a:extLst>
          </p:cNvPr>
          <p:cNvSpPr/>
          <p:nvPr/>
        </p:nvSpPr>
        <p:spPr>
          <a:xfrm>
            <a:off x="7400999" y="3913235"/>
            <a:ext cx="2317073" cy="914400"/>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t>Dans quel délai ?</a:t>
            </a:r>
          </a:p>
          <a:p>
            <a:pPr algn="ctr"/>
            <a:r>
              <a:rPr lang="fr-FR" sz="1400" dirty="0"/>
              <a:t>Identifier les priorités</a:t>
            </a:r>
          </a:p>
        </p:txBody>
      </p:sp>
      <p:cxnSp>
        <p:nvCxnSpPr>
          <p:cNvPr id="15" name="Connecteur droit avec flèche 14">
            <a:extLst>
              <a:ext uri="{FF2B5EF4-FFF2-40B4-BE49-F238E27FC236}">
                <a16:creationId xmlns:a16="http://schemas.microsoft.com/office/drawing/2014/main" id="{9745EE2A-6475-4A1B-B6A8-875F4394F8F4}"/>
              </a:ext>
            </a:extLst>
          </p:cNvPr>
          <p:cNvCxnSpPr>
            <a:stCxn id="3" idx="2"/>
            <a:endCxn id="10" idx="0"/>
          </p:cNvCxnSpPr>
          <p:nvPr/>
        </p:nvCxnSpPr>
        <p:spPr>
          <a:xfrm>
            <a:off x="2188346" y="3034911"/>
            <a:ext cx="0" cy="87832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Connecteur droit avec flèche 16">
            <a:extLst>
              <a:ext uri="{FF2B5EF4-FFF2-40B4-BE49-F238E27FC236}">
                <a16:creationId xmlns:a16="http://schemas.microsoft.com/office/drawing/2014/main" id="{340927C0-2606-7C74-C4CB-9F4106E1ECBC}"/>
              </a:ext>
            </a:extLst>
          </p:cNvPr>
          <p:cNvCxnSpPr>
            <a:stCxn id="10" idx="3"/>
            <a:endCxn id="11" idx="1"/>
          </p:cNvCxnSpPr>
          <p:nvPr/>
        </p:nvCxnSpPr>
        <p:spPr>
          <a:xfrm>
            <a:off x="3346882" y="4370435"/>
            <a:ext cx="87149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Connecteur droit avec flèche 17">
            <a:extLst>
              <a:ext uri="{FF2B5EF4-FFF2-40B4-BE49-F238E27FC236}">
                <a16:creationId xmlns:a16="http://schemas.microsoft.com/office/drawing/2014/main" id="{CFBC7CFA-56C6-F803-BFD4-582DAAC83779}"/>
              </a:ext>
            </a:extLst>
          </p:cNvPr>
          <p:cNvCxnSpPr/>
          <p:nvPr/>
        </p:nvCxnSpPr>
        <p:spPr>
          <a:xfrm>
            <a:off x="6535445" y="4370435"/>
            <a:ext cx="87149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0" name="Accolade ouvrante 19">
            <a:extLst>
              <a:ext uri="{FF2B5EF4-FFF2-40B4-BE49-F238E27FC236}">
                <a16:creationId xmlns:a16="http://schemas.microsoft.com/office/drawing/2014/main" id="{A8D8C7CC-1A1E-998F-357C-10DE751C15A0}"/>
              </a:ext>
            </a:extLst>
          </p:cNvPr>
          <p:cNvSpPr/>
          <p:nvPr/>
        </p:nvSpPr>
        <p:spPr>
          <a:xfrm rot="16200000">
            <a:off x="5122888" y="1917163"/>
            <a:ext cx="420747" cy="6547280"/>
          </a:xfrm>
          <a:prstGeom prst="leftBrace">
            <a:avLst/>
          </a:prstGeom>
          <a:ln>
            <a:solidFill>
              <a:srgbClr val="002060"/>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
        <p:nvSpPr>
          <p:cNvPr id="21" name="Rectangle : coins arrondis 20">
            <a:extLst>
              <a:ext uri="{FF2B5EF4-FFF2-40B4-BE49-F238E27FC236}">
                <a16:creationId xmlns:a16="http://schemas.microsoft.com/office/drawing/2014/main" id="{B22F8166-3F38-5139-348C-A7D1746BD5C8}"/>
              </a:ext>
            </a:extLst>
          </p:cNvPr>
          <p:cNvSpPr/>
          <p:nvPr/>
        </p:nvSpPr>
        <p:spPr>
          <a:xfrm>
            <a:off x="2291919" y="5532502"/>
            <a:ext cx="1890943" cy="781235"/>
          </a:xfrm>
          <a:prstGeom prst="round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1600" dirty="0"/>
              <a:t>Insérer « les bonnes pratiques » </a:t>
            </a:r>
          </a:p>
        </p:txBody>
      </p:sp>
      <p:sp>
        <p:nvSpPr>
          <p:cNvPr id="22" name="ZoneTexte 21">
            <a:extLst>
              <a:ext uri="{FF2B5EF4-FFF2-40B4-BE49-F238E27FC236}">
                <a16:creationId xmlns:a16="http://schemas.microsoft.com/office/drawing/2014/main" id="{335D32C0-0AA4-98F6-AC80-E08708AE681D}"/>
              </a:ext>
            </a:extLst>
          </p:cNvPr>
          <p:cNvSpPr txBox="1"/>
          <p:nvPr/>
        </p:nvSpPr>
        <p:spPr>
          <a:xfrm>
            <a:off x="5073587" y="5569176"/>
            <a:ext cx="371366" cy="707886"/>
          </a:xfrm>
          <a:prstGeom prst="rect">
            <a:avLst/>
          </a:prstGeom>
          <a:noFill/>
        </p:spPr>
        <p:txBody>
          <a:bodyPr wrap="square" rtlCol="0">
            <a:spAutoFit/>
          </a:bodyPr>
          <a:lstStyle/>
          <a:p>
            <a:r>
              <a:rPr lang="fr-FR" sz="4000" dirty="0">
                <a:solidFill>
                  <a:srgbClr val="002060"/>
                </a:solidFill>
              </a:rPr>
              <a:t>+</a:t>
            </a:r>
          </a:p>
        </p:txBody>
      </p:sp>
      <p:sp>
        <p:nvSpPr>
          <p:cNvPr id="23" name="Rectangle : coins arrondis 22">
            <a:extLst>
              <a:ext uri="{FF2B5EF4-FFF2-40B4-BE49-F238E27FC236}">
                <a16:creationId xmlns:a16="http://schemas.microsoft.com/office/drawing/2014/main" id="{D886D9D8-0EC1-1B08-22B9-96695C235F09}"/>
              </a:ext>
            </a:extLst>
          </p:cNvPr>
          <p:cNvSpPr/>
          <p:nvPr/>
        </p:nvSpPr>
        <p:spPr>
          <a:xfrm>
            <a:off x="6369694" y="5532502"/>
            <a:ext cx="1890943" cy="781235"/>
          </a:xfrm>
          <a:prstGeom prst="round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1600" dirty="0"/>
              <a:t>Insérer des décisions </a:t>
            </a:r>
          </a:p>
        </p:txBody>
      </p:sp>
      <p:sp>
        <p:nvSpPr>
          <p:cNvPr id="25" name="ZoneTexte 24">
            <a:extLst>
              <a:ext uri="{FF2B5EF4-FFF2-40B4-BE49-F238E27FC236}">
                <a16:creationId xmlns:a16="http://schemas.microsoft.com/office/drawing/2014/main" id="{31D35245-E7DB-992B-EDD4-2B810065A274}"/>
              </a:ext>
            </a:extLst>
          </p:cNvPr>
          <p:cNvSpPr txBox="1"/>
          <p:nvPr/>
        </p:nvSpPr>
        <p:spPr>
          <a:xfrm>
            <a:off x="8559535" y="5605851"/>
            <a:ext cx="275207" cy="707886"/>
          </a:xfrm>
          <a:prstGeom prst="rect">
            <a:avLst/>
          </a:prstGeom>
          <a:noFill/>
        </p:spPr>
        <p:txBody>
          <a:bodyPr wrap="square" rtlCol="0">
            <a:spAutoFit/>
          </a:bodyPr>
          <a:lstStyle/>
          <a:p>
            <a:r>
              <a:rPr lang="fr-FR" sz="4000" dirty="0">
                <a:solidFill>
                  <a:srgbClr val="FF0000"/>
                </a:solidFill>
              </a:rPr>
              <a:t>= </a:t>
            </a:r>
          </a:p>
        </p:txBody>
      </p:sp>
      <p:sp>
        <p:nvSpPr>
          <p:cNvPr id="26" name="ZoneTexte 25">
            <a:extLst>
              <a:ext uri="{FF2B5EF4-FFF2-40B4-BE49-F238E27FC236}">
                <a16:creationId xmlns:a16="http://schemas.microsoft.com/office/drawing/2014/main" id="{CC4792B7-4112-5E22-765B-AF50E94C3C7C}"/>
              </a:ext>
            </a:extLst>
          </p:cNvPr>
          <p:cNvSpPr txBox="1"/>
          <p:nvPr/>
        </p:nvSpPr>
        <p:spPr>
          <a:xfrm>
            <a:off x="9161702" y="5742207"/>
            <a:ext cx="2246051" cy="584775"/>
          </a:xfrm>
          <a:prstGeom prst="rect">
            <a:avLst/>
          </a:prstGeom>
          <a:noFill/>
        </p:spPr>
        <p:txBody>
          <a:bodyPr wrap="square" rtlCol="0">
            <a:spAutoFit/>
          </a:bodyPr>
          <a:lstStyle/>
          <a:p>
            <a:r>
              <a:rPr lang="fr-FR" sz="1600" dirty="0">
                <a:solidFill>
                  <a:srgbClr val="FF0000"/>
                </a:solidFill>
              </a:rPr>
              <a:t>Pour appuyer les actions de mise en conformité </a:t>
            </a:r>
          </a:p>
        </p:txBody>
      </p:sp>
      <p:pic>
        <p:nvPicPr>
          <p:cNvPr id="28" name="Graphique 27" descr="Marteau d'officiel avec un remplissage uni">
            <a:extLst>
              <a:ext uri="{FF2B5EF4-FFF2-40B4-BE49-F238E27FC236}">
                <a16:creationId xmlns:a16="http://schemas.microsoft.com/office/drawing/2014/main" id="{7F5AC415-5BAD-85DB-244F-E3310EEF8F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95606" y="5694520"/>
            <a:ext cx="422196" cy="422196"/>
          </a:xfrm>
          <a:prstGeom prst="rect">
            <a:avLst/>
          </a:prstGeom>
        </p:spPr>
      </p:pic>
      <p:pic>
        <p:nvPicPr>
          <p:cNvPr id="30" name="Graphique 29" descr="Signe pouce en haut avec un remplissage uni">
            <a:extLst>
              <a:ext uri="{FF2B5EF4-FFF2-40B4-BE49-F238E27FC236}">
                <a16:creationId xmlns:a16="http://schemas.microsoft.com/office/drawing/2014/main" id="{51E0F159-F9C7-E0FB-48E4-3AC9CA3DE96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265616" y="5541739"/>
            <a:ext cx="418055" cy="418055"/>
          </a:xfrm>
          <a:prstGeom prst="rect">
            <a:avLst/>
          </a:prstGeom>
        </p:spPr>
      </p:pic>
      <p:pic>
        <p:nvPicPr>
          <p:cNvPr id="32" name="Graphique 31" descr="Enseignant avec un remplissage uni">
            <a:extLst>
              <a:ext uri="{FF2B5EF4-FFF2-40B4-BE49-F238E27FC236}">
                <a16:creationId xmlns:a16="http://schemas.microsoft.com/office/drawing/2014/main" id="{F8E27C23-FE15-0E2A-A82F-8D667679A5B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341827" y="3804597"/>
            <a:ext cx="580557" cy="580557"/>
          </a:xfrm>
          <a:prstGeom prst="rect">
            <a:avLst/>
          </a:prstGeom>
        </p:spPr>
      </p:pic>
      <p:pic>
        <p:nvPicPr>
          <p:cNvPr id="34" name="Graphique 33" descr="Chronomètre avec un remplissage uni">
            <a:extLst>
              <a:ext uri="{FF2B5EF4-FFF2-40B4-BE49-F238E27FC236}">
                <a16:creationId xmlns:a16="http://schemas.microsoft.com/office/drawing/2014/main" id="{F6E376A2-5319-24FD-D93D-7D96964E969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352164" y="3880804"/>
            <a:ext cx="478215" cy="478215"/>
          </a:xfrm>
          <a:prstGeom prst="rect">
            <a:avLst/>
          </a:prstGeom>
        </p:spPr>
      </p:pic>
    </p:spTree>
    <p:extLst>
      <p:ext uri="{BB962C8B-B14F-4D97-AF65-F5344CB8AC3E}">
        <p14:creationId xmlns:p14="http://schemas.microsoft.com/office/powerpoint/2010/main" val="30943122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4" name="Titre 1">
            <a:extLst>
              <a:ext uri="{FF2B5EF4-FFF2-40B4-BE49-F238E27FC236}">
                <a16:creationId xmlns:a16="http://schemas.microsoft.com/office/drawing/2014/main" id="{655614AF-6125-9A1A-A824-35B460D464B6}"/>
              </a:ext>
            </a:extLst>
          </p:cNvPr>
          <p:cNvSpPr txBox="1">
            <a:spLocks/>
          </p:cNvSpPr>
          <p:nvPr/>
        </p:nvSpPr>
        <p:spPr>
          <a:xfrm>
            <a:off x="0" y="215378"/>
            <a:ext cx="9019713" cy="43492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a:solidFill>
                  <a:srgbClr val="002060"/>
                </a:solidFill>
              </a:rPr>
              <a:t>15. Faire un diagnostic RGPD </a:t>
            </a:r>
          </a:p>
        </p:txBody>
      </p:sp>
      <p:sp>
        <p:nvSpPr>
          <p:cNvPr id="7" name="ZoneTexte 6">
            <a:extLst>
              <a:ext uri="{FF2B5EF4-FFF2-40B4-BE49-F238E27FC236}">
                <a16:creationId xmlns:a16="http://schemas.microsoft.com/office/drawing/2014/main" id="{33D07D46-5050-1D54-90B4-AF91324FCA53}"/>
              </a:ext>
            </a:extLst>
          </p:cNvPr>
          <p:cNvSpPr txBox="1"/>
          <p:nvPr/>
        </p:nvSpPr>
        <p:spPr>
          <a:xfrm>
            <a:off x="412811" y="1034248"/>
            <a:ext cx="8194089" cy="369332"/>
          </a:xfrm>
          <a:prstGeom prst="rect">
            <a:avLst/>
          </a:prstGeom>
          <a:noFill/>
        </p:spPr>
        <p:txBody>
          <a:bodyPr wrap="square" rtlCol="0">
            <a:spAutoFit/>
          </a:bodyPr>
          <a:lstStyle/>
          <a:p>
            <a:r>
              <a:rPr lang="fr-FR" b="1" dirty="0">
                <a:solidFill>
                  <a:srgbClr val="002060"/>
                </a:solidFill>
              </a:rPr>
              <a:t>F) Suivi/ maintien de la conformité </a:t>
            </a:r>
            <a:endParaRPr lang="fr-FR" dirty="0"/>
          </a:p>
        </p:txBody>
      </p:sp>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850481E8-BF78-3069-6CD8-4CB751695937}"/>
              </a:ext>
            </a:extLst>
          </p:cNvPr>
          <p:cNvSpPr txBox="1"/>
          <p:nvPr/>
        </p:nvSpPr>
        <p:spPr>
          <a:xfrm>
            <a:off x="594806" y="1417805"/>
            <a:ext cx="6702639" cy="369332"/>
          </a:xfrm>
          <a:prstGeom prst="rect">
            <a:avLst/>
          </a:prstGeom>
          <a:noFill/>
        </p:spPr>
        <p:txBody>
          <a:bodyPr wrap="square" rtlCol="0">
            <a:spAutoFit/>
          </a:bodyPr>
          <a:lstStyle/>
          <a:p>
            <a:pPr marL="285750" indent="-285750">
              <a:buFont typeface="Wingdings" panose="05000000000000000000" pitchFamily="2" charset="2"/>
              <a:buChar char="§"/>
            </a:pPr>
            <a:r>
              <a:rPr lang="fr-FR" dirty="0">
                <a:solidFill>
                  <a:srgbClr val="002060"/>
                </a:solidFill>
              </a:rPr>
              <a:t>Actions pour garantir la conformité dans le temps </a:t>
            </a:r>
          </a:p>
        </p:txBody>
      </p:sp>
      <p:sp>
        <p:nvSpPr>
          <p:cNvPr id="14" name="ZoneTexte 13">
            <a:extLst>
              <a:ext uri="{FF2B5EF4-FFF2-40B4-BE49-F238E27FC236}">
                <a16:creationId xmlns:a16="http://schemas.microsoft.com/office/drawing/2014/main" id="{2CAAC210-AD5F-8DA5-32C8-0BE1388FEF5B}"/>
              </a:ext>
            </a:extLst>
          </p:cNvPr>
          <p:cNvSpPr txBox="1"/>
          <p:nvPr/>
        </p:nvSpPr>
        <p:spPr>
          <a:xfrm>
            <a:off x="2317805" y="2410402"/>
            <a:ext cx="5610686" cy="2542363"/>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fr-FR" dirty="0">
                <a:solidFill>
                  <a:srgbClr val="002060"/>
                </a:solidFill>
              </a:rPr>
              <a:t>Accompagnement dans le temps </a:t>
            </a:r>
          </a:p>
          <a:p>
            <a:pPr marL="285750" indent="-285750">
              <a:lnSpc>
                <a:spcPct val="150000"/>
              </a:lnSpc>
              <a:buFont typeface="Wingdings" panose="05000000000000000000" pitchFamily="2" charset="2"/>
              <a:buChar char="Ø"/>
            </a:pPr>
            <a:r>
              <a:rPr lang="fr-FR" dirty="0">
                <a:solidFill>
                  <a:srgbClr val="002060"/>
                </a:solidFill>
              </a:rPr>
              <a:t>Mise à jour (contrat, avenant, registre…) </a:t>
            </a:r>
          </a:p>
          <a:p>
            <a:pPr marL="285750" indent="-285750">
              <a:lnSpc>
                <a:spcPct val="150000"/>
              </a:lnSpc>
              <a:buFont typeface="Wingdings" panose="05000000000000000000" pitchFamily="2" charset="2"/>
              <a:buChar char="Ø"/>
            </a:pPr>
            <a:r>
              <a:rPr lang="fr-FR" dirty="0">
                <a:solidFill>
                  <a:srgbClr val="002060"/>
                </a:solidFill>
              </a:rPr>
              <a:t>Bonnes pratiques (veille..) </a:t>
            </a:r>
          </a:p>
          <a:p>
            <a:pPr marL="285750" indent="-285750">
              <a:lnSpc>
                <a:spcPct val="150000"/>
              </a:lnSpc>
              <a:buFont typeface="Wingdings" panose="05000000000000000000" pitchFamily="2" charset="2"/>
              <a:buChar char="Ø"/>
            </a:pPr>
            <a:r>
              <a:rPr lang="fr-FR" dirty="0">
                <a:solidFill>
                  <a:srgbClr val="002060"/>
                </a:solidFill>
              </a:rPr>
              <a:t>Formation de sensibilisation (pour les opérationnels) </a:t>
            </a:r>
          </a:p>
          <a:p>
            <a:pPr marL="285750" indent="-285750">
              <a:lnSpc>
                <a:spcPct val="150000"/>
              </a:lnSpc>
              <a:buFont typeface="Wingdings" panose="05000000000000000000" pitchFamily="2" charset="2"/>
              <a:buChar char="Ø"/>
            </a:pPr>
            <a:r>
              <a:rPr lang="fr-FR" dirty="0">
                <a:solidFill>
                  <a:srgbClr val="002060"/>
                </a:solidFill>
              </a:rPr>
              <a:t>Recrutement d’un DPO </a:t>
            </a:r>
          </a:p>
          <a:p>
            <a:pPr marL="285750" indent="-285750">
              <a:lnSpc>
                <a:spcPct val="150000"/>
              </a:lnSpc>
              <a:buFont typeface="Wingdings" panose="05000000000000000000" pitchFamily="2" charset="2"/>
              <a:buChar char="Ø"/>
            </a:pPr>
            <a:r>
              <a:rPr lang="fr-FR" dirty="0">
                <a:solidFill>
                  <a:srgbClr val="002060"/>
                </a:solidFill>
              </a:rPr>
              <a:t>…</a:t>
            </a:r>
          </a:p>
        </p:txBody>
      </p:sp>
      <p:sp>
        <p:nvSpPr>
          <p:cNvPr id="19" name="ZoneTexte 18">
            <a:extLst>
              <a:ext uri="{FF2B5EF4-FFF2-40B4-BE49-F238E27FC236}">
                <a16:creationId xmlns:a16="http://schemas.microsoft.com/office/drawing/2014/main" id="{EB2A25C0-3ADD-F3B3-2434-D75E3421D358}"/>
              </a:ext>
            </a:extLst>
          </p:cNvPr>
          <p:cNvSpPr txBox="1"/>
          <p:nvPr/>
        </p:nvSpPr>
        <p:spPr>
          <a:xfrm>
            <a:off x="6037913" y="5122264"/>
            <a:ext cx="4412202" cy="369332"/>
          </a:xfrm>
          <a:prstGeom prst="rect">
            <a:avLst/>
          </a:prstGeom>
          <a:noFill/>
        </p:spPr>
        <p:txBody>
          <a:bodyPr wrap="square" rtlCol="0">
            <a:spAutoFit/>
          </a:bodyPr>
          <a:lstStyle/>
          <a:p>
            <a:r>
              <a:rPr lang="fr-FR" dirty="0">
                <a:solidFill>
                  <a:srgbClr val="FF0000"/>
                </a:solidFill>
              </a:rPr>
              <a:t>+ revoir slide sur les bonnes pratiques </a:t>
            </a:r>
          </a:p>
        </p:txBody>
      </p:sp>
    </p:spTree>
    <p:extLst>
      <p:ext uri="{BB962C8B-B14F-4D97-AF65-F5344CB8AC3E}">
        <p14:creationId xmlns:p14="http://schemas.microsoft.com/office/powerpoint/2010/main" val="21591459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16. Quizz module 3:  </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759151"/>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3" name="Rectangle 3">
            <a:extLst>
              <a:ext uri="{FF2B5EF4-FFF2-40B4-BE49-F238E27FC236}">
                <a16:creationId xmlns:a16="http://schemas.microsoft.com/office/drawing/2014/main" id="{53113678-7AE7-728D-33A9-8B39625866EA}"/>
              </a:ext>
            </a:extLst>
          </p:cNvPr>
          <p:cNvSpPr txBox="1">
            <a:spLocks noChangeArrowheads="1"/>
          </p:cNvSpPr>
          <p:nvPr/>
        </p:nvSpPr>
        <p:spPr>
          <a:xfrm>
            <a:off x="1048297" y="1441140"/>
            <a:ext cx="8326522" cy="4530725"/>
          </a:xfrm>
          <a:prstGeom prst="rect">
            <a:avLst/>
          </a:prstGeom>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anose="05000000000000000000" pitchFamily="2" charset="2"/>
              <a:buChar char="q"/>
            </a:pPr>
            <a:r>
              <a:rPr lang="fr-FR" altLang="fr-FR" sz="1800" b="1" dirty="0">
                <a:solidFill>
                  <a:srgbClr val="002060"/>
                </a:solidFill>
                <a:ea typeface="ＭＳ Ｐゴシック" panose="020B0600070205080204" pitchFamily="34" charset="-128"/>
                <a:cs typeface="ＭＳ Ｐゴシック" panose="020B0600070205080204" pitchFamily="34" charset="-128"/>
              </a:rPr>
              <a:t>Faire l’état des lieux, c’est-à-dire cartographier son système d’information est un élément clé pour la mise en conformité au RGPD</a:t>
            </a:r>
            <a:r>
              <a:rPr lang="fr-FR" altLang="fr-FR" sz="1800" dirty="0">
                <a:solidFill>
                  <a:srgbClr val="002060"/>
                </a:solidFill>
                <a:ea typeface="ＭＳ Ｐゴシック" panose="020B0600070205080204" pitchFamily="34" charset="-128"/>
                <a:cs typeface="ＭＳ Ｐゴシック" panose="020B0600070205080204" pitchFamily="34" charset="-128"/>
              </a:rPr>
              <a:t>.</a:t>
            </a:r>
          </a:p>
          <a:p>
            <a:pPr lvl="1">
              <a:lnSpc>
                <a:spcPct val="80000"/>
              </a:lnSpc>
            </a:pPr>
            <a:r>
              <a:rPr lang="fr-FR" altLang="fr-FR" sz="1700" dirty="0">
                <a:solidFill>
                  <a:srgbClr val="002060"/>
                </a:solidFill>
                <a:ea typeface="ＭＳ Ｐゴシック" panose="020B0600070205080204" pitchFamily="34" charset="-128"/>
              </a:rPr>
              <a:t>Vrai</a:t>
            </a:r>
          </a:p>
          <a:p>
            <a:pPr lvl="1">
              <a:lnSpc>
                <a:spcPct val="80000"/>
              </a:lnSpc>
            </a:pPr>
            <a:r>
              <a:rPr lang="fr-FR" altLang="fr-FR" sz="1700" dirty="0">
                <a:solidFill>
                  <a:srgbClr val="002060"/>
                </a:solidFill>
                <a:ea typeface="ＭＳ Ｐゴシック" panose="020B0600070205080204" pitchFamily="34" charset="-128"/>
              </a:rPr>
              <a:t>Faux</a:t>
            </a:r>
          </a:p>
          <a:p>
            <a:pPr lvl="1">
              <a:lnSpc>
                <a:spcPct val="80000"/>
              </a:lnSpc>
            </a:pPr>
            <a:endParaRPr lang="fr-FR" altLang="fr-FR" sz="1300" dirty="0">
              <a:solidFill>
                <a:srgbClr val="002060"/>
              </a:solidFill>
              <a:ea typeface="ＭＳ Ｐゴシック" panose="020B0600070205080204" pitchFamily="34" charset="-128"/>
            </a:endParaRPr>
          </a:p>
          <a:p>
            <a:pPr>
              <a:lnSpc>
                <a:spcPct val="80000"/>
              </a:lnSpc>
              <a:buFont typeface="Wingdings" panose="05000000000000000000" pitchFamily="2" charset="2"/>
              <a:buChar char="q"/>
            </a:pPr>
            <a:r>
              <a:rPr lang="fr-FR" altLang="fr-FR" sz="1800" b="1" dirty="0">
                <a:solidFill>
                  <a:srgbClr val="002060"/>
                </a:solidFill>
                <a:ea typeface="ＭＳ Ｐゴシック" panose="020B0600070205080204" pitchFamily="34" charset="-128"/>
                <a:cs typeface="ＭＳ Ｐゴシック" panose="020B0600070205080204" pitchFamily="34" charset="-128"/>
              </a:rPr>
              <a:t>Une fois réalisée, l’étude d’impact (PIA) n’a plus besoin d’être modifiée</a:t>
            </a:r>
            <a:r>
              <a:rPr lang="fr-FR" altLang="fr-FR" sz="1800" dirty="0">
                <a:solidFill>
                  <a:srgbClr val="002060"/>
                </a:solidFill>
                <a:ea typeface="ＭＳ Ｐゴシック" panose="020B0600070205080204" pitchFamily="34" charset="-128"/>
                <a:cs typeface="ＭＳ Ｐゴシック" panose="020B0600070205080204" pitchFamily="34" charset="-128"/>
              </a:rPr>
              <a:t>. </a:t>
            </a:r>
          </a:p>
          <a:p>
            <a:pPr lvl="1">
              <a:lnSpc>
                <a:spcPct val="80000"/>
              </a:lnSpc>
            </a:pPr>
            <a:r>
              <a:rPr lang="fr-FR" altLang="fr-FR" sz="1700" dirty="0">
                <a:solidFill>
                  <a:srgbClr val="002060"/>
                </a:solidFill>
                <a:ea typeface="ＭＳ Ｐゴシック" panose="020B0600070205080204" pitchFamily="34" charset="-128"/>
              </a:rPr>
              <a:t>Vrai</a:t>
            </a:r>
          </a:p>
          <a:p>
            <a:pPr lvl="1">
              <a:lnSpc>
                <a:spcPct val="80000"/>
              </a:lnSpc>
            </a:pPr>
            <a:r>
              <a:rPr lang="fr-FR" altLang="fr-FR" sz="1700" dirty="0">
                <a:solidFill>
                  <a:srgbClr val="002060"/>
                </a:solidFill>
                <a:ea typeface="ＭＳ Ｐゴシック" panose="020B0600070205080204" pitchFamily="34" charset="-128"/>
              </a:rPr>
              <a:t>Faux</a:t>
            </a:r>
          </a:p>
          <a:p>
            <a:pPr lvl="1">
              <a:lnSpc>
                <a:spcPct val="80000"/>
              </a:lnSpc>
            </a:pPr>
            <a:endParaRPr lang="fr-FR" altLang="fr-FR" sz="1300" dirty="0">
              <a:solidFill>
                <a:srgbClr val="002060"/>
              </a:solidFill>
              <a:ea typeface="ＭＳ Ｐゴシック" panose="020B0600070205080204" pitchFamily="34" charset="-128"/>
            </a:endParaRPr>
          </a:p>
          <a:p>
            <a:pPr>
              <a:lnSpc>
                <a:spcPct val="80000"/>
              </a:lnSpc>
              <a:buFont typeface="Wingdings" panose="05000000000000000000" pitchFamily="2" charset="2"/>
              <a:buChar char="q"/>
            </a:pPr>
            <a:r>
              <a:rPr lang="fr-FR" altLang="fr-FR" sz="1800" b="1" dirty="0">
                <a:solidFill>
                  <a:srgbClr val="002060"/>
                </a:solidFill>
                <a:ea typeface="ＭＳ Ｐゴシック" panose="020B0600070205080204" pitchFamily="34" charset="-128"/>
                <a:cs typeface="ＭＳ Ｐゴシック" panose="020B0600070205080204" pitchFamily="34" charset="-128"/>
              </a:rPr>
              <a:t>Les risques RGPD peuvent être limités mais le risque 0 n’existe pas</a:t>
            </a:r>
            <a:r>
              <a:rPr lang="fr-FR" altLang="fr-FR" sz="1800" dirty="0">
                <a:solidFill>
                  <a:srgbClr val="002060"/>
                </a:solidFill>
                <a:ea typeface="ＭＳ Ｐゴシック" panose="020B0600070205080204" pitchFamily="34" charset="-128"/>
                <a:cs typeface="ＭＳ Ｐゴシック" panose="020B0600070205080204" pitchFamily="34" charset="-128"/>
              </a:rPr>
              <a:t>.</a:t>
            </a:r>
          </a:p>
          <a:p>
            <a:pPr lvl="1">
              <a:lnSpc>
                <a:spcPct val="80000"/>
              </a:lnSpc>
            </a:pPr>
            <a:r>
              <a:rPr lang="fr-FR" altLang="fr-FR" sz="1700" dirty="0">
                <a:solidFill>
                  <a:srgbClr val="002060"/>
                </a:solidFill>
                <a:ea typeface="ＭＳ Ｐゴシック" panose="020B0600070205080204" pitchFamily="34" charset="-128"/>
              </a:rPr>
              <a:t>Vrai</a:t>
            </a:r>
          </a:p>
          <a:p>
            <a:pPr lvl="1">
              <a:lnSpc>
                <a:spcPct val="80000"/>
              </a:lnSpc>
            </a:pPr>
            <a:r>
              <a:rPr lang="fr-FR" altLang="fr-FR" sz="1700" dirty="0">
                <a:solidFill>
                  <a:srgbClr val="002060"/>
                </a:solidFill>
                <a:ea typeface="ＭＳ Ｐゴシック" panose="020B0600070205080204" pitchFamily="34" charset="-128"/>
              </a:rPr>
              <a:t>Faux</a:t>
            </a:r>
          </a:p>
          <a:p>
            <a:pPr lvl="1">
              <a:lnSpc>
                <a:spcPct val="80000"/>
              </a:lnSpc>
            </a:pPr>
            <a:endParaRPr lang="fr-FR" altLang="fr-FR" sz="1300" dirty="0">
              <a:solidFill>
                <a:srgbClr val="002060"/>
              </a:solidFill>
              <a:ea typeface="ＭＳ Ｐゴシック" panose="020B0600070205080204" pitchFamily="34" charset="-128"/>
            </a:endParaRPr>
          </a:p>
          <a:p>
            <a:pPr>
              <a:lnSpc>
                <a:spcPct val="80000"/>
              </a:lnSpc>
              <a:buFont typeface="Wingdings" panose="05000000000000000000" pitchFamily="2" charset="2"/>
              <a:buChar char="q"/>
            </a:pPr>
            <a:r>
              <a:rPr lang="fr-FR" altLang="fr-FR" sz="1800" b="1" dirty="0">
                <a:solidFill>
                  <a:srgbClr val="002060"/>
                </a:solidFill>
                <a:ea typeface="ＭＳ Ｐゴシック" panose="020B0600070205080204" pitchFamily="34" charset="-128"/>
                <a:cs typeface="ＭＳ Ｐゴシック" panose="020B0600070205080204" pitchFamily="34" charset="-128"/>
              </a:rPr>
              <a:t>Le coût de la mise en conformité avec le RGPD est toujours supérieur aux sanctions financières encourues</a:t>
            </a:r>
          </a:p>
          <a:p>
            <a:pPr lvl="1">
              <a:lnSpc>
                <a:spcPct val="80000"/>
              </a:lnSpc>
            </a:pPr>
            <a:r>
              <a:rPr lang="fr-FR" altLang="fr-FR" sz="1700" dirty="0">
                <a:solidFill>
                  <a:srgbClr val="002060"/>
                </a:solidFill>
                <a:ea typeface="ＭＳ Ｐゴシック" panose="020B0600070205080204" pitchFamily="34" charset="-128"/>
              </a:rPr>
              <a:t>Vrai</a:t>
            </a:r>
          </a:p>
          <a:p>
            <a:pPr lvl="1">
              <a:lnSpc>
                <a:spcPct val="80000"/>
              </a:lnSpc>
            </a:pPr>
            <a:r>
              <a:rPr lang="fr-FR" altLang="fr-FR" sz="1700" dirty="0">
                <a:solidFill>
                  <a:srgbClr val="002060"/>
                </a:solidFill>
                <a:ea typeface="ＭＳ Ｐゴシック" panose="020B0600070205080204" pitchFamily="34" charset="-128"/>
              </a:rPr>
              <a:t>Faux</a:t>
            </a:r>
          </a:p>
          <a:p>
            <a:pPr lvl="1">
              <a:lnSpc>
                <a:spcPct val="80000"/>
              </a:lnSpc>
              <a:buFont typeface="Wingdings" panose="05000000000000000000" pitchFamily="2" charset="2"/>
              <a:buNone/>
            </a:pPr>
            <a:endParaRPr lang="fr-FR" altLang="fr-FR" sz="1700" dirty="0">
              <a:solidFill>
                <a:srgbClr val="002060"/>
              </a:solidFill>
              <a:ea typeface="ＭＳ Ｐゴシック" panose="020B0600070205080204" pitchFamily="34" charset="-128"/>
            </a:endParaRPr>
          </a:p>
        </p:txBody>
      </p:sp>
    </p:spTree>
    <p:extLst>
      <p:ext uri="{BB962C8B-B14F-4D97-AF65-F5344CB8AC3E}">
        <p14:creationId xmlns:p14="http://schemas.microsoft.com/office/powerpoint/2010/main" val="37426153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16. Etude de cas:  </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3" name="Rectangle 3">
            <a:extLst>
              <a:ext uri="{FF2B5EF4-FFF2-40B4-BE49-F238E27FC236}">
                <a16:creationId xmlns:a16="http://schemas.microsoft.com/office/drawing/2014/main" id="{582656C9-80A6-A24C-FBA7-5A3722A80695}"/>
              </a:ext>
            </a:extLst>
          </p:cNvPr>
          <p:cNvSpPr txBox="1">
            <a:spLocks noChangeArrowheads="1"/>
          </p:cNvSpPr>
          <p:nvPr/>
        </p:nvSpPr>
        <p:spPr>
          <a:xfrm>
            <a:off x="705776" y="1603255"/>
            <a:ext cx="8229600" cy="45307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q"/>
            </a:pPr>
            <a:r>
              <a:rPr lang="fr-FR" altLang="fr-FR" sz="2000" b="1" dirty="0">
                <a:solidFill>
                  <a:srgbClr val="002060"/>
                </a:solidFill>
                <a:ea typeface="ＭＳ Ｐゴシック" panose="020B0600070205080204" pitchFamily="34" charset="-128"/>
                <a:cs typeface="ＭＳ Ｐゴシック" panose="020B0600070205080204" pitchFamily="34" charset="-128"/>
              </a:rPr>
              <a:t> LA SITUATION: </a:t>
            </a:r>
            <a:r>
              <a:rPr lang="fr-FR" altLang="fr-FR" sz="2000" dirty="0">
                <a:solidFill>
                  <a:srgbClr val="002060"/>
                </a:solidFill>
                <a:ea typeface="ＭＳ Ｐゴシック" panose="020B0600070205080204" pitchFamily="34" charset="-128"/>
                <a:cs typeface="ＭＳ Ｐゴシック" panose="020B0600070205080204" pitchFamily="34" charset="-128"/>
              </a:rPr>
              <a:t>Vous êtes une entreprise de vente en ligne de planche de surf basée aux Etats Unis. Votre site web est accessible depuis l'Europe et il peut vous arriver de manière exceptionnelle de vendre des produits à des clients en Europe. </a:t>
            </a:r>
          </a:p>
          <a:p>
            <a:pPr algn="just">
              <a:buFont typeface="Wingdings" panose="05000000000000000000" pitchFamily="2" charset="2"/>
              <a:buNone/>
            </a:pPr>
            <a:endParaRPr lang="fr-FR" altLang="fr-FR" sz="2000" dirty="0">
              <a:solidFill>
                <a:srgbClr val="002060"/>
              </a:solidFill>
              <a:ea typeface="ＭＳ Ｐゴシック" panose="020B0600070205080204" pitchFamily="34" charset="-128"/>
              <a:cs typeface="ＭＳ Ｐゴシック" panose="020B0600070205080204" pitchFamily="34" charset="-128"/>
            </a:endParaRPr>
          </a:p>
          <a:p>
            <a:pPr algn="just">
              <a:buFont typeface="Wingdings" panose="05000000000000000000" pitchFamily="2" charset="2"/>
              <a:buChar char="§"/>
            </a:pPr>
            <a:r>
              <a:rPr lang="fr-FR" altLang="fr-FR" sz="2000" b="1" dirty="0">
                <a:solidFill>
                  <a:srgbClr val="002060"/>
                </a:solidFill>
                <a:ea typeface="ＭＳ Ｐゴシック" panose="020B0600070205080204" pitchFamily="34" charset="-128"/>
                <a:cs typeface="ＭＳ Ｐゴシック" panose="020B0600070205080204" pitchFamily="34" charset="-128"/>
              </a:rPr>
              <a:t>Question 1 : Le RGPD est-il applicable à votre activité ?</a:t>
            </a:r>
          </a:p>
          <a:p>
            <a:pPr algn="just">
              <a:buFont typeface="Wingdings" panose="05000000000000000000" pitchFamily="2" charset="2"/>
              <a:buNone/>
            </a:pPr>
            <a:endParaRPr lang="fr-FR" altLang="fr-FR" sz="2000" dirty="0">
              <a:solidFill>
                <a:srgbClr val="002060"/>
              </a:solidFill>
              <a:ea typeface="ＭＳ Ｐゴシック" panose="020B0600070205080204" pitchFamily="34" charset="-128"/>
              <a:cs typeface="ＭＳ Ｐゴシック" panose="020B0600070205080204" pitchFamily="34" charset="-128"/>
            </a:endParaRPr>
          </a:p>
          <a:p>
            <a:pPr algn="just">
              <a:buFont typeface="Wingdings" panose="05000000000000000000" pitchFamily="2" charset="2"/>
              <a:buChar char="§"/>
            </a:pPr>
            <a:r>
              <a:rPr lang="fr-FR" altLang="fr-FR" sz="2000" b="1" dirty="0">
                <a:solidFill>
                  <a:srgbClr val="002060"/>
                </a:solidFill>
                <a:ea typeface="ＭＳ Ｐゴシック" panose="020B0600070205080204" pitchFamily="34" charset="-128"/>
                <a:cs typeface="ＭＳ Ｐゴシック" panose="020B0600070205080204" pitchFamily="34" charset="-128"/>
              </a:rPr>
              <a:t>Question 2 : Si oui, quelles mesures concrètes mettez-vous en place ?</a:t>
            </a:r>
          </a:p>
        </p:txBody>
      </p:sp>
    </p:spTree>
    <p:extLst>
      <p:ext uri="{BB962C8B-B14F-4D97-AF65-F5344CB8AC3E}">
        <p14:creationId xmlns:p14="http://schemas.microsoft.com/office/powerpoint/2010/main" val="14728373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9" name="Titre 1">
            <a:extLst>
              <a:ext uri="{FF2B5EF4-FFF2-40B4-BE49-F238E27FC236}">
                <a16:creationId xmlns:a16="http://schemas.microsoft.com/office/drawing/2014/main" id="{94998132-B5DC-E928-0E54-247831153F11}"/>
              </a:ext>
            </a:extLst>
          </p:cNvPr>
          <p:cNvSpPr>
            <a:spLocks noGrp="1"/>
          </p:cNvSpPr>
          <p:nvPr>
            <p:ph type="title"/>
          </p:nvPr>
        </p:nvSpPr>
        <p:spPr>
          <a:xfrm>
            <a:off x="0" y="215378"/>
            <a:ext cx="9019713" cy="434925"/>
          </a:xfrm>
        </p:spPr>
        <p:txBody>
          <a:bodyPr>
            <a:noAutofit/>
          </a:bodyPr>
          <a:lstStyle/>
          <a:p>
            <a:r>
              <a:rPr lang="fr-FR" sz="4000" b="1">
                <a:solidFill>
                  <a:srgbClr val="002060"/>
                </a:solidFill>
              </a:rPr>
              <a:t>17. </a:t>
            </a:r>
            <a:r>
              <a:rPr lang="fr-FR" sz="4000" b="1" dirty="0">
                <a:solidFill>
                  <a:srgbClr val="002060"/>
                </a:solidFill>
              </a:rPr>
              <a:t>Ressources:  </a:t>
            </a:r>
          </a:p>
        </p:txBody>
      </p:sp>
      <p:sp>
        <p:nvSpPr>
          <p:cNvPr id="2" name="ZoneTexte 1">
            <a:extLst>
              <a:ext uri="{FF2B5EF4-FFF2-40B4-BE49-F238E27FC236}">
                <a16:creationId xmlns:a16="http://schemas.microsoft.com/office/drawing/2014/main" id="{495576AB-6F3E-8F4F-A07A-538BF6424C38}"/>
              </a:ext>
            </a:extLst>
          </p:cNvPr>
          <p:cNvSpPr txBox="1"/>
          <p:nvPr/>
        </p:nvSpPr>
        <p:spPr>
          <a:xfrm>
            <a:off x="541537" y="1367161"/>
            <a:ext cx="8744505" cy="6186309"/>
          </a:xfrm>
          <a:prstGeom prst="rect">
            <a:avLst/>
          </a:prstGeom>
          <a:noFill/>
        </p:spPr>
        <p:txBody>
          <a:bodyPr wrap="square" rtlCol="0">
            <a:spAutoFit/>
          </a:bodyPr>
          <a:lstStyle/>
          <a:p>
            <a:r>
              <a:rPr lang="fr-FR" b="1" dirty="0">
                <a:solidFill>
                  <a:srgbClr val="002060"/>
                </a:solidFill>
              </a:rPr>
              <a:t>Conservation des données : </a:t>
            </a:r>
            <a:r>
              <a:rPr lang="fr-FR" dirty="0">
                <a:hlinkClick r:id="rId2"/>
              </a:rPr>
              <a:t>https://www.cnil.fr/fr/les-durees-de-conservation-des-donnees</a:t>
            </a:r>
            <a:endParaRPr lang="fr-FR" dirty="0"/>
          </a:p>
          <a:p>
            <a:r>
              <a:rPr lang="fr-FR" dirty="0"/>
              <a:t>  </a:t>
            </a:r>
            <a:r>
              <a:rPr lang="fr-FR" dirty="0">
                <a:hlinkClick r:id="rId3"/>
              </a:rPr>
              <a:t>https://www.cnil.fr/sites/default/files/atoms/files/guide_durees_de_conservation.pdf</a:t>
            </a:r>
            <a:endParaRPr lang="fr-FR" dirty="0"/>
          </a:p>
          <a:p>
            <a:r>
              <a:rPr lang="fr-FR" dirty="0">
                <a:hlinkClick r:id="rId4"/>
              </a:rPr>
              <a:t>https://www.cnil.fr/fr/la-cnil-publie-trois-referentiels-pour-le-secteur-de-la-sante</a:t>
            </a:r>
            <a:endParaRPr lang="fr-FR" dirty="0"/>
          </a:p>
          <a:p>
            <a:endParaRPr lang="fr-FR" b="1" dirty="0"/>
          </a:p>
          <a:p>
            <a:r>
              <a:rPr lang="fr-FR" b="1" dirty="0">
                <a:solidFill>
                  <a:srgbClr val="002060"/>
                </a:solidFill>
              </a:rPr>
              <a:t>Documenter la conformité : </a:t>
            </a:r>
            <a:r>
              <a:rPr lang="fr-FR" dirty="0">
                <a:hlinkClick r:id="rId5"/>
              </a:rPr>
              <a:t>https://www.cnil.fr/fr/documenter-la-conformite</a:t>
            </a:r>
            <a:r>
              <a:rPr lang="fr-FR" dirty="0"/>
              <a:t> ; </a:t>
            </a:r>
            <a:r>
              <a:rPr lang="fr-FR" dirty="0">
                <a:hlinkClick r:id="rId6"/>
              </a:rPr>
              <a:t>https://www.cnil.fr/sites/default/files/atoms/files/pdf_6_etapes_interactifv2.pdf</a:t>
            </a:r>
            <a:endParaRPr lang="fr-FR" dirty="0"/>
          </a:p>
          <a:p>
            <a:endParaRPr lang="fr-FR" dirty="0"/>
          </a:p>
          <a:p>
            <a:r>
              <a:rPr lang="fr-FR" b="1" dirty="0">
                <a:solidFill>
                  <a:srgbClr val="002060"/>
                </a:solidFill>
              </a:rPr>
              <a:t>Données sensibles : </a:t>
            </a:r>
            <a:r>
              <a:rPr lang="fr-FR" dirty="0">
                <a:hlinkClick r:id="rId7"/>
              </a:rPr>
              <a:t>https://www.cnil.fr/fr/securite-des-donnees-proteger-le-plus-sensible-de-maniere-specifique</a:t>
            </a:r>
            <a:endParaRPr lang="fr-FR" dirty="0"/>
          </a:p>
          <a:p>
            <a:endParaRPr lang="fr-FR" dirty="0"/>
          </a:p>
          <a:p>
            <a:r>
              <a:rPr lang="fr-FR" b="1" dirty="0"/>
              <a:t>Sécurité : </a:t>
            </a:r>
            <a:r>
              <a:rPr lang="fr-FR" dirty="0">
                <a:hlinkClick r:id="rId8"/>
              </a:rPr>
              <a:t>https://www.cnil.fr/fr/mots-de-passe-une-nouvelle-recommandation-pour-maitriser-sa-securite</a:t>
            </a:r>
            <a:r>
              <a:rPr lang="fr-FR" dirty="0"/>
              <a:t> ; </a:t>
            </a:r>
            <a:r>
              <a:rPr lang="fr-FR" dirty="0">
                <a:hlinkClick r:id="rId9"/>
              </a:rPr>
              <a:t>https://www.cnil.fr/fr/perte-ou-vol-de-materiel-informatique-nomade-les-bons-reflexes-avoir</a:t>
            </a:r>
            <a:endParaRPr lang="fr-FR" dirty="0"/>
          </a:p>
          <a:p>
            <a:endParaRPr lang="fr-FR" dirty="0"/>
          </a:p>
          <a:p>
            <a:r>
              <a:rPr lang="fr-FR" b="1">
                <a:solidFill>
                  <a:srgbClr val="002060"/>
                </a:solidFill>
              </a:rPr>
              <a:t>Enregistrement vidéo: </a:t>
            </a:r>
            <a:r>
              <a:rPr lang="fr-FR" dirty="0">
                <a:hlinkClick r:id="rId10"/>
              </a:rPr>
              <a:t>https://www.cnil.fr/fr</a:t>
            </a:r>
            <a:r>
              <a:rPr lang="fr-FR">
                <a:hlinkClick r:id="rId10"/>
              </a:rPr>
              <a:t>/lenregistrement-video-ou-la-capture-decran-couple-lenregistrement-des-conversations-telephoniques</a:t>
            </a:r>
            <a:r>
              <a:rPr lang="fr-FR"/>
              <a:t> ; </a:t>
            </a:r>
            <a:r>
              <a:rPr lang="fr-FR">
                <a:hlinkClick r:id="rId11"/>
              </a:rPr>
              <a:t>https://www.cnil.fr/fr/conformite-rgpd-information-des-personnes-et-transparence</a:t>
            </a:r>
            <a:endParaRPr lang="fr-FR"/>
          </a:p>
          <a:p>
            <a:endParaRPr lang="fr-FR" dirty="0"/>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1543337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13. Impacts opérationnels :  </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35512" y="794662"/>
            <a:ext cx="8957569"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92E46773-96CD-ADD0-9D11-98ECAA6CBCC7}"/>
              </a:ext>
            </a:extLst>
          </p:cNvPr>
          <p:cNvSpPr txBox="1"/>
          <p:nvPr/>
        </p:nvSpPr>
        <p:spPr>
          <a:xfrm>
            <a:off x="115409" y="1081064"/>
            <a:ext cx="5122417" cy="400110"/>
          </a:xfrm>
          <a:prstGeom prst="rect">
            <a:avLst/>
          </a:prstGeom>
          <a:noFill/>
        </p:spPr>
        <p:txBody>
          <a:bodyPr wrap="square" rtlCol="0">
            <a:spAutoFit/>
          </a:bodyPr>
          <a:lstStyle/>
          <a:p>
            <a:pPr marL="285750" indent="-285750">
              <a:buFont typeface="Wingdings" panose="05000000000000000000" pitchFamily="2" charset="2"/>
              <a:buChar char="q"/>
            </a:pPr>
            <a:r>
              <a:rPr lang="fr-FR" sz="2000" b="1" dirty="0">
                <a:solidFill>
                  <a:srgbClr val="002060"/>
                </a:solidFill>
              </a:rPr>
              <a:t>13.2 Impact sur les sous-traitants</a:t>
            </a:r>
          </a:p>
        </p:txBody>
      </p:sp>
      <p:sp>
        <p:nvSpPr>
          <p:cNvPr id="3" name="ZoneTexte 2">
            <a:extLst>
              <a:ext uri="{FF2B5EF4-FFF2-40B4-BE49-F238E27FC236}">
                <a16:creationId xmlns:a16="http://schemas.microsoft.com/office/drawing/2014/main" id="{68728FBD-90F9-8C11-6D9E-A13CB611E716}"/>
              </a:ext>
            </a:extLst>
          </p:cNvPr>
          <p:cNvSpPr txBox="1"/>
          <p:nvPr/>
        </p:nvSpPr>
        <p:spPr>
          <a:xfrm>
            <a:off x="1411551" y="1732609"/>
            <a:ext cx="7838982" cy="923330"/>
          </a:xfrm>
          <a:prstGeom prst="rect">
            <a:avLst/>
          </a:prstGeom>
          <a:noFill/>
        </p:spPr>
        <p:txBody>
          <a:bodyPr wrap="square" rtlCol="0">
            <a:spAutoFit/>
          </a:bodyPr>
          <a:lstStyle/>
          <a:p>
            <a:r>
              <a:rPr lang="fr-FR" b="1" dirty="0">
                <a:solidFill>
                  <a:srgbClr val="002060"/>
                </a:solidFill>
              </a:rPr>
              <a:t>1- </a:t>
            </a:r>
            <a:r>
              <a:rPr lang="fr-FR" b="1" u="sng" dirty="0">
                <a:solidFill>
                  <a:srgbClr val="002060"/>
                </a:solidFill>
              </a:rPr>
              <a:t>Prise en compte des principes de protection des données personnelles </a:t>
            </a:r>
            <a:r>
              <a:rPr lang="fr-FR" b="1" dirty="0">
                <a:solidFill>
                  <a:srgbClr val="002060"/>
                </a:solidFill>
              </a:rPr>
              <a:t>: </a:t>
            </a:r>
          </a:p>
          <a:p>
            <a:pPr marL="285750" indent="-285750">
              <a:buFont typeface="Wingdings" panose="05000000000000000000" pitchFamily="2" charset="2"/>
              <a:buChar char="Ø"/>
            </a:pPr>
            <a:r>
              <a:rPr lang="fr-FR" b="1" dirty="0">
                <a:solidFill>
                  <a:srgbClr val="002060"/>
                </a:solidFill>
              </a:rPr>
              <a:t>Privacy by Design </a:t>
            </a:r>
            <a:r>
              <a:rPr lang="fr-FR" dirty="0">
                <a:solidFill>
                  <a:srgbClr val="002060"/>
                </a:solidFill>
              </a:rPr>
              <a:t>(protection dès la conception) </a:t>
            </a:r>
          </a:p>
          <a:p>
            <a:pPr marL="285750" indent="-285750">
              <a:buFont typeface="Wingdings" panose="05000000000000000000" pitchFamily="2" charset="2"/>
              <a:buChar char="Ø"/>
            </a:pPr>
            <a:r>
              <a:rPr lang="fr-FR" b="1" dirty="0">
                <a:solidFill>
                  <a:srgbClr val="002060"/>
                </a:solidFill>
              </a:rPr>
              <a:t>Security by Default </a:t>
            </a:r>
            <a:r>
              <a:rPr lang="fr-FR" dirty="0">
                <a:solidFill>
                  <a:srgbClr val="002060"/>
                </a:solidFill>
              </a:rPr>
              <a:t>(sécurité par défaut) </a:t>
            </a:r>
          </a:p>
        </p:txBody>
      </p:sp>
      <p:sp>
        <p:nvSpPr>
          <p:cNvPr id="9" name="ZoneTexte 8">
            <a:extLst>
              <a:ext uri="{FF2B5EF4-FFF2-40B4-BE49-F238E27FC236}">
                <a16:creationId xmlns:a16="http://schemas.microsoft.com/office/drawing/2014/main" id="{0BA0EE0F-1993-F866-E252-8BACC726849B}"/>
              </a:ext>
            </a:extLst>
          </p:cNvPr>
          <p:cNvSpPr txBox="1"/>
          <p:nvPr/>
        </p:nvSpPr>
        <p:spPr>
          <a:xfrm>
            <a:off x="1411551" y="2925452"/>
            <a:ext cx="7368466" cy="1754326"/>
          </a:xfrm>
          <a:prstGeom prst="rect">
            <a:avLst/>
          </a:prstGeom>
          <a:noFill/>
        </p:spPr>
        <p:txBody>
          <a:bodyPr wrap="square" rtlCol="0">
            <a:spAutoFit/>
          </a:bodyPr>
          <a:lstStyle/>
          <a:p>
            <a:r>
              <a:rPr lang="fr-FR" b="1" dirty="0">
                <a:solidFill>
                  <a:srgbClr val="002060"/>
                </a:solidFill>
              </a:rPr>
              <a:t>2- </a:t>
            </a:r>
            <a:r>
              <a:rPr lang="fr-FR" b="1" u="sng" dirty="0">
                <a:solidFill>
                  <a:srgbClr val="002060"/>
                </a:solidFill>
              </a:rPr>
              <a:t>Une obligation de garantir la sécurité des données traitées </a:t>
            </a:r>
            <a:r>
              <a:rPr lang="fr-FR" b="1" dirty="0">
                <a:solidFill>
                  <a:srgbClr val="002060"/>
                </a:solidFill>
              </a:rPr>
              <a:t>: </a:t>
            </a:r>
          </a:p>
          <a:p>
            <a:pPr marL="285750" indent="-285750">
              <a:buFont typeface="Wingdings" panose="05000000000000000000" pitchFamily="2" charset="2"/>
              <a:buChar char="Ø"/>
            </a:pPr>
            <a:r>
              <a:rPr lang="fr-FR" dirty="0">
                <a:solidFill>
                  <a:srgbClr val="002060"/>
                </a:solidFill>
              </a:rPr>
              <a:t>Les employés du sous-traitants doivent être soumis à une obligation de confidentialité. </a:t>
            </a:r>
          </a:p>
          <a:p>
            <a:pPr marL="285750" indent="-285750">
              <a:buFont typeface="Wingdings" panose="05000000000000000000" pitchFamily="2" charset="2"/>
              <a:buChar char="Ø"/>
            </a:pPr>
            <a:r>
              <a:rPr lang="fr-FR" dirty="0">
                <a:solidFill>
                  <a:srgbClr val="002060"/>
                </a:solidFill>
              </a:rPr>
              <a:t>Information du client (donneur d’ordre) du sous-traitant en cas de violation de ses données</a:t>
            </a:r>
          </a:p>
          <a:p>
            <a:pPr marL="285750" indent="-285750">
              <a:buFont typeface="Wingdings" panose="05000000000000000000" pitchFamily="2" charset="2"/>
              <a:buChar char="Ø"/>
            </a:pPr>
            <a:r>
              <a:rPr lang="fr-FR" dirty="0">
                <a:solidFill>
                  <a:srgbClr val="002060"/>
                </a:solidFill>
              </a:rPr>
              <a:t>Garantir un niveau de sécurité adapté aux risques </a:t>
            </a:r>
          </a:p>
        </p:txBody>
      </p:sp>
      <p:sp>
        <p:nvSpPr>
          <p:cNvPr id="10" name="ZoneTexte 9">
            <a:extLst>
              <a:ext uri="{FF2B5EF4-FFF2-40B4-BE49-F238E27FC236}">
                <a16:creationId xmlns:a16="http://schemas.microsoft.com/office/drawing/2014/main" id="{C1D21D24-4022-13B6-090B-0B768D27017C}"/>
              </a:ext>
            </a:extLst>
          </p:cNvPr>
          <p:cNvSpPr txBox="1"/>
          <p:nvPr/>
        </p:nvSpPr>
        <p:spPr>
          <a:xfrm>
            <a:off x="1458899" y="5037001"/>
            <a:ext cx="8445623" cy="1477328"/>
          </a:xfrm>
          <a:prstGeom prst="rect">
            <a:avLst/>
          </a:prstGeom>
          <a:noFill/>
        </p:spPr>
        <p:txBody>
          <a:bodyPr wrap="square" rtlCol="0">
            <a:spAutoFit/>
          </a:bodyPr>
          <a:lstStyle/>
          <a:p>
            <a:r>
              <a:rPr lang="fr-FR" b="1" dirty="0">
                <a:solidFill>
                  <a:srgbClr val="002060"/>
                </a:solidFill>
              </a:rPr>
              <a:t>3- </a:t>
            </a:r>
            <a:r>
              <a:rPr lang="fr-FR" b="1" u="sng" dirty="0">
                <a:solidFill>
                  <a:srgbClr val="002060"/>
                </a:solidFill>
              </a:rPr>
              <a:t>Obligation d’assistance, d’alerte et de conseil </a:t>
            </a:r>
            <a:r>
              <a:rPr lang="fr-FR" b="1" dirty="0">
                <a:solidFill>
                  <a:srgbClr val="002060"/>
                </a:solidFill>
              </a:rPr>
              <a:t>: </a:t>
            </a:r>
          </a:p>
          <a:p>
            <a:r>
              <a:rPr lang="fr-FR" dirty="0">
                <a:solidFill>
                  <a:srgbClr val="002060"/>
                </a:solidFill>
              </a:rPr>
              <a:t>Le sous-traitant doit aider son client à : </a:t>
            </a:r>
          </a:p>
          <a:p>
            <a:pPr marL="285750" indent="-285750">
              <a:buFontTx/>
              <a:buChar char="-"/>
            </a:pPr>
            <a:r>
              <a:rPr lang="fr-FR" dirty="0">
                <a:solidFill>
                  <a:srgbClr val="002060"/>
                </a:solidFill>
              </a:rPr>
              <a:t>Répondre à une demande d’exercice des droits (accès, rectification, effacement) </a:t>
            </a:r>
          </a:p>
          <a:p>
            <a:pPr marL="285750" indent="-285750">
              <a:buFontTx/>
              <a:buChar char="-"/>
            </a:pPr>
            <a:r>
              <a:rPr lang="fr-FR" dirty="0">
                <a:solidFill>
                  <a:srgbClr val="002060"/>
                </a:solidFill>
              </a:rPr>
              <a:t>Documenter une violation de sécurité</a:t>
            </a:r>
          </a:p>
          <a:p>
            <a:pPr marL="285750" indent="-285750">
              <a:buFontTx/>
              <a:buChar char="-"/>
            </a:pPr>
            <a:r>
              <a:rPr lang="fr-FR" dirty="0">
                <a:solidFill>
                  <a:srgbClr val="002060"/>
                </a:solidFill>
              </a:rPr>
              <a:t>Garantir le respect des obligations en matière de sécurité du traitement </a:t>
            </a:r>
          </a:p>
        </p:txBody>
      </p:sp>
    </p:spTree>
    <p:extLst>
      <p:ext uri="{BB962C8B-B14F-4D97-AF65-F5344CB8AC3E}">
        <p14:creationId xmlns:p14="http://schemas.microsoft.com/office/powerpoint/2010/main" val="2244990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13. Impacts opérationnels :  </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37E89B37-7560-6B88-31FB-80DFCF17D3CE}"/>
              </a:ext>
            </a:extLst>
          </p:cNvPr>
          <p:cNvSpPr txBox="1"/>
          <p:nvPr/>
        </p:nvSpPr>
        <p:spPr>
          <a:xfrm>
            <a:off x="115409" y="1081064"/>
            <a:ext cx="5122417" cy="400110"/>
          </a:xfrm>
          <a:prstGeom prst="rect">
            <a:avLst/>
          </a:prstGeom>
          <a:noFill/>
        </p:spPr>
        <p:txBody>
          <a:bodyPr wrap="square" rtlCol="0">
            <a:spAutoFit/>
          </a:bodyPr>
          <a:lstStyle/>
          <a:p>
            <a:pPr marL="285750" indent="-285750">
              <a:buFont typeface="Wingdings" panose="05000000000000000000" pitchFamily="2" charset="2"/>
              <a:buChar char="q"/>
            </a:pPr>
            <a:r>
              <a:rPr lang="fr-FR" sz="2000" b="1" dirty="0">
                <a:solidFill>
                  <a:srgbClr val="002060"/>
                </a:solidFill>
              </a:rPr>
              <a:t>13.3 Impact sur les contrats</a:t>
            </a:r>
          </a:p>
        </p:txBody>
      </p:sp>
      <p:sp>
        <p:nvSpPr>
          <p:cNvPr id="3" name="ZoneTexte 2">
            <a:extLst>
              <a:ext uri="{FF2B5EF4-FFF2-40B4-BE49-F238E27FC236}">
                <a16:creationId xmlns:a16="http://schemas.microsoft.com/office/drawing/2014/main" id="{92AA5360-FCEC-F046-EE07-951E8AD95366}"/>
              </a:ext>
            </a:extLst>
          </p:cNvPr>
          <p:cNvSpPr txBox="1"/>
          <p:nvPr/>
        </p:nvSpPr>
        <p:spPr>
          <a:xfrm>
            <a:off x="1535838" y="1929828"/>
            <a:ext cx="8435249" cy="3511859"/>
          </a:xfrm>
          <a:prstGeom prst="rect">
            <a:avLst/>
          </a:prstGeom>
          <a:noFill/>
        </p:spPr>
        <p:txBody>
          <a:bodyPr wrap="square" rtlCol="0">
            <a:spAutoFit/>
          </a:bodyPr>
          <a:lstStyle/>
          <a:p>
            <a:pPr marL="285750" indent="-285750">
              <a:buFont typeface="Wingdings" panose="05000000000000000000" pitchFamily="2" charset="2"/>
              <a:buChar char="q"/>
            </a:pPr>
            <a:r>
              <a:rPr lang="fr-FR" b="1" dirty="0">
                <a:solidFill>
                  <a:srgbClr val="002060"/>
                </a:solidFill>
              </a:rPr>
              <a:t>Auditer les contrats ou avenants RGPD avec les ST pour vérifier : </a:t>
            </a:r>
          </a:p>
          <a:p>
            <a:pPr marL="285750" indent="-285750">
              <a:buFont typeface="Wingdings" panose="05000000000000000000" pitchFamily="2" charset="2"/>
              <a:buChar char="q"/>
            </a:pPr>
            <a:endParaRPr lang="fr-FR" dirty="0">
              <a:solidFill>
                <a:srgbClr val="002060"/>
              </a:solidFill>
            </a:endParaRPr>
          </a:p>
          <a:p>
            <a:pPr marL="285750" indent="-285750">
              <a:lnSpc>
                <a:spcPct val="150000"/>
              </a:lnSpc>
              <a:buFont typeface="Wingdings" panose="05000000000000000000" pitchFamily="2" charset="2"/>
              <a:buChar char="Ø"/>
            </a:pPr>
            <a:r>
              <a:rPr lang="fr-FR" dirty="0">
                <a:solidFill>
                  <a:srgbClr val="002060"/>
                </a:solidFill>
              </a:rPr>
              <a:t>Les obligations et droits de chaque partie, </a:t>
            </a:r>
          </a:p>
          <a:p>
            <a:pPr marL="285750" indent="-285750">
              <a:lnSpc>
                <a:spcPct val="150000"/>
              </a:lnSpc>
              <a:buFont typeface="Wingdings" panose="05000000000000000000" pitchFamily="2" charset="2"/>
              <a:buChar char="Ø"/>
            </a:pPr>
            <a:r>
              <a:rPr lang="fr-FR" dirty="0">
                <a:solidFill>
                  <a:srgbClr val="002060"/>
                </a:solidFill>
              </a:rPr>
              <a:t>L’objet et la durée du traitement,</a:t>
            </a:r>
          </a:p>
          <a:p>
            <a:pPr marL="285750" indent="-285750">
              <a:lnSpc>
                <a:spcPct val="150000"/>
              </a:lnSpc>
              <a:buFont typeface="Wingdings" panose="05000000000000000000" pitchFamily="2" charset="2"/>
              <a:buChar char="Ø"/>
            </a:pPr>
            <a:r>
              <a:rPr lang="fr-FR" dirty="0">
                <a:solidFill>
                  <a:srgbClr val="002060"/>
                </a:solidFill>
              </a:rPr>
              <a:t>La nature et la finalité du traitement,</a:t>
            </a:r>
          </a:p>
          <a:p>
            <a:pPr marL="285750" indent="-285750">
              <a:lnSpc>
                <a:spcPct val="150000"/>
              </a:lnSpc>
              <a:buFont typeface="Wingdings" panose="05000000000000000000" pitchFamily="2" charset="2"/>
              <a:buChar char="Ø"/>
            </a:pPr>
            <a:r>
              <a:rPr lang="fr-FR" dirty="0">
                <a:solidFill>
                  <a:srgbClr val="002060"/>
                </a:solidFill>
              </a:rPr>
              <a:t>Le type de données à caractère personnel et les catégories de personnes concernées</a:t>
            </a:r>
          </a:p>
          <a:p>
            <a:pPr marL="285750" indent="-285750">
              <a:lnSpc>
                <a:spcPct val="150000"/>
              </a:lnSpc>
              <a:buFont typeface="Wingdings" panose="05000000000000000000" pitchFamily="2" charset="2"/>
              <a:buChar char="Ø"/>
            </a:pPr>
            <a:r>
              <a:rPr lang="fr-FR" dirty="0">
                <a:solidFill>
                  <a:srgbClr val="002060"/>
                </a:solidFill>
              </a:rPr>
              <a:t>Le recensement des instructions du client concernant les traitements de ses données, </a:t>
            </a:r>
          </a:p>
          <a:p>
            <a:pPr marL="285750" indent="-285750">
              <a:lnSpc>
                <a:spcPct val="150000"/>
              </a:lnSpc>
              <a:buFont typeface="Wingdings" panose="05000000000000000000" pitchFamily="2" charset="2"/>
              <a:buChar char="Ø"/>
            </a:pPr>
            <a:r>
              <a:rPr lang="fr-FR" dirty="0">
                <a:solidFill>
                  <a:srgbClr val="002060"/>
                </a:solidFill>
              </a:rPr>
              <a:t>L’autorisation écrite du client lorsque le sous-traitant fait lui-même appel à un sous-traitant</a:t>
            </a:r>
          </a:p>
        </p:txBody>
      </p:sp>
    </p:spTree>
    <p:extLst>
      <p:ext uri="{BB962C8B-B14F-4D97-AF65-F5344CB8AC3E}">
        <p14:creationId xmlns:p14="http://schemas.microsoft.com/office/powerpoint/2010/main" val="4067900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13. Impacts opérationnels :  </a:t>
            </a:r>
          </a:p>
        </p:txBody>
      </p:sp>
      <p:sp>
        <p:nvSpPr>
          <p:cNvPr id="7" name="ZoneTexte 6">
            <a:extLst>
              <a:ext uri="{FF2B5EF4-FFF2-40B4-BE49-F238E27FC236}">
                <a16:creationId xmlns:a16="http://schemas.microsoft.com/office/drawing/2014/main" id="{CC2E0AA2-3060-934C-E571-0D45B2BBCC43}"/>
              </a:ext>
            </a:extLst>
          </p:cNvPr>
          <p:cNvSpPr txBox="1"/>
          <p:nvPr/>
        </p:nvSpPr>
        <p:spPr>
          <a:xfrm>
            <a:off x="284084" y="1171852"/>
            <a:ext cx="6030451" cy="400110"/>
          </a:xfrm>
          <a:prstGeom prst="rect">
            <a:avLst/>
          </a:prstGeom>
          <a:noFill/>
        </p:spPr>
        <p:txBody>
          <a:bodyPr wrap="square" rtlCol="0">
            <a:spAutoFit/>
          </a:bodyPr>
          <a:lstStyle/>
          <a:p>
            <a:pPr marL="285750" indent="-285750">
              <a:buFont typeface="Wingdings" panose="05000000000000000000" pitchFamily="2" charset="2"/>
              <a:buChar char="q"/>
            </a:pPr>
            <a:r>
              <a:rPr lang="fr-FR" sz="2000" b="1" dirty="0">
                <a:solidFill>
                  <a:srgbClr val="002060"/>
                </a:solidFill>
              </a:rPr>
              <a:t>13.4 Impact sur les directions de l’entreprise</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9" name="ZoneTexte 8">
            <a:extLst>
              <a:ext uri="{FF2B5EF4-FFF2-40B4-BE49-F238E27FC236}">
                <a16:creationId xmlns:a16="http://schemas.microsoft.com/office/drawing/2014/main" id="{854A7AF4-8325-B787-8268-81A6D72D1632}"/>
              </a:ext>
            </a:extLst>
          </p:cNvPr>
          <p:cNvSpPr txBox="1"/>
          <p:nvPr/>
        </p:nvSpPr>
        <p:spPr>
          <a:xfrm>
            <a:off x="941033" y="1828949"/>
            <a:ext cx="6270650" cy="1015663"/>
          </a:xfrm>
          <a:prstGeom prst="rect">
            <a:avLst/>
          </a:prstGeom>
          <a:noFill/>
        </p:spPr>
        <p:txBody>
          <a:bodyPr wrap="square" rtlCol="0">
            <a:spAutoFit/>
          </a:bodyPr>
          <a:lstStyle/>
          <a:p>
            <a:pPr marL="285750" indent="-285750">
              <a:buFont typeface="Wingdings" panose="05000000000000000000" pitchFamily="2" charset="2"/>
              <a:buChar char="ü"/>
            </a:pPr>
            <a:r>
              <a:rPr lang="fr-FR" sz="2000" dirty="0">
                <a:solidFill>
                  <a:srgbClr val="002060"/>
                </a:solidFill>
              </a:rPr>
              <a:t>L’importance de la conformité </a:t>
            </a:r>
          </a:p>
          <a:p>
            <a:pPr marL="285750" indent="-285750">
              <a:buFont typeface="Wingdings" panose="05000000000000000000" pitchFamily="2" charset="2"/>
              <a:buChar char="ü"/>
            </a:pPr>
            <a:r>
              <a:rPr lang="fr-FR" sz="2000" dirty="0">
                <a:solidFill>
                  <a:srgbClr val="002060"/>
                </a:solidFill>
              </a:rPr>
              <a:t>Les risques de la non-conformité</a:t>
            </a:r>
          </a:p>
          <a:p>
            <a:pPr marL="285750" indent="-285750">
              <a:buFont typeface="Wingdings" panose="05000000000000000000" pitchFamily="2" charset="2"/>
              <a:buChar char="ü"/>
            </a:pPr>
            <a:r>
              <a:rPr lang="fr-FR" sz="2000" dirty="0">
                <a:solidFill>
                  <a:srgbClr val="002060"/>
                </a:solidFill>
              </a:rPr>
              <a:t>Les opportunités apportées par la mise en conformité </a:t>
            </a:r>
          </a:p>
        </p:txBody>
      </p:sp>
      <p:sp>
        <p:nvSpPr>
          <p:cNvPr id="10" name="ZoneTexte 9">
            <a:extLst>
              <a:ext uri="{FF2B5EF4-FFF2-40B4-BE49-F238E27FC236}">
                <a16:creationId xmlns:a16="http://schemas.microsoft.com/office/drawing/2014/main" id="{2EDD6F54-8EE0-3A1A-8D2A-FB328C73ABCF}"/>
              </a:ext>
            </a:extLst>
          </p:cNvPr>
          <p:cNvSpPr txBox="1"/>
          <p:nvPr/>
        </p:nvSpPr>
        <p:spPr>
          <a:xfrm>
            <a:off x="432760" y="3362925"/>
            <a:ext cx="8126776" cy="2246769"/>
          </a:xfrm>
          <a:prstGeom prst="rect">
            <a:avLst/>
          </a:prstGeom>
          <a:noFill/>
        </p:spPr>
        <p:txBody>
          <a:bodyPr wrap="square" rtlCol="0">
            <a:spAutoFit/>
          </a:bodyPr>
          <a:lstStyle/>
          <a:p>
            <a:pPr marL="285750" indent="-285750">
              <a:buFont typeface="Wingdings" panose="05000000000000000000" pitchFamily="2" charset="2"/>
              <a:buChar char="q"/>
            </a:pPr>
            <a:r>
              <a:rPr lang="fr-FR" sz="2000" b="1" dirty="0">
                <a:solidFill>
                  <a:srgbClr val="002060"/>
                </a:solidFill>
              </a:rPr>
              <a:t>13.5 Impact sur les applications métiers : </a:t>
            </a:r>
          </a:p>
          <a:p>
            <a:endParaRPr lang="fr-FR" sz="2000" b="1" dirty="0">
              <a:solidFill>
                <a:srgbClr val="002060"/>
              </a:solidFill>
            </a:endParaRPr>
          </a:p>
          <a:p>
            <a:pPr marL="285750" indent="-285750">
              <a:buFont typeface="Wingdings" panose="05000000000000000000" pitchFamily="2" charset="2"/>
              <a:buChar char="ü"/>
            </a:pPr>
            <a:r>
              <a:rPr lang="fr-FR" sz="2000" dirty="0">
                <a:solidFill>
                  <a:srgbClr val="002060"/>
                </a:solidFill>
              </a:rPr>
              <a:t>Contrôler l’identité des utilisateurs qui accèdent à vos applications (authentification) </a:t>
            </a:r>
          </a:p>
          <a:p>
            <a:pPr marL="285750" indent="-285750">
              <a:buFont typeface="Wingdings" panose="05000000000000000000" pitchFamily="2" charset="2"/>
              <a:buChar char="ü"/>
            </a:pPr>
            <a:r>
              <a:rPr lang="fr-FR" sz="2000" dirty="0">
                <a:solidFill>
                  <a:srgbClr val="002060"/>
                </a:solidFill>
              </a:rPr>
              <a:t>Restreindre automatiquement leur accès aux données sensibles</a:t>
            </a:r>
          </a:p>
          <a:p>
            <a:pPr marL="285750" indent="-285750">
              <a:buFont typeface="Wingdings" panose="05000000000000000000" pitchFamily="2" charset="2"/>
              <a:buChar char="ü"/>
            </a:pPr>
            <a:r>
              <a:rPr lang="fr-FR" sz="2000" dirty="0">
                <a:solidFill>
                  <a:srgbClr val="002060"/>
                </a:solidFill>
              </a:rPr>
              <a:t>Garder la trace des activités au sein des applications</a:t>
            </a:r>
          </a:p>
          <a:p>
            <a:pPr marL="285750" indent="-285750">
              <a:buFont typeface="Wingdings" panose="05000000000000000000" pitchFamily="2" charset="2"/>
              <a:buChar char="ü"/>
            </a:pPr>
            <a:r>
              <a:rPr lang="fr-FR" sz="2000" dirty="0">
                <a:solidFill>
                  <a:srgbClr val="002060"/>
                </a:solidFill>
              </a:rPr>
              <a:t>Auditer tous les accès aux données personnelles et/ou sensibles</a:t>
            </a:r>
          </a:p>
        </p:txBody>
      </p:sp>
    </p:spTree>
    <p:extLst>
      <p:ext uri="{BB962C8B-B14F-4D97-AF65-F5344CB8AC3E}">
        <p14:creationId xmlns:p14="http://schemas.microsoft.com/office/powerpoint/2010/main" val="1831342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13. Impacts opérationnels :  </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8C19781E-7CA7-9E1A-DD68-D369C343F92C}"/>
              </a:ext>
            </a:extLst>
          </p:cNvPr>
          <p:cNvSpPr txBox="1"/>
          <p:nvPr/>
        </p:nvSpPr>
        <p:spPr>
          <a:xfrm>
            <a:off x="284084" y="1171852"/>
            <a:ext cx="4447713" cy="400110"/>
          </a:xfrm>
          <a:prstGeom prst="rect">
            <a:avLst/>
          </a:prstGeom>
          <a:noFill/>
        </p:spPr>
        <p:txBody>
          <a:bodyPr wrap="square" rtlCol="0">
            <a:spAutoFit/>
          </a:bodyPr>
          <a:lstStyle/>
          <a:p>
            <a:pPr marL="285750" indent="-285750">
              <a:buFont typeface="Wingdings" panose="05000000000000000000" pitchFamily="2" charset="2"/>
              <a:buChar char="q"/>
            </a:pPr>
            <a:r>
              <a:rPr lang="fr-FR" sz="2000" b="1" dirty="0">
                <a:solidFill>
                  <a:srgbClr val="002060"/>
                </a:solidFill>
              </a:rPr>
              <a:t>13.6 Impact sur les processus</a:t>
            </a:r>
          </a:p>
        </p:txBody>
      </p:sp>
      <p:sp>
        <p:nvSpPr>
          <p:cNvPr id="3" name="ZoneTexte 2">
            <a:extLst>
              <a:ext uri="{FF2B5EF4-FFF2-40B4-BE49-F238E27FC236}">
                <a16:creationId xmlns:a16="http://schemas.microsoft.com/office/drawing/2014/main" id="{098F9491-A0E1-EB2F-1A93-7540468A32F7}"/>
              </a:ext>
            </a:extLst>
          </p:cNvPr>
          <p:cNvSpPr txBox="1"/>
          <p:nvPr/>
        </p:nvSpPr>
        <p:spPr>
          <a:xfrm>
            <a:off x="446103" y="2120395"/>
            <a:ext cx="8127506" cy="2542363"/>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002060"/>
                </a:solidFill>
              </a:rPr>
              <a:t>Mettre en place des procédures internes afin de garantir un haut niveau de protection des données personnelles en permanence : </a:t>
            </a:r>
          </a:p>
          <a:p>
            <a:pPr marL="285750" indent="-285750">
              <a:buFont typeface="Wingdings" panose="05000000000000000000" pitchFamily="2" charset="2"/>
              <a:buChar char="§"/>
            </a:pPr>
            <a:endParaRPr lang="fr-FR" b="1" dirty="0">
              <a:solidFill>
                <a:srgbClr val="002060"/>
              </a:solidFill>
            </a:endParaRPr>
          </a:p>
          <a:p>
            <a:pPr marL="285750" indent="-285750">
              <a:lnSpc>
                <a:spcPct val="150000"/>
              </a:lnSpc>
              <a:buFont typeface="Wingdings" panose="05000000000000000000" pitchFamily="2" charset="2"/>
              <a:buChar char="Ø"/>
            </a:pPr>
            <a:r>
              <a:rPr lang="fr-FR" dirty="0">
                <a:solidFill>
                  <a:srgbClr val="002060"/>
                </a:solidFill>
              </a:rPr>
              <a:t>Privacy by Design</a:t>
            </a:r>
          </a:p>
          <a:p>
            <a:pPr marL="285750" indent="-285750">
              <a:lnSpc>
                <a:spcPct val="150000"/>
              </a:lnSpc>
              <a:buFont typeface="Wingdings" panose="05000000000000000000" pitchFamily="2" charset="2"/>
              <a:buChar char="Ø"/>
            </a:pPr>
            <a:r>
              <a:rPr lang="fr-FR" dirty="0">
                <a:solidFill>
                  <a:srgbClr val="002060"/>
                </a:solidFill>
              </a:rPr>
              <a:t>Sensibilisation des collaborateurs</a:t>
            </a:r>
          </a:p>
          <a:p>
            <a:pPr marL="285750" indent="-285750">
              <a:lnSpc>
                <a:spcPct val="150000"/>
              </a:lnSpc>
              <a:buFont typeface="Wingdings" panose="05000000000000000000" pitchFamily="2" charset="2"/>
              <a:buChar char="Ø"/>
            </a:pPr>
            <a:r>
              <a:rPr lang="fr-FR" dirty="0">
                <a:solidFill>
                  <a:srgbClr val="002060"/>
                </a:solidFill>
              </a:rPr>
              <a:t>Traiter les réclamations et les demandes des personnes concernées</a:t>
            </a:r>
          </a:p>
          <a:p>
            <a:pPr marL="285750" indent="-285750">
              <a:lnSpc>
                <a:spcPct val="150000"/>
              </a:lnSpc>
              <a:buFont typeface="Wingdings" panose="05000000000000000000" pitchFamily="2" charset="2"/>
              <a:buChar char="Ø"/>
            </a:pPr>
            <a:r>
              <a:rPr lang="fr-FR" dirty="0">
                <a:solidFill>
                  <a:srgbClr val="002060"/>
                </a:solidFill>
              </a:rPr>
              <a:t>Anticiper les violations de données </a:t>
            </a:r>
          </a:p>
        </p:txBody>
      </p:sp>
    </p:spTree>
    <p:extLst>
      <p:ext uri="{BB962C8B-B14F-4D97-AF65-F5344CB8AC3E}">
        <p14:creationId xmlns:p14="http://schemas.microsoft.com/office/powerpoint/2010/main" val="682973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13. Impacts opérationnels :  </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2" name="ZoneTexte 1">
            <a:extLst>
              <a:ext uri="{FF2B5EF4-FFF2-40B4-BE49-F238E27FC236}">
                <a16:creationId xmlns:a16="http://schemas.microsoft.com/office/drawing/2014/main" id="{8C19781E-7CA7-9E1A-DD68-D369C343F92C}"/>
              </a:ext>
            </a:extLst>
          </p:cNvPr>
          <p:cNvSpPr txBox="1"/>
          <p:nvPr/>
        </p:nvSpPr>
        <p:spPr>
          <a:xfrm>
            <a:off x="284084" y="1171852"/>
            <a:ext cx="6358256" cy="400110"/>
          </a:xfrm>
          <a:prstGeom prst="rect">
            <a:avLst/>
          </a:prstGeom>
          <a:noFill/>
        </p:spPr>
        <p:txBody>
          <a:bodyPr wrap="square" rtlCol="0">
            <a:spAutoFit/>
          </a:bodyPr>
          <a:lstStyle/>
          <a:p>
            <a:pPr marL="285750" indent="-285750">
              <a:buFont typeface="Wingdings" panose="05000000000000000000" pitchFamily="2" charset="2"/>
              <a:buChar char="q"/>
            </a:pPr>
            <a:r>
              <a:rPr lang="fr-FR" sz="2000" b="1" dirty="0">
                <a:solidFill>
                  <a:srgbClr val="002060"/>
                </a:solidFill>
              </a:rPr>
              <a:t>13.7 Impact sur les système d’information</a:t>
            </a:r>
          </a:p>
        </p:txBody>
      </p:sp>
      <p:sp>
        <p:nvSpPr>
          <p:cNvPr id="7" name="ZoneTexte 6">
            <a:extLst>
              <a:ext uri="{FF2B5EF4-FFF2-40B4-BE49-F238E27FC236}">
                <a16:creationId xmlns:a16="http://schemas.microsoft.com/office/drawing/2014/main" id="{DDD03C1A-4E7A-1922-80AF-9F03BF4D0B5B}"/>
              </a:ext>
            </a:extLst>
          </p:cNvPr>
          <p:cNvSpPr txBox="1"/>
          <p:nvPr/>
        </p:nvSpPr>
        <p:spPr>
          <a:xfrm>
            <a:off x="957532" y="2035848"/>
            <a:ext cx="7263189" cy="2554545"/>
          </a:xfrm>
          <a:prstGeom prst="rect">
            <a:avLst/>
          </a:prstGeom>
          <a:noFill/>
        </p:spPr>
        <p:txBody>
          <a:bodyPr wrap="square" rtlCol="0">
            <a:spAutoFit/>
          </a:bodyPr>
          <a:lstStyle/>
          <a:p>
            <a:pPr marL="285750" indent="-285750">
              <a:buFont typeface="Wingdings" panose="05000000000000000000" pitchFamily="2" charset="2"/>
              <a:buChar char="§"/>
            </a:pPr>
            <a:r>
              <a:rPr lang="fr-FR" sz="2000" dirty="0">
                <a:solidFill>
                  <a:srgbClr val="002060"/>
                </a:solidFill>
              </a:rPr>
              <a:t>L’un des nouveaux principes apportés par le RGPD est la notion de </a:t>
            </a:r>
            <a:r>
              <a:rPr lang="fr-FR" sz="2000" b="1" dirty="0">
                <a:solidFill>
                  <a:srgbClr val="002060"/>
                </a:solidFill>
              </a:rPr>
              <a:t>Security By Default </a:t>
            </a:r>
          </a:p>
          <a:p>
            <a:pPr marL="285750" indent="-285750">
              <a:buFont typeface="Wingdings" panose="05000000000000000000" pitchFamily="2" charset="2"/>
              <a:buChar char="§"/>
            </a:pPr>
            <a:endParaRPr lang="fr-FR" sz="2000" b="1" dirty="0">
              <a:solidFill>
                <a:srgbClr val="002060"/>
              </a:solidFill>
            </a:endParaRPr>
          </a:p>
          <a:p>
            <a:pPr marL="285750" indent="-285750">
              <a:buFont typeface="Wingdings" panose="05000000000000000000" pitchFamily="2" charset="2"/>
              <a:buChar char="§"/>
            </a:pPr>
            <a:r>
              <a:rPr lang="fr-FR" sz="2000" dirty="0">
                <a:solidFill>
                  <a:srgbClr val="002060"/>
                </a:solidFill>
              </a:rPr>
              <a:t>Obligation de renforcer la sécurité du système d’information dans son ensemble  : </a:t>
            </a:r>
          </a:p>
          <a:p>
            <a:pPr marL="285750" indent="-285750">
              <a:buFont typeface="Wingdings" panose="05000000000000000000" pitchFamily="2" charset="2"/>
              <a:buChar char="§"/>
            </a:pPr>
            <a:endParaRPr lang="fr-FR" sz="2000" b="1" dirty="0">
              <a:solidFill>
                <a:srgbClr val="002060"/>
              </a:solidFill>
            </a:endParaRPr>
          </a:p>
          <a:p>
            <a:pPr marL="285750" indent="-285750">
              <a:buFont typeface="Wingdings" panose="05000000000000000000" pitchFamily="2" charset="2"/>
              <a:buChar char="Ø"/>
            </a:pPr>
            <a:r>
              <a:rPr lang="fr-FR" sz="2000" b="1" dirty="0">
                <a:solidFill>
                  <a:srgbClr val="002060"/>
                </a:solidFill>
              </a:rPr>
              <a:t>PHYSIQUE </a:t>
            </a:r>
            <a:r>
              <a:rPr lang="fr-FR" sz="2000" dirty="0">
                <a:solidFill>
                  <a:srgbClr val="002060"/>
                </a:solidFill>
              </a:rPr>
              <a:t>(contrôle d’accès, protection incendie…) </a:t>
            </a:r>
          </a:p>
          <a:p>
            <a:pPr marL="285750" indent="-285750">
              <a:buFont typeface="Wingdings" panose="05000000000000000000" pitchFamily="2" charset="2"/>
              <a:buChar char="Ø"/>
            </a:pPr>
            <a:r>
              <a:rPr lang="fr-FR" sz="2000" b="1" dirty="0">
                <a:solidFill>
                  <a:srgbClr val="002060"/>
                </a:solidFill>
              </a:rPr>
              <a:t>LOGIQUE </a:t>
            </a:r>
            <a:r>
              <a:rPr lang="fr-FR" sz="2000" dirty="0">
                <a:solidFill>
                  <a:srgbClr val="002060"/>
                </a:solidFill>
              </a:rPr>
              <a:t>(chiffrement, gestion des mots de passe…) </a:t>
            </a:r>
          </a:p>
        </p:txBody>
      </p:sp>
    </p:spTree>
    <p:extLst>
      <p:ext uri="{BB962C8B-B14F-4D97-AF65-F5344CB8AC3E}">
        <p14:creationId xmlns:p14="http://schemas.microsoft.com/office/powerpoint/2010/main" val="614215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riangle rectangle 3">
            <a:extLst>
              <a:ext uri="{FF2B5EF4-FFF2-40B4-BE49-F238E27FC236}">
                <a16:creationId xmlns:a16="http://schemas.microsoft.com/office/drawing/2014/main" id="{4EDECB36-2E5C-C2A8-634E-0995955EF87A}"/>
              </a:ext>
            </a:extLst>
          </p:cNvPr>
          <p:cNvSpPr/>
          <p:nvPr/>
        </p:nvSpPr>
        <p:spPr>
          <a:xfrm>
            <a:off x="1" y="5211192"/>
            <a:ext cx="1411550" cy="1646806"/>
          </a:xfrm>
          <a:prstGeom prst="rtTriangle">
            <a:avLst/>
          </a:prstGeom>
          <a:solidFill>
            <a:srgbClr val="F0FF58"/>
          </a:solidFill>
          <a:ln>
            <a:solidFill>
              <a:srgbClr val="F0FF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Triangle rectangle 4">
            <a:extLst>
              <a:ext uri="{FF2B5EF4-FFF2-40B4-BE49-F238E27FC236}">
                <a16:creationId xmlns:a16="http://schemas.microsoft.com/office/drawing/2014/main" id="{02616F9B-2FAB-70B7-7ACC-6827F677BFBA}"/>
              </a:ext>
            </a:extLst>
          </p:cNvPr>
          <p:cNvSpPr/>
          <p:nvPr/>
        </p:nvSpPr>
        <p:spPr>
          <a:xfrm rot="10800000">
            <a:off x="8559536" y="-1"/>
            <a:ext cx="3632461" cy="6871553"/>
          </a:xfrm>
          <a:prstGeom prst="rtTriangle">
            <a:avLst/>
          </a:prstGeom>
          <a:solidFill>
            <a:srgbClr val="002060">
              <a:alpha val="78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a:extLst>
              <a:ext uri="{FF2B5EF4-FFF2-40B4-BE49-F238E27FC236}">
                <a16:creationId xmlns:a16="http://schemas.microsoft.com/office/drawing/2014/main" id="{6A98FDCA-D5D1-C884-1F14-D2A51DFD5426}"/>
              </a:ext>
            </a:extLst>
          </p:cNvPr>
          <p:cNvSpPr>
            <a:spLocks noGrp="1"/>
          </p:cNvSpPr>
          <p:nvPr>
            <p:ph type="title"/>
          </p:nvPr>
        </p:nvSpPr>
        <p:spPr>
          <a:xfrm>
            <a:off x="0" y="215378"/>
            <a:ext cx="9019713" cy="434925"/>
          </a:xfrm>
        </p:spPr>
        <p:txBody>
          <a:bodyPr>
            <a:noAutofit/>
          </a:bodyPr>
          <a:lstStyle/>
          <a:p>
            <a:r>
              <a:rPr lang="fr-FR" sz="4000" b="1" dirty="0">
                <a:solidFill>
                  <a:srgbClr val="002060"/>
                </a:solidFill>
              </a:rPr>
              <a:t>14. Se mettre en conformité</a:t>
            </a:r>
          </a:p>
        </p:txBody>
      </p:sp>
      <p:cxnSp>
        <p:nvCxnSpPr>
          <p:cNvPr id="8" name="Connecteur droit 7">
            <a:extLst>
              <a:ext uri="{FF2B5EF4-FFF2-40B4-BE49-F238E27FC236}">
                <a16:creationId xmlns:a16="http://schemas.microsoft.com/office/drawing/2014/main" id="{2196FC82-C24B-B9C8-2F7C-CAF3C36B1B1C}"/>
              </a:ext>
            </a:extLst>
          </p:cNvPr>
          <p:cNvCxnSpPr>
            <a:cxnSpLocks/>
          </p:cNvCxnSpPr>
          <p:nvPr/>
        </p:nvCxnSpPr>
        <p:spPr>
          <a:xfrm>
            <a:off x="0" y="865683"/>
            <a:ext cx="9019713" cy="0"/>
          </a:xfrm>
          <a:prstGeom prst="line">
            <a:avLst/>
          </a:prstGeom>
          <a:ln>
            <a:solidFill>
              <a:srgbClr val="002060"/>
            </a:solidFill>
          </a:ln>
        </p:spPr>
        <p:style>
          <a:lnRef idx="2">
            <a:schemeClr val="accent5"/>
          </a:lnRef>
          <a:fillRef idx="0">
            <a:schemeClr val="accent5"/>
          </a:fillRef>
          <a:effectRef idx="1">
            <a:schemeClr val="accent5"/>
          </a:effectRef>
          <a:fontRef idx="minor">
            <a:schemeClr val="tx1"/>
          </a:fontRef>
        </p:style>
      </p:cxnSp>
      <p:sp>
        <p:nvSpPr>
          <p:cNvPr id="3" name="ZoneTexte 2">
            <a:extLst>
              <a:ext uri="{FF2B5EF4-FFF2-40B4-BE49-F238E27FC236}">
                <a16:creationId xmlns:a16="http://schemas.microsoft.com/office/drawing/2014/main" id="{57D9B985-2586-48A6-63F3-01E059E8AD17}"/>
              </a:ext>
            </a:extLst>
          </p:cNvPr>
          <p:cNvSpPr txBox="1"/>
          <p:nvPr/>
        </p:nvSpPr>
        <p:spPr>
          <a:xfrm>
            <a:off x="390618" y="1132303"/>
            <a:ext cx="4500978" cy="400110"/>
          </a:xfrm>
          <a:prstGeom prst="rect">
            <a:avLst/>
          </a:prstGeom>
          <a:noFill/>
        </p:spPr>
        <p:txBody>
          <a:bodyPr wrap="square" rtlCol="0">
            <a:spAutoFit/>
          </a:bodyPr>
          <a:lstStyle/>
          <a:p>
            <a:pPr marL="285750" indent="-285750">
              <a:buFont typeface="Wingdings" panose="05000000000000000000" pitchFamily="2" charset="2"/>
              <a:buChar char="q"/>
            </a:pPr>
            <a:r>
              <a:rPr lang="fr-FR" sz="2000" b="1" dirty="0">
                <a:solidFill>
                  <a:srgbClr val="002060"/>
                </a:solidFill>
              </a:rPr>
              <a:t>Pourquoi se mettre en conformité ? </a:t>
            </a:r>
          </a:p>
        </p:txBody>
      </p:sp>
      <p:sp>
        <p:nvSpPr>
          <p:cNvPr id="9" name="ZoneTexte 8">
            <a:extLst>
              <a:ext uri="{FF2B5EF4-FFF2-40B4-BE49-F238E27FC236}">
                <a16:creationId xmlns:a16="http://schemas.microsoft.com/office/drawing/2014/main" id="{F4944728-818A-A80F-CB5E-86F05383421F}"/>
              </a:ext>
            </a:extLst>
          </p:cNvPr>
          <p:cNvSpPr txBox="1"/>
          <p:nvPr/>
        </p:nvSpPr>
        <p:spPr>
          <a:xfrm>
            <a:off x="488271" y="1864311"/>
            <a:ext cx="9108489" cy="1200329"/>
          </a:xfrm>
          <a:prstGeom prst="rect">
            <a:avLst/>
          </a:prstGeom>
          <a:noFill/>
        </p:spPr>
        <p:txBody>
          <a:bodyPr wrap="square" rtlCol="0">
            <a:spAutoFit/>
          </a:bodyPr>
          <a:lstStyle/>
          <a:p>
            <a:pPr marL="285750" indent="-285750">
              <a:buFont typeface="Wingdings" panose="05000000000000000000" pitchFamily="2" charset="2"/>
              <a:buChar char="§"/>
            </a:pPr>
            <a:r>
              <a:rPr lang="fr-FR" b="1" dirty="0">
                <a:solidFill>
                  <a:srgbClr val="002060"/>
                </a:solidFill>
              </a:rPr>
              <a:t>Le coût est variable en fonction de la taille du système d’information et de l’existence d’: </a:t>
            </a:r>
          </a:p>
          <a:p>
            <a:pPr marL="285750" indent="-285750">
              <a:buFontTx/>
              <a:buChar char="-"/>
            </a:pPr>
            <a:r>
              <a:rPr lang="fr-FR" dirty="0">
                <a:solidFill>
                  <a:srgbClr val="002060"/>
                </a:solidFill>
              </a:rPr>
              <a:t>Un plan de sécurité</a:t>
            </a:r>
          </a:p>
          <a:p>
            <a:pPr marL="285750" indent="-285750">
              <a:buFontTx/>
              <a:buChar char="-"/>
            </a:pPr>
            <a:r>
              <a:rPr lang="fr-FR" dirty="0">
                <a:solidFill>
                  <a:srgbClr val="002060"/>
                </a:solidFill>
              </a:rPr>
              <a:t>Une cartographie des données</a:t>
            </a:r>
          </a:p>
          <a:p>
            <a:pPr marL="285750" indent="-285750">
              <a:buFontTx/>
              <a:buChar char="-"/>
            </a:pPr>
            <a:r>
              <a:rPr lang="fr-FR" dirty="0">
                <a:solidFill>
                  <a:srgbClr val="002060"/>
                </a:solidFill>
              </a:rPr>
              <a:t>Une étude d’impact </a:t>
            </a:r>
          </a:p>
        </p:txBody>
      </p:sp>
      <p:sp>
        <p:nvSpPr>
          <p:cNvPr id="10" name="ZoneTexte 9">
            <a:extLst>
              <a:ext uri="{FF2B5EF4-FFF2-40B4-BE49-F238E27FC236}">
                <a16:creationId xmlns:a16="http://schemas.microsoft.com/office/drawing/2014/main" id="{9EA0BC36-BBAE-D054-24CC-3E4BE785A0CE}"/>
              </a:ext>
            </a:extLst>
          </p:cNvPr>
          <p:cNvSpPr txBox="1"/>
          <p:nvPr/>
        </p:nvSpPr>
        <p:spPr>
          <a:xfrm>
            <a:off x="1477399" y="3811689"/>
            <a:ext cx="6258757" cy="369332"/>
          </a:xfrm>
          <a:prstGeom prst="rect">
            <a:avLst/>
          </a:prstGeom>
          <a:noFill/>
        </p:spPr>
        <p:txBody>
          <a:bodyPr wrap="square" rtlCol="0">
            <a:spAutoFit/>
          </a:bodyPr>
          <a:lstStyle/>
          <a:p>
            <a:r>
              <a:rPr lang="fr-FR" b="1" dirty="0">
                <a:solidFill>
                  <a:srgbClr val="002060"/>
                </a:solidFill>
              </a:rPr>
              <a:t>La démarche de conformité va permettre : </a:t>
            </a:r>
          </a:p>
        </p:txBody>
      </p:sp>
      <p:pic>
        <p:nvPicPr>
          <p:cNvPr id="12" name="Graphique 11" descr="Badge à suivre contour">
            <a:extLst>
              <a:ext uri="{FF2B5EF4-FFF2-40B4-BE49-F238E27FC236}">
                <a16:creationId xmlns:a16="http://schemas.microsoft.com/office/drawing/2014/main" id="{EBEC8487-7904-35A8-74F8-506192F636F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4039" y="3643375"/>
            <a:ext cx="438937" cy="438937"/>
          </a:xfrm>
          <a:prstGeom prst="rect">
            <a:avLst/>
          </a:prstGeom>
        </p:spPr>
      </p:pic>
      <p:sp>
        <p:nvSpPr>
          <p:cNvPr id="15" name="Rectangle : coins arrondis 14">
            <a:extLst>
              <a:ext uri="{FF2B5EF4-FFF2-40B4-BE49-F238E27FC236}">
                <a16:creationId xmlns:a16="http://schemas.microsoft.com/office/drawing/2014/main" id="{9EF7958C-567D-3A5E-22C3-475597FB5CA2}"/>
              </a:ext>
            </a:extLst>
          </p:cNvPr>
          <p:cNvSpPr/>
          <p:nvPr/>
        </p:nvSpPr>
        <p:spPr>
          <a:xfrm>
            <a:off x="3972026" y="4581879"/>
            <a:ext cx="1143760" cy="1286261"/>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t>Identifier les failles de sécurités et y remédier</a:t>
            </a:r>
          </a:p>
        </p:txBody>
      </p:sp>
      <p:sp>
        <p:nvSpPr>
          <p:cNvPr id="16" name="Rectangle : coins arrondis 15">
            <a:extLst>
              <a:ext uri="{FF2B5EF4-FFF2-40B4-BE49-F238E27FC236}">
                <a16:creationId xmlns:a16="http://schemas.microsoft.com/office/drawing/2014/main" id="{FFABAF94-FEA8-6F2D-9007-C0F9B26875B1}"/>
              </a:ext>
            </a:extLst>
          </p:cNvPr>
          <p:cNvSpPr/>
          <p:nvPr/>
        </p:nvSpPr>
        <p:spPr>
          <a:xfrm>
            <a:off x="5859260" y="4563122"/>
            <a:ext cx="1154099" cy="130501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t>Garantir la transparence et la fiabilité envers les différents acteurs</a:t>
            </a:r>
          </a:p>
        </p:txBody>
      </p:sp>
      <p:sp>
        <p:nvSpPr>
          <p:cNvPr id="17" name="Rectangle : coins arrondis 16">
            <a:extLst>
              <a:ext uri="{FF2B5EF4-FFF2-40B4-BE49-F238E27FC236}">
                <a16:creationId xmlns:a16="http://schemas.microsoft.com/office/drawing/2014/main" id="{14739E5C-F465-1A3C-8E66-018FDB9E4EE9}"/>
              </a:ext>
            </a:extLst>
          </p:cNvPr>
          <p:cNvSpPr/>
          <p:nvPr/>
        </p:nvSpPr>
        <p:spPr>
          <a:xfrm>
            <a:off x="7736156" y="4563121"/>
            <a:ext cx="1154099" cy="1305019"/>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t>Sécuriser les transferts de données vers vos partenaires et ST</a:t>
            </a:r>
          </a:p>
        </p:txBody>
      </p:sp>
      <p:sp>
        <p:nvSpPr>
          <p:cNvPr id="14" name="Rectangle : coins arrondis 13">
            <a:extLst>
              <a:ext uri="{FF2B5EF4-FFF2-40B4-BE49-F238E27FC236}">
                <a16:creationId xmlns:a16="http://schemas.microsoft.com/office/drawing/2014/main" id="{3A0AEACE-E009-B43E-21B5-E64AA14B0990}"/>
              </a:ext>
            </a:extLst>
          </p:cNvPr>
          <p:cNvSpPr/>
          <p:nvPr/>
        </p:nvSpPr>
        <p:spPr>
          <a:xfrm>
            <a:off x="2095130" y="4563122"/>
            <a:ext cx="1143760" cy="130501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t>Protéger les données personnelles internes et externes </a:t>
            </a:r>
          </a:p>
        </p:txBody>
      </p:sp>
      <p:sp>
        <p:nvSpPr>
          <p:cNvPr id="24" name="Rectangle : coins arrondis 23">
            <a:extLst>
              <a:ext uri="{FF2B5EF4-FFF2-40B4-BE49-F238E27FC236}">
                <a16:creationId xmlns:a16="http://schemas.microsoft.com/office/drawing/2014/main" id="{B4814D76-A3F5-1245-0BC3-9AEED948465A}"/>
              </a:ext>
            </a:extLst>
          </p:cNvPr>
          <p:cNvSpPr/>
          <p:nvPr/>
        </p:nvSpPr>
        <p:spPr>
          <a:xfrm>
            <a:off x="2086616" y="5751319"/>
            <a:ext cx="1188150" cy="579666"/>
          </a:xfrm>
          <a:prstGeom prst="roundRect">
            <a:avLst>
              <a:gd name="adj" fmla="val 10541"/>
            </a:avLst>
          </a:prstGeom>
          <a:solidFill>
            <a:srgbClr val="F0F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002060"/>
                </a:solidFill>
              </a:rPr>
              <a:t>1</a:t>
            </a:r>
          </a:p>
        </p:txBody>
      </p:sp>
      <p:sp>
        <p:nvSpPr>
          <p:cNvPr id="25" name="Rectangle : coins arrondis 24">
            <a:extLst>
              <a:ext uri="{FF2B5EF4-FFF2-40B4-BE49-F238E27FC236}">
                <a16:creationId xmlns:a16="http://schemas.microsoft.com/office/drawing/2014/main" id="{7E3DDE78-060A-0FF9-5811-43C1F47115D1}"/>
              </a:ext>
            </a:extLst>
          </p:cNvPr>
          <p:cNvSpPr/>
          <p:nvPr/>
        </p:nvSpPr>
        <p:spPr>
          <a:xfrm>
            <a:off x="3949831" y="5744762"/>
            <a:ext cx="1188150" cy="579666"/>
          </a:xfrm>
          <a:prstGeom prst="roundRect">
            <a:avLst>
              <a:gd name="adj" fmla="val 10541"/>
            </a:avLst>
          </a:prstGeom>
          <a:solidFill>
            <a:srgbClr val="F0F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002060"/>
                </a:solidFill>
              </a:rPr>
              <a:t>2</a:t>
            </a:r>
          </a:p>
        </p:txBody>
      </p:sp>
      <p:sp>
        <p:nvSpPr>
          <p:cNvPr id="26" name="Rectangle : coins arrondis 25">
            <a:extLst>
              <a:ext uri="{FF2B5EF4-FFF2-40B4-BE49-F238E27FC236}">
                <a16:creationId xmlns:a16="http://schemas.microsoft.com/office/drawing/2014/main" id="{080F573A-2C92-18E3-0015-80B6051422F7}"/>
              </a:ext>
            </a:extLst>
          </p:cNvPr>
          <p:cNvSpPr/>
          <p:nvPr/>
        </p:nvSpPr>
        <p:spPr>
          <a:xfrm>
            <a:off x="5847071" y="5751319"/>
            <a:ext cx="1188150" cy="579666"/>
          </a:xfrm>
          <a:prstGeom prst="roundRect">
            <a:avLst>
              <a:gd name="adj" fmla="val 10541"/>
            </a:avLst>
          </a:prstGeom>
          <a:solidFill>
            <a:srgbClr val="F0F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002060"/>
                </a:solidFill>
              </a:rPr>
              <a:t>3</a:t>
            </a:r>
          </a:p>
        </p:txBody>
      </p:sp>
      <p:sp>
        <p:nvSpPr>
          <p:cNvPr id="27" name="Rectangle : coins arrondis 26">
            <a:extLst>
              <a:ext uri="{FF2B5EF4-FFF2-40B4-BE49-F238E27FC236}">
                <a16:creationId xmlns:a16="http://schemas.microsoft.com/office/drawing/2014/main" id="{FE281267-706E-0401-B328-22F5CC1931BE}"/>
              </a:ext>
            </a:extLst>
          </p:cNvPr>
          <p:cNvSpPr/>
          <p:nvPr/>
        </p:nvSpPr>
        <p:spPr>
          <a:xfrm>
            <a:off x="7719130" y="5744762"/>
            <a:ext cx="1188150" cy="579666"/>
          </a:xfrm>
          <a:prstGeom prst="roundRect">
            <a:avLst>
              <a:gd name="adj" fmla="val 10541"/>
            </a:avLst>
          </a:prstGeom>
          <a:solidFill>
            <a:srgbClr val="F0F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002060"/>
                </a:solidFill>
              </a:rPr>
              <a:t>4</a:t>
            </a:r>
          </a:p>
        </p:txBody>
      </p:sp>
    </p:spTree>
    <p:extLst>
      <p:ext uri="{BB962C8B-B14F-4D97-AF65-F5344CB8AC3E}">
        <p14:creationId xmlns:p14="http://schemas.microsoft.com/office/powerpoint/2010/main" val="91236792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654</TotalTime>
  <Words>2989</Words>
  <Application>Microsoft Office PowerPoint</Application>
  <PresentationFormat>Grand écran</PresentationFormat>
  <Paragraphs>396</Paragraphs>
  <Slides>39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39</vt:i4>
      </vt:variant>
    </vt:vector>
  </HeadingPairs>
  <TitlesOfParts>
    <vt:vector size="45" baseType="lpstr">
      <vt:lpstr>Arial</vt:lpstr>
      <vt:lpstr>Calibri</vt:lpstr>
      <vt:lpstr>Calibri Light</vt:lpstr>
      <vt:lpstr>Courier New</vt:lpstr>
      <vt:lpstr>Wingdings</vt:lpstr>
      <vt:lpstr>Thème Office</vt:lpstr>
      <vt:lpstr>RGPD &amp; Droit des données personnelles </vt:lpstr>
      <vt:lpstr>Module 3  : Se mettre en conformité</vt:lpstr>
      <vt:lpstr>13. Impacts opérationnels :  </vt:lpstr>
      <vt:lpstr>13. Impacts opérationnels :  </vt:lpstr>
      <vt:lpstr>13. Impacts opérationnels :  </vt:lpstr>
      <vt:lpstr>13. Impacts opérationnels :  </vt:lpstr>
      <vt:lpstr>13. Impacts opérationnels :  </vt:lpstr>
      <vt:lpstr>13. Impacts opérationnels :  </vt:lpstr>
      <vt:lpstr>14. Se mettre en conformité</vt:lpstr>
      <vt:lpstr>14. Se mettre en conformité </vt:lpstr>
      <vt:lpstr>14. Se mettre en conformité </vt:lpstr>
      <vt:lpstr>14. Se mettre en conformité </vt:lpstr>
      <vt:lpstr>14. Se mettre en conformité </vt:lpstr>
      <vt:lpstr>14. Se mettre en conformité </vt:lpstr>
      <vt:lpstr>14. Se mettre en conformité </vt:lpstr>
      <vt:lpstr>14.Se mettre en conformité </vt:lpstr>
      <vt:lpstr>14. Se mettre en conformité </vt:lpstr>
      <vt:lpstr>Présentation PowerPoint</vt:lpstr>
      <vt:lpstr>14. Se mettre en conformité </vt:lpstr>
      <vt:lpstr>14. Se mettre en conformité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15. Faire un diagnostic RGPD </vt:lpstr>
      <vt:lpstr>Présentation PowerPoint</vt:lpstr>
      <vt:lpstr>Présentation PowerPoint</vt:lpstr>
      <vt:lpstr>Présentation PowerPoint</vt:lpstr>
      <vt:lpstr>Présentation PowerPoint</vt:lpstr>
      <vt:lpstr>Présentation PowerPoint</vt:lpstr>
      <vt:lpstr>Présentation PowerPoint</vt:lpstr>
      <vt:lpstr>16. Quizz module 3:  </vt:lpstr>
      <vt:lpstr>16. Etude de cas:  </vt:lpstr>
      <vt:lpstr>17. Ressources: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RGPD &amp; Droit des données personnelles</dc:title>
  <dc:creator>SCA LP</dc:creator>
  <cp:lastModifiedBy>Nacima Lamalchi</cp:lastModifiedBy>
  <cp:revision>11</cp:revision>
  <dcterms:created xsi:type="dcterms:W3CDTF">2022-11-08T11:01:53Z</dcterms:created>
  <dcterms:modified xsi:type="dcterms:W3CDTF">2023-11-03T12:15:43Z</dcterms:modified>
</cp:coreProperties>
</file>