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99" r:id="rId9"/>
    <p:sldId id="300" r:id="rId10"/>
    <p:sldId id="263" r:id="rId11"/>
    <p:sldId id="301" r:id="rId12"/>
    <p:sldId id="302" r:id="rId13"/>
    <p:sldId id="265" r:id="rId14"/>
    <p:sldId id="273" r:id="rId15"/>
    <p:sldId id="267" r:id="rId16"/>
    <p:sldId id="296" r:id="rId17"/>
    <p:sldId id="270" r:id="rId18"/>
    <p:sldId id="271" r:id="rId19"/>
    <p:sldId id="272" r:id="rId20"/>
    <p:sldId id="288" r:id="rId21"/>
    <p:sldId id="289" r:id="rId22"/>
    <p:sldId id="264" r:id="rId23"/>
    <p:sldId id="274" r:id="rId24"/>
    <p:sldId id="286" r:id="rId25"/>
    <p:sldId id="275" r:id="rId26"/>
    <p:sldId id="303" r:id="rId27"/>
    <p:sldId id="279" r:id="rId28"/>
    <p:sldId id="280" r:id="rId29"/>
    <p:sldId id="283" r:id="rId30"/>
    <p:sldId id="304" r:id="rId31"/>
    <p:sldId id="285" r:id="rId32"/>
    <p:sldId id="284" r:id="rId33"/>
    <p:sldId id="269" r:id="rId34"/>
    <p:sldId id="287" r:id="rId35"/>
    <p:sldId id="290" r:id="rId36"/>
    <p:sldId id="305"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F58"/>
    <a:srgbClr val="F1982B"/>
    <a:srgbClr val="C51718"/>
    <a:srgbClr val="C1DDF5"/>
    <a:srgbClr val="445469"/>
    <a:srgbClr val="F4F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79B9F5-983F-44FF-A4BF-A44052C84F87}" v="1" dt="2023-11-03T12:18:30.59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86388" autoAdjust="0"/>
  </p:normalViewPr>
  <p:slideViewPr>
    <p:cSldViewPr snapToGrid="0">
      <p:cViewPr varScale="1">
        <p:scale>
          <a:sx n="95" d="100"/>
          <a:sy n="95" d="100"/>
        </p:scale>
        <p:origin x="1050" y="90"/>
      </p:cViewPr>
      <p:guideLst>
        <p:guide orient="horz" pos="2160"/>
        <p:guide pos="3840"/>
      </p:guideLst>
    </p:cSldViewPr>
  </p:slideViewPr>
  <p:outlineViewPr>
    <p:cViewPr>
      <p:scale>
        <a:sx n="33" d="100"/>
        <a:sy n="33" d="100"/>
      </p:scale>
      <p:origin x="0" y="-7304"/>
    </p:cViewPr>
  </p:outlineViewPr>
  <p:notesTextViewPr>
    <p:cViewPr>
      <p:scale>
        <a:sx n="1" d="1"/>
        <a:sy n="1" d="1"/>
      </p:scale>
      <p:origin x="0" y="0"/>
    </p:cViewPr>
  </p:notesTextViewPr>
  <p:sorterViewPr>
    <p:cViewPr varScale="1">
      <p:scale>
        <a:sx n="100" d="100"/>
        <a:sy n="100" d="100"/>
      </p:scale>
      <p:origin x="0" y="-13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cima Lamalchi" userId="4c1ff476dca56015" providerId="LiveId" clId="{93224A5B-0C9E-4F44-873B-8F83AB19B488}"/>
    <pc:docChg chg="delSld modSld">
      <pc:chgData name="Nacima Lamalchi" userId="4c1ff476dca56015" providerId="LiveId" clId="{93224A5B-0C9E-4F44-873B-8F83AB19B488}" dt="2022-11-10T14:05:08.168" v="387" actId="20577"/>
      <pc:docMkLst>
        <pc:docMk/>
      </pc:docMkLst>
      <pc:sldChg chg="modSp modAnim">
        <pc:chgData name="Nacima Lamalchi" userId="4c1ff476dca56015" providerId="LiveId" clId="{93224A5B-0C9E-4F44-873B-8F83AB19B488}" dt="2022-11-10T14:05:08.168" v="387" actId="20577"/>
        <pc:sldMkLst>
          <pc:docMk/>
          <pc:sldMk cId="1122762619" sldId="257"/>
        </pc:sldMkLst>
        <pc:spChg chg="mod">
          <ac:chgData name="Nacima Lamalchi" userId="4c1ff476dca56015" providerId="LiveId" clId="{93224A5B-0C9E-4F44-873B-8F83AB19B488}" dt="2022-11-10T14:05:08.168" v="387" actId="20577"/>
          <ac:spMkLst>
            <pc:docMk/>
            <pc:sldMk cId="1122762619" sldId="257"/>
            <ac:spMk id="4" creationId="{E2BC2C65-4459-039C-ED1F-C45A4DD5A996}"/>
          </ac:spMkLst>
        </pc:spChg>
      </pc:sldChg>
      <pc:sldChg chg="modSp mod">
        <pc:chgData name="Nacima Lamalchi" userId="4c1ff476dca56015" providerId="LiveId" clId="{93224A5B-0C9E-4F44-873B-8F83AB19B488}" dt="2022-11-10T13:43:38.622" v="127" actId="20577"/>
        <pc:sldMkLst>
          <pc:docMk/>
          <pc:sldMk cId="3158010203" sldId="258"/>
        </pc:sldMkLst>
        <pc:spChg chg="mod">
          <ac:chgData name="Nacima Lamalchi" userId="4c1ff476dca56015" providerId="LiveId" clId="{93224A5B-0C9E-4F44-873B-8F83AB19B488}" dt="2022-11-10T13:43:38.622" v="127" actId="20577"/>
          <ac:spMkLst>
            <pc:docMk/>
            <pc:sldMk cId="3158010203" sldId="258"/>
            <ac:spMk id="4" creationId="{43A8740B-DF15-25AC-FDED-52171B852891}"/>
          </ac:spMkLst>
        </pc:spChg>
      </pc:sldChg>
      <pc:sldChg chg="modSp mod">
        <pc:chgData name="Nacima Lamalchi" userId="4c1ff476dca56015" providerId="LiveId" clId="{93224A5B-0C9E-4F44-873B-8F83AB19B488}" dt="2022-11-10T13:43:12.673" v="115" actId="113"/>
        <pc:sldMkLst>
          <pc:docMk/>
          <pc:sldMk cId="3095609663" sldId="260"/>
        </pc:sldMkLst>
        <pc:spChg chg="mod">
          <ac:chgData name="Nacima Lamalchi" userId="4c1ff476dca56015" providerId="LiveId" clId="{93224A5B-0C9E-4F44-873B-8F83AB19B488}" dt="2022-11-10T13:43:12.673" v="115" actId="113"/>
          <ac:spMkLst>
            <pc:docMk/>
            <pc:sldMk cId="3095609663" sldId="260"/>
            <ac:spMk id="2" creationId="{E654575A-092B-A34F-BF60-CB34820F447B}"/>
          </ac:spMkLst>
        </pc:spChg>
      </pc:sldChg>
      <pc:sldChg chg="modSp mod">
        <pc:chgData name="Nacima Lamalchi" userId="4c1ff476dca56015" providerId="LiveId" clId="{93224A5B-0C9E-4F44-873B-8F83AB19B488}" dt="2022-11-10T13:46:22.267" v="151" actId="113"/>
        <pc:sldMkLst>
          <pc:docMk/>
          <pc:sldMk cId="1614817213" sldId="269"/>
        </pc:sldMkLst>
        <pc:spChg chg="mod">
          <ac:chgData name="Nacima Lamalchi" userId="4c1ff476dca56015" providerId="LiveId" clId="{93224A5B-0C9E-4F44-873B-8F83AB19B488}" dt="2022-11-10T13:46:22.267" v="151" actId="113"/>
          <ac:spMkLst>
            <pc:docMk/>
            <pc:sldMk cId="1614817213" sldId="269"/>
            <ac:spMk id="6" creationId="{7250CEB4-9FC1-B6B9-0F63-A3BC5CCD0681}"/>
          </ac:spMkLst>
        </pc:spChg>
      </pc:sldChg>
      <pc:sldChg chg="modSp mod">
        <pc:chgData name="Nacima Lamalchi" userId="4c1ff476dca56015" providerId="LiveId" clId="{93224A5B-0C9E-4F44-873B-8F83AB19B488}" dt="2022-11-10T13:48:45.978" v="153" actId="20577"/>
        <pc:sldMkLst>
          <pc:docMk/>
          <pc:sldMk cId="4278271258" sldId="290"/>
        </pc:sldMkLst>
        <pc:spChg chg="mod">
          <ac:chgData name="Nacima Lamalchi" userId="4c1ff476dca56015" providerId="LiveId" clId="{93224A5B-0C9E-4F44-873B-8F83AB19B488}" dt="2022-11-10T13:48:45.978" v="153" actId="20577"/>
          <ac:spMkLst>
            <pc:docMk/>
            <pc:sldMk cId="4278271258" sldId="290"/>
            <ac:spMk id="3" creationId="{F94732C6-489F-547E-8736-254320D17B97}"/>
          </ac:spMkLst>
        </pc:spChg>
      </pc:sldChg>
      <pc:sldChg chg="del">
        <pc:chgData name="Nacima Lamalchi" userId="4c1ff476dca56015" providerId="LiveId" clId="{93224A5B-0C9E-4F44-873B-8F83AB19B488}" dt="2022-11-10T13:46:37.895" v="152" actId="47"/>
        <pc:sldMkLst>
          <pc:docMk/>
          <pc:sldMk cId="1934827034" sldId="298"/>
        </pc:sldMkLst>
      </pc:sldChg>
      <pc:sldChg chg="modSp mod">
        <pc:chgData name="Nacima Lamalchi" userId="4c1ff476dca56015" providerId="LiveId" clId="{93224A5B-0C9E-4F44-873B-8F83AB19B488}" dt="2022-11-10T13:45:15.756" v="148" actId="20577"/>
        <pc:sldMkLst>
          <pc:docMk/>
          <pc:sldMk cId="1465085428" sldId="301"/>
        </pc:sldMkLst>
        <pc:spChg chg="mod">
          <ac:chgData name="Nacima Lamalchi" userId="4c1ff476dca56015" providerId="LiveId" clId="{93224A5B-0C9E-4F44-873B-8F83AB19B488}" dt="2022-11-10T13:45:03.203" v="128" actId="14100"/>
          <ac:spMkLst>
            <pc:docMk/>
            <pc:sldMk cId="1465085428" sldId="301"/>
            <ac:spMk id="7" creationId="{12DC2817-D847-D035-3028-033C057EA751}"/>
          </ac:spMkLst>
        </pc:spChg>
        <pc:spChg chg="mod">
          <ac:chgData name="Nacima Lamalchi" userId="4c1ff476dca56015" providerId="LiveId" clId="{93224A5B-0C9E-4F44-873B-8F83AB19B488}" dt="2022-11-10T13:45:15.756" v="148" actId="20577"/>
          <ac:spMkLst>
            <pc:docMk/>
            <pc:sldMk cId="1465085428" sldId="301"/>
            <ac:spMk id="9" creationId="{16E69E5C-C97F-2114-2182-E9BBB906800F}"/>
          </ac:spMkLst>
        </pc:spChg>
      </pc:sldChg>
    </pc:docChg>
  </pc:docChgLst>
  <pc:docChgLst>
    <pc:chgData name="Nacima Lamalchi" userId="4c1ff476dca56015" providerId="LiveId" clId="{E179B9F5-983F-44FF-A4BF-A44052C84F87}"/>
    <pc:docChg chg="addSld modSld">
      <pc:chgData name="Nacima Lamalchi" userId="4c1ff476dca56015" providerId="LiveId" clId="{E179B9F5-983F-44FF-A4BF-A44052C84F87}" dt="2023-11-03T12:18:30.595" v="14"/>
      <pc:docMkLst>
        <pc:docMk/>
      </pc:docMkLst>
      <pc:sldChg chg="modSp mod">
        <pc:chgData name="Nacima Lamalchi" userId="4c1ff476dca56015" providerId="LiveId" clId="{E179B9F5-983F-44FF-A4BF-A44052C84F87}" dt="2023-11-03T12:16:05.541" v="9" actId="20577"/>
        <pc:sldMkLst>
          <pc:docMk/>
          <pc:sldMk cId="1579644436" sldId="256"/>
        </pc:sldMkLst>
        <pc:spChg chg="mod">
          <ac:chgData name="Nacima Lamalchi" userId="4c1ff476dca56015" providerId="LiveId" clId="{E179B9F5-983F-44FF-A4BF-A44052C84F87}" dt="2023-11-03T12:16:05.541" v="9" actId="20577"/>
          <ac:spMkLst>
            <pc:docMk/>
            <pc:sldMk cId="1579644436" sldId="256"/>
            <ac:spMk id="3" creationId="{6007FF90-E6D7-FA2D-28AF-23CB6666707F}"/>
          </ac:spMkLst>
        </pc:spChg>
      </pc:sldChg>
      <pc:sldChg chg="modSp mod">
        <pc:chgData name="Nacima Lamalchi" userId="4c1ff476dca56015" providerId="LiveId" clId="{E179B9F5-983F-44FF-A4BF-A44052C84F87}" dt="2023-11-03T12:16:15.992" v="13" actId="20577"/>
        <pc:sldMkLst>
          <pc:docMk/>
          <pc:sldMk cId="3158010203" sldId="258"/>
        </pc:sldMkLst>
        <pc:spChg chg="mod">
          <ac:chgData name="Nacima Lamalchi" userId="4c1ff476dca56015" providerId="LiveId" clId="{E179B9F5-983F-44FF-A4BF-A44052C84F87}" dt="2023-11-03T12:16:15.992" v="13" actId="20577"/>
          <ac:spMkLst>
            <pc:docMk/>
            <pc:sldMk cId="3158010203" sldId="258"/>
            <ac:spMk id="8" creationId="{6070271B-2452-E862-04D6-82C30FC28CFA}"/>
          </ac:spMkLst>
        </pc:spChg>
      </pc:sldChg>
      <pc:sldChg chg="add">
        <pc:chgData name="Nacima Lamalchi" userId="4c1ff476dca56015" providerId="LiveId" clId="{E179B9F5-983F-44FF-A4BF-A44052C84F87}" dt="2023-11-03T12:18:30.595" v="14"/>
        <pc:sldMkLst>
          <pc:docMk/>
          <pc:sldMk cId="1934827034"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DAE52-14A8-4D15-8E01-C150081326AC}" type="datetimeFigureOut">
              <a:rPr lang="fr-FR" smtClean="0"/>
              <a:t>03/11/2023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B5BEA-7A03-44D0-AEC7-EA8F6C26D33D}" type="slidenum">
              <a:rPr lang="fr-FR" smtClean="0"/>
              <a:t>‹N°›</a:t>
            </a:fld>
            <a:endParaRPr lang="fr-FR"/>
          </a:p>
        </p:txBody>
      </p:sp>
    </p:spTree>
    <p:extLst>
      <p:ext uri="{BB962C8B-B14F-4D97-AF65-F5344CB8AC3E}">
        <p14:creationId xmlns:p14="http://schemas.microsoft.com/office/powerpoint/2010/main" val="108588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kern="1200" dirty="0">
                <a:solidFill>
                  <a:schemeClr val="tx1"/>
                </a:solidFill>
                <a:effectLst/>
                <a:latin typeface="+mn-lt"/>
                <a:ea typeface="+mn-ea"/>
                <a:cs typeface="+mn-cs"/>
              </a:rPr>
              <a:t>1973 : Projet de ficher les administrés par leur numéro de SS par le ministère de l’intérieur</a:t>
            </a:r>
            <a:endParaRPr lang="fr-FR" sz="1200" i="1"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 SAFARI</a:t>
            </a:r>
            <a:r>
              <a:rPr lang="fr-FR" sz="1200" i="0" kern="1200" baseline="0" dirty="0">
                <a:solidFill>
                  <a:schemeClr val="tx1"/>
                </a:solidFill>
                <a:effectLst/>
                <a:latin typeface="+mn-lt"/>
                <a:ea typeface="+mn-ea"/>
                <a:cs typeface="+mn-cs"/>
              </a:rPr>
              <a:t> : Système Automatisé pour les Fichiers Administratifs et Répertoires des Individus</a:t>
            </a:r>
            <a:endParaRPr lang="fr-FR" sz="1200" i="1"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1974 : Article du Monde « Safari ou</a:t>
            </a:r>
            <a:r>
              <a:rPr lang="fr-FR" sz="1200" i="0" kern="1200" baseline="0" dirty="0">
                <a:solidFill>
                  <a:schemeClr val="tx1"/>
                </a:solidFill>
                <a:effectLst/>
                <a:latin typeface="+mn-lt"/>
                <a:ea typeface="+mn-ea"/>
                <a:cs typeface="+mn-cs"/>
              </a:rPr>
              <a:t> la (nouvelle) chasse aux français »</a:t>
            </a:r>
            <a:endParaRPr lang="fr-FR" sz="1200" i="0"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Une commission parlementaire IL a donc été instaurée pour réfléchir sur la question de l’encadrement de l’utilisation des données dans le cadre informatique et qui a abouti au rapport Tricot.</a:t>
            </a:r>
            <a:endParaRPr lang="fr-FR" sz="1200" i="1"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L’Allemagne a adopté une loi en 1971 et la Suède en 1973 mais la France a été la 1</a:t>
            </a:r>
            <a:r>
              <a:rPr lang="fr-FR" sz="1200" i="0" kern="1200" baseline="30000" dirty="0">
                <a:solidFill>
                  <a:schemeClr val="tx1"/>
                </a:solidFill>
                <a:effectLst/>
                <a:latin typeface="+mn-lt"/>
                <a:ea typeface="+mn-ea"/>
                <a:cs typeface="+mn-cs"/>
              </a:rPr>
              <a:t>ère</a:t>
            </a:r>
            <a:r>
              <a:rPr lang="fr-FR" sz="1200" i="0" kern="1200" dirty="0">
                <a:solidFill>
                  <a:schemeClr val="tx1"/>
                </a:solidFill>
                <a:effectLst/>
                <a:latin typeface="+mn-lt"/>
                <a:ea typeface="+mn-ea"/>
                <a:cs typeface="+mn-cs"/>
              </a:rPr>
              <a:t> à créer une autorité administrative indépendante : la CNIL</a:t>
            </a:r>
            <a:endParaRPr lang="fr-FR" sz="1200" i="1"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Directive de 1995 reprenait dans les grandes lignes le texte de la LIL et qui a été transposée en France par la loi de 2004 et décret d’application du 20 octobre 2005 (cela a pris 7 ans au lieu de 3). </a:t>
            </a:r>
            <a:endParaRPr lang="fr-FR" i="0"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4</a:t>
            </a:fld>
            <a:endParaRPr lang="fr-FR"/>
          </a:p>
        </p:txBody>
      </p:sp>
    </p:spTree>
    <p:extLst>
      <p:ext uri="{BB962C8B-B14F-4D97-AF65-F5344CB8AC3E}">
        <p14:creationId xmlns:p14="http://schemas.microsoft.com/office/powerpoint/2010/main" val="42655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22</a:t>
            </a:fld>
            <a:endParaRPr lang="fr-FR"/>
          </a:p>
        </p:txBody>
      </p:sp>
    </p:spTree>
    <p:extLst>
      <p:ext uri="{BB962C8B-B14F-4D97-AF65-F5344CB8AC3E}">
        <p14:creationId xmlns:p14="http://schemas.microsoft.com/office/powerpoint/2010/main" val="7850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eaLnBrk="1" fontAlgn="auto" hangingPunct="1">
              <a:lnSpc>
                <a:spcPct val="114000"/>
              </a:lnSpc>
              <a:spcBef>
                <a:spcPct val="0"/>
              </a:spcBef>
              <a:spcAft>
                <a:spcPts val="300"/>
              </a:spcAft>
              <a:buFont typeface="Wingdings" panose="05000000000000000000" pitchFamily="2" charset="2"/>
              <a:buNone/>
              <a:defRPr/>
            </a:pPr>
            <a:r>
              <a:rPr lang="fr-FR" altLang="fr-FR" sz="1400" dirty="0"/>
              <a:t>Pour mettre en œuvre un traitement de données, </a:t>
            </a:r>
            <a:r>
              <a:rPr lang="fr-FR" altLang="fr-FR" sz="1400" b="1" u="sng" dirty="0"/>
              <a:t>au moins </a:t>
            </a:r>
            <a:r>
              <a:rPr lang="fr-FR" altLang="fr-FR" sz="1400" dirty="0"/>
              <a:t>une des conditions suivantes doit être remplie (art.6):</a:t>
            </a:r>
          </a:p>
          <a:p>
            <a:pPr algn="just" eaLnBrk="1" hangingPunct="1">
              <a:lnSpc>
                <a:spcPct val="114000"/>
              </a:lnSpc>
              <a:spcBef>
                <a:spcPct val="0"/>
              </a:spcBef>
              <a:buFont typeface="Wingdings" panose="05000000000000000000" pitchFamily="2" charset="2"/>
              <a:buNone/>
              <a:defRPr/>
            </a:pPr>
            <a:endParaRPr lang="fr-FR" altLang="fr-FR" dirty="0"/>
          </a:p>
          <a:p>
            <a:pPr algn="just" eaLnBrk="1" hangingPunct="1">
              <a:lnSpc>
                <a:spcPct val="114000"/>
              </a:lnSpc>
              <a:spcBef>
                <a:spcPct val="0"/>
              </a:spcBef>
              <a:buFont typeface="Wingdings" panose="05000000000000000000" pitchFamily="2" charset="2"/>
              <a:buChar char="ü"/>
              <a:defRPr/>
            </a:pPr>
            <a:r>
              <a:rPr lang="fr-FR" altLang="fr-FR" dirty="0"/>
              <a:t>La personne concernée a donné son </a:t>
            </a:r>
            <a:r>
              <a:rPr lang="fr-FR" altLang="fr-FR" b="1" dirty="0">
                <a:solidFill>
                  <a:srgbClr val="495D86"/>
                </a:solidFill>
              </a:rPr>
              <a:t>consentement</a:t>
            </a:r>
          </a:p>
          <a:p>
            <a:pPr algn="just" eaLnBrk="1" hangingPunct="1">
              <a:lnSpc>
                <a:spcPct val="114000"/>
              </a:lnSpc>
              <a:spcBef>
                <a:spcPct val="0"/>
              </a:spcBef>
              <a:buFont typeface="Wingdings" panose="05000000000000000000" pitchFamily="2" charset="2"/>
              <a:buChar char="ü"/>
              <a:defRPr/>
            </a:pPr>
            <a:r>
              <a:rPr lang="fr-FR" altLang="fr-FR" dirty="0"/>
              <a:t>Nécessaire à </a:t>
            </a:r>
            <a:r>
              <a:rPr lang="fr-FR" altLang="fr-FR" b="1" dirty="0">
                <a:solidFill>
                  <a:srgbClr val="495D86"/>
                </a:solidFill>
              </a:rPr>
              <a:t>l'exécution d'un contrat </a:t>
            </a:r>
            <a:r>
              <a:rPr lang="fr-FR" altLang="fr-FR" dirty="0"/>
              <a:t>auquel la personne concernée est partie ou à </a:t>
            </a:r>
            <a:r>
              <a:rPr lang="fr-FR" altLang="fr-FR" b="1" dirty="0">
                <a:solidFill>
                  <a:srgbClr val="495D86"/>
                </a:solidFill>
              </a:rPr>
              <a:t>l'exécution de mesures précontractuelles</a:t>
            </a:r>
          </a:p>
          <a:p>
            <a:pPr algn="just" eaLnBrk="1" hangingPunct="1">
              <a:lnSpc>
                <a:spcPct val="114000"/>
              </a:lnSpc>
              <a:spcBef>
                <a:spcPct val="0"/>
              </a:spcBef>
              <a:buFont typeface="Wingdings" panose="05000000000000000000" pitchFamily="2" charset="2"/>
              <a:buNone/>
              <a:defRPr/>
            </a:pPr>
            <a:r>
              <a:rPr lang="fr-FR" altLang="fr-FR" dirty="0">
                <a:solidFill>
                  <a:srgbClr val="495D86"/>
                </a:solidFill>
              </a:rPr>
              <a:t>E</a:t>
            </a:r>
            <a:r>
              <a:rPr lang="fr-FR" altLang="fr-FR" dirty="0"/>
              <a:t>xemple, du traitement de son adresse pour que des produits achetés en ligne puissent être livrés, ou du traitement des informations figurant sur une carte de crédit afin d’effectuer une transaction. Dans le contexte des relations de travail, ce motif peut autoriser, par exemple, le traitement des informations relatives aux salaires e</a:t>
            </a:r>
            <a:endParaRPr lang="fr-FR" altLang="fr-FR" b="1" dirty="0">
              <a:solidFill>
                <a:srgbClr val="495D86"/>
              </a:solidFill>
            </a:endParaRPr>
          </a:p>
          <a:p>
            <a:pPr algn="just" eaLnBrk="1" hangingPunct="1">
              <a:lnSpc>
                <a:spcPct val="114000"/>
              </a:lnSpc>
              <a:spcBef>
                <a:spcPct val="0"/>
              </a:spcBef>
              <a:buFont typeface="Wingdings" panose="05000000000000000000" pitchFamily="2" charset="2"/>
              <a:buChar char="ü"/>
              <a:defRPr/>
            </a:pPr>
            <a:r>
              <a:rPr lang="fr-FR" altLang="fr-FR" dirty="0"/>
              <a:t>Nécessaire au respect d'une </a:t>
            </a:r>
            <a:r>
              <a:rPr lang="fr-FR" altLang="fr-FR" b="1" dirty="0">
                <a:solidFill>
                  <a:srgbClr val="495D86"/>
                </a:solidFill>
              </a:rPr>
              <a:t>obligation légale</a:t>
            </a:r>
            <a:r>
              <a:rPr lang="fr-FR" altLang="fr-FR" dirty="0"/>
              <a:t> à laquelle le RT est soumis</a:t>
            </a:r>
          </a:p>
          <a:p>
            <a:pPr algn="just" eaLnBrk="1" hangingPunct="1">
              <a:lnSpc>
                <a:spcPct val="114000"/>
              </a:lnSpc>
              <a:spcBef>
                <a:spcPct val="0"/>
              </a:spcBef>
              <a:buFont typeface="Wingdings" panose="05000000000000000000" pitchFamily="2" charset="2"/>
              <a:buNone/>
              <a:defRPr/>
            </a:pPr>
            <a:r>
              <a:rPr lang="fr-FR" altLang="fr-FR" dirty="0"/>
              <a:t>Exemple, lorsque les employeurs doivent communiquer des données relatives aux rémunérations de leurs salariés à la sécurité sociale ou à l’administration fiscale, ou lorsque les institutions financières sont tenues de signaler certaines opérations suspectes aux autorités compétentes en vertu de règles visant à lutter contre le blanchiment d’argent</a:t>
            </a:r>
          </a:p>
          <a:p>
            <a:pPr algn="just" eaLnBrk="1" hangingPunct="1">
              <a:lnSpc>
                <a:spcPct val="114000"/>
              </a:lnSpc>
              <a:spcBef>
                <a:spcPct val="0"/>
              </a:spcBef>
              <a:buFont typeface="Wingdings" panose="05000000000000000000" pitchFamily="2" charset="2"/>
              <a:buChar char="ü"/>
              <a:defRPr/>
            </a:pPr>
            <a:r>
              <a:rPr lang="fr-FR" altLang="fr-FR" dirty="0"/>
              <a:t>Nécessaire à la </a:t>
            </a:r>
            <a:r>
              <a:rPr lang="fr-FR" altLang="fr-FR" b="1" dirty="0">
                <a:solidFill>
                  <a:srgbClr val="495D86"/>
                </a:solidFill>
              </a:rPr>
              <a:t>sauvegarde des intérêts vitaux</a:t>
            </a:r>
            <a:r>
              <a:rPr lang="fr-FR" altLang="fr-FR" dirty="0"/>
              <a:t> de la personne concernée ou d'une autre personne physique</a:t>
            </a:r>
          </a:p>
          <a:p>
            <a:pPr algn="just" eaLnBrk="1" hangingPunct="1">
              <a:lnSpc>
                <a:spcPct val="114000"/>
              </a:lnSpc>
              <a:spcBef>
                <a:spcPct val="0"/>
              </a:spcBef>
              <a:buFont typeface="Wingdings" panose="05000000000000000000" pitchFamily="2" charset="2"/>
              <a:buNone/>
              <a:defRPr/>
            </a:pPr>
            <a:r>
              <a:rPr lang="fr-FR" altLang="fr-FR" dirty="0"/>
              <a:t>Exemple: la collecte des données relatives aux passagers transportés par une compagnie aérienne en cas de risque d’épidémie ou d’incident de sûreté. </a:t>
            </a:r>
          </a:p>
          <a:p>
            <a:pPr algn="just" eaLnBrk="1" hangingPunct="1">
              <a:lnSpc>
                <a:spcPct val="114000"/>
              </a:lnSpc>
              <a:spcBef>
                <a:spcPct val="0"/>
              </a:spcBef>
              <a:buFont typeface="Wingdings" panose="05000000000000000000" pitchFamily="2" charset="2"/>
              <a:buChar char="ü"/>
              <a:defRPr/>
            </a:pPr>
            <a:r>
              <a:rPr lang="fr-FR" altLang="en-US" dirty="0"/>
              <a:t>Nécessaire à </a:t>
            </a:r>
            <a:r>
              <a:rPr lang="fr-FR" altLang="en-US" b="1" dirty="0">
                <a:solidFill>
                  <a:srgbClr val="495D86"/>
                </a:solidFill>
              </a:rPr>
              <a:t>l'exécution d'une mission d'intérêt public </a:t>
            </a:r>
            <a:r>
              <a:rPr lang="fr-FR" altLang="en-US" dirty="0"/>
              <a:t>ou relevant de </a:t>
            </a:r>
            <a:r>
              <a:rPr lang="fr-FR" altLang="en-US" b="1" dirty="0">
                <a:solidFill>
                  <a:srgbClr val="495D86"/>
                </a:solidFill>
              </a:rPr>
              <a:t>l'exercice de l'autorité publique</a:t>
            </a:r>
            <a:r>
              <a:rPr lang="fr-FR" altLang="en-US" dirty="0"/>
              <a:t> dont est investi le RT </a:t>
            </a:r>
          </a:p>
          <a:p>
            <a:pPr algn="just" eaLnBrk="1" hangingPunct="1">
              <a:lnSpc>
                <a:spcPct val="114000"/>
              </a:lnSpc>
              <a:spcBef>
                <a:spcPct val="0"/>
              </a:spcBef>
              <a:buFont typeface="Wingdings" panose="05000000000000000000" pitchFamily="2" charset="2"/>
              <a:buNone/>
              <a:defRPr/>
            </a:pPr>
            <a:r>
              <a:rPr lang="fr-FR" altLang="fr-FR" dirty="0"/>
              <a:t>Par exemple, une administration fiscale peut collecter et traiter la déclaration de revenus d’une personne afin d’établir et de vérifier le montant de l’impôt à payer. Ou une association professionnelle, comme un barreau d’avocats ou un ordre des médecins, investie de l’autorité publique requise, peut engager des procédures disciplinaires à l’encontre de certains de ses membres. Un autre exemple pourrait être celui d’une collectivité locale, comme une administration municipale, chargée de gérer une bibliothèque, une école ou une piscine.</a:t>
            </a:r>
            <a:endParaRPr lang="en-US" altLang="en-US" dirty="0"/>
          </a:p>
          <a:p>
            <a:pPr algn="just" eaLnBrk="1" hangingPunct="1">
              <a:lnSpc>
                <a:spcPct val="114000"/>
              </a:lnSpc>
              <a:spcBef>
                <a:spcPct val="0"/>
              </a:spcBef>
              <a:buFont typeface="Wingdings" panose="05000000000000000000" pitchFamily="2" charset="2"/>
              <a:buChar char="ü"/>
              <a:defRPr/>
            </a:pPr>
            <a:endParaRPr lang="fr-FR" altLang="en-US" dirty="0"/>
          </a:p>
          <a:p>
            <a:pPr algn="just" eaLnBrk="1" hangingPunct="1">
              <a:lnSpc>
                <a:spcPct val="114000"/>
              </a:lnSpc>
              <a:spcBef>
                <a:spcPct val="0"/>
              </a:spcBef>
              <a:buFont typeface="Wingdings" panose="05000000000000000000" pitchFamily="2" charset="2"/>
              <a:buChar char="ü"/>
              <a:defRPr/>
            </a:pPr>
            <a:r>
              <a:rPr lang="fr-FR" altLang="en-US" dirty="0"/>
              <a:t>Nécessaire aux fins des </a:t>
            </a:r>
            <a:r>
              <a:rPr lang="fr-FR" altLang="en-US" b="1" dirty="0">
                <a:solidFill>
                  <a:srgbClr val="495D86"/>
                </a:solidFill>
              </a:rPr>
              <a:t>intérêts légitimes </a:t>
            </a:r>
            <a:r>
              <a:rPr lang="fr-FR" altLang="en-US" dirty="0"/>
              <a:t>poursuivis par le RT ou par un tiers</a:t>
            </a:r>
            <a:endParaRPr lang="fr-FR" altLang="en-US" b="1" dirty="0">
              <a:solidFill>
                <a:srgbClr val="495D86"/>
              </a:solidFill>
            </a:endParaRPr>
          </a:p>
          <a:p>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23</a:t>
            </a:fld>
            <a:endParaRPr lang="fr-FR"/>
          </a:p>
        </p:txBody>
      </p:sp>
    </p:spTree>
    <p:extLst>
      <p:ext uri="{BB962C8B-B14F-4D97-AF65-F5344CB8AC3E}">
        <p14:creationId xmlns:p14="http://schemas.microsoft.com/office/powerpoint/2010/main" val="337824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altLang="fr-FR" dirty="0"/>
              <a:t>Dans le Règlement européen, il est à présent question d’une manifestation de volonté « éclairée » et « univoque ». </a:t>
            </a:r>
          </a:p>
          <a:p>
            <a:pPr>
              <a:defRPr/>
            </a:pPr>
            <a:r>
              <a:rPr lang="fr-FR" altLang="fr-FR" dirty="0"/>
              <a:t>« Eclairée », c’est-à-dire lorsqu’elle a été mise en connaissance de cause, </a:t>
            </a:r>
          </a:p>
          <a:p>
            <a:pPr>
              <a:defRPr/>
            </a:pPr>
            <a:r>
              <a:rPr lang="fr-FR" altLang="fr-FR" dirty="0"/>
              <a:t>« Univoque », c’est-à-dire qui n’est susceptible que d’une seule interprétation. </a:t>
            </a:r>
          </a:p>
          <a:p>
            <a:pPr>
              <a:defRPr/>
            </a:pPr>
            <a:r>
              <a:rPr lang="fr-FR" altLang="fr-FR" dirty="0"/>
              <a:t>La notion de consentement a donc été renforcée dans le cadre du nouveau Règlement européen afin de mieux protéger les personnes concernées. </a:t>
            </a:r>
          </a:p>
          <a:p>
            <a:pPr>
              <a:defRPr/>
            </a:pPr>
            <a:r>
              <a:rPr lang="fr-FR" altLang="fr-FR" dirty="0"/>
              <a:t>Ainsi, la définition souligne le fait que le consentement doit consister en une déclaration ou un acte positif univoque, ce qui semble exclure un consentement tacite ou purement passif. </a:t>
            </a:r>
            <a:endParaRPr lang="fr-FR" altLang="fr-FR" sz="2000" dirty="0"/>
          </a:p>
          <a:p>
            <a:pPr algn="just" eaLnBrk="1" hangingPunct="1">
              <a:spcBef>
                <a:spcPct val="0"/>
              </a:spcBef>
              <a:defRPr/>
            </a:pPr>
            <a:endParaRPr lang="fr-FR" altLang="fr-FR" sz="2000" dirty="0"/>
          </a:p>
          <a:p>
            <a:pPr algn="just" eaLnBrk="1" hangingPunct="1">
              <a:spcBef>
                <a:spcPct val="0"/>
              </a:spcBef>
              <a:defRPr/>
            </a:pPr>
            <a:r>
              <a:rPr lang="fr-FR" altLang="fr-FR" sz="2000" dirty="0"/>
              <a:t>Le consentement en tant que concept général n’est pas défini dans la loi française relative à la protection des données, mais sa signification a été expliquée de manière précise et cohérente dans la jurisprudence de la CNIL, par référence à la définition énoncée dans la directive relative à la protection des données. </a:t>
            </a:r>
            <a:endParaRPr lang="fr-FR" altLang="fr-FR" sz="2000" b="1" dirty="0">
              <a:solidFill>
                <a:srgbClr val="495D86"/>
              </a:solidFill>
            </a:endParaRPr>
          </a:p>
          <a:p>
            <a:pPr algn="just" eaLnBrk="1" hangingPunct="1">
              <a:spcBef>
                <a:spcPct val="0"/>
              </a:spcBef>
              <a:defRPr/>
            </a:pPr>
            <a:r>
              <a:rPr lang="fr-FR" altLang="fr-FR" sz="2000" b="1" dirty="0">
                <a:solidFill>
                  <a:srgbClr val="495D86"/>
                </a:solidFill>
              </a:rPr>
              <a:t>Q</a:t>
            </a:r>
            <a:r>
              <a:rPr lang="fr-FR" altLang="fr-FR" sz="1600" b="1" dirty="0">
                <a:solidFill>
                  <a:srgbClr val="495D86"/>
                </a:solidFill>
              </a:rPr>
              <a:t>uel moyen ? </a:t>
            </a:r>
            <a:r>
              <a:rPr lang="fr-FR" altLang="fr-FR" sz="1600" dirty="0"/>
              <a:t>Déclaration écrite, y compris par voie électronique ou d'une déclaration orale...</a:t>
            </a:r>
          </a:p>
          <a:p>
            <a:pPr lvl="1" algn="just" eaLnBrk="1" hangingPunct="1">
              <a:spcBef>
                <a:spcPct val="0"/>
              </a:spcBef>
              <a:defRPr/>
            </a:pPr>
            <a:r>
              <a:rPr lang="fr-FR" altLang="fr-FR" sz="1400" b="1" dirty="0"/>
              <a:t>Attention: </a:t>
            </a:r>
          </a:p>
          <a:p>
            <a:pPr lvl="1" algn="just" eaLnBrk="1" hangingPunct="1">
              <a:spcBef>
                <a:spcPct val="0"/>
              </a:spcBef>
              <a:buFontTx/>
              <a:buChar char="•"/>
              <a:defRPr/>
            </a:pPr>
            <a:r>
              <a:rPr lang="fr-FR" altLang="fr-FR" sz="1400" dirty="0"/>
              <a:t>le RT doit être en mesure de </a:t>
            </a:r>
            <a:r>
              <a:rPr lang="fr-FR" altLang="fr-FR" sz="1400" b="1" dirty="0"/>
              <a:t>prouver </a:t>
            </a:r>
            <a:r>
              <a:rPr lang="fr-FR" altLang="fr-FR" sz="1400" dirty="0"/>
              <a:t>que la personne a consenti</a:t>
            </a:r>
          </a:p>
          <a:p>
            <a:pPr lvl="1" algn="just" eaLnBrk="1" hangingPunct="1">
              <a:spcBef>
                <a:spcPct val="0"/>
              </a:spcBef>
              <a:buFontTx/>
              <a:buChar char="•"/>
              <a:defRPr/>
            </a:pPr>
            <a:r>
              <a:rPr lang="fr-FR" altLang="fr-FR" sz="1400" dirty="0"/>
              <a:t>le consentement de la personne concernée n’est jamais définitif car il peut être </a:t>
            </a:r>
            <a:r>
              <a:rPr lang="fr-FR" altLang="fr-FR" sz="1400" b="1" dirty="0"/>
              <a:t>retiré à tout moment </a:t>
            </a:r>
            <a:r>
              <a:rPr lang="fr-FR" altLang="fr-FR" sz="1400" dirty="0"/>
              <a:t>/ sa validité est liée à une finalité déterminée</a:t>
            </a:r>
          </a:p>
          <a:p>
            <a:pPr algn="just" eaLnBrk="1" hangingPunct="1">
              <a:spcBef>
                <a:spcPct val="0"/>
              </a:spcBef>
              <a:defRPr/>
            </a:pPr>
            <a:endParaRPr lang="fr-FR" altLang="fr-FR" sz="1600" dirty="0"/>
          </a:p>
          <a:p>
            <a:pPr algn="just" eaLnBrk="1" hangingPunct="1">
              <a:spcBef>
                <a:spcPct val="0"/>
              </a:spcBef>
              <a:defRPr/>
            </a:pPr>
            <a:r>
              <a:rPr lang="fr-FR" altLang="fr-FR" sz="2000" b="1" dirty="0">
                <a:solidFill>
                  <a:srgbClr val="495D86"/>
                </a:solidFill>
              </a:rPr>
              <a:t>C</a:t>
            </a:r>
            <a:r>
              <a:rPr lang="fr-FR" altLang="fr-FR" sz="1600" b="1" dirty="0">
                <a:solidFill>
                  <a:srgbClr val="495D86"/>
                </a:solidFill>
              </a:rPr>
              <a:t>omment ? </a:t>
            </a:r>
            <a:r>
              <a:rPr lang="fr-FR" altLang="fr-FR" sz="1600" dirty="0"/>
              <a:t>Case à cocher lors de la consultation d'un site internet, </a:t>
            </a:r>
            <a:r>
              <a:rPr lang="en-GB" altLang="fr-FR" sz="1600" dirty="0" err="1"/>
              <a:t>paramètres</a:t>
            </a:r>
            <a:r>
              <a:rPr lang="en-GB" altLang="fr-FR" sz="1600" dirty="0"/>
              <a:t> techniques, </a:t>
            </a:r>
            <a:r>
              <a:rPr lang="fr-FR" altLang="fr-FR" sz="1600" dirty="0"/>
              <a:t>autre déclaration ou comportement indiquant clairement l’accord.</a:t>
            </a:r>
          </a:p>
          <a:p>
            <a:pPr eaLnBrk="1" hangingPunct="1">
              <a:spcBef>
                <a:spcPct val="0"/>
              </a:spcBef>
              <a:defRPr/>
            </a:pPr>
            <a:endParaRPr lang="en-US" altLang="en-US" dirty="0"/>
          </a:p>
          <a:p>
            <a:pPr eaLnBrk="1" hangingPunct="1">
              <a:spcBef>
                <a:spcPct val="0"/>
              </a:spcBef>
              <a:defRPr/>
            </a:pPr>
            <a:r>
              <a:rPr lang="fr-FR" altLang="fr-FR" sz="1600" b="1" dirty="0">
                <a:solidFill>
                  <a:srgbClr val="495D86"/>
                </a:solidFill>
              </a:rPr>
              <a:t>P</a:t>
            </a:r>
            <a:r>
              <a:rPr lang="fr-FR" altLang="fr-FR" b="1" dirty="0">
                <a:solidFill>
                  <a:srgbClr val="495D86"/>
                </a:solidFill>
              </a:rPr>
              <a:t>rotection spécifique pour les enfants: </a:t>
            </a:r>
            <a:r>
              <a:rPr lang="fr-FR" altLang="fr-FR" dirty="0"/>
              <a:t>Termes clairs et simples que l'enfant peut aisément comprendre, consentement donné ou autorisé par le titulaire de la responsabilité parentale (&lt;16 ans et selon l’EM)</a:t>
            </a:r>
          </a:p>
          <a:p>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25</a:t>
            </a:fld>
            <a:endParaRPr lang="fr-FR"/>
          </a:p>
        </p:txBody>
      </p:sp>
    </p:spTree>
    <p:extLst>
      <p:ext uri="{BB962C8B-B14F-4D97-AF65-F5344CB8AC3E}">
        <p14:creationId xmlns:p14="http://schemas.microsoft.com/office/powerpoint/2010/main" val="123886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1" indent="-565650" algn="just">
              <a:lnSpc>
                <a:spcPct val="90000"/>
              </a:lnSpc>
              <a:spcBef>
                <a:spcPts val="500"/>
              </a:spcBef>
              <a:buClr>
                <a:schemeClr val="accent2"/>
              </a:buClr>
              <a:buFont typeface="Wingdings" panose="05000000000000000000" pitchFamily="2" charset="2"/>
              <a:buNone/>
              <a:defRPr/>
            </a:pPr>
            <a:r>
              <a:rPr lang="fr-FR" altLang="en-US" sz="1800" dirty="0">
                <a:latin typeface="+mn-lt"/>
                <a:cs typeface="+mn-cs"/>
              </a:rPr>
              <a:t>Pouvoirs de contrôle et sanctions</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Contrôle l'application du Règlement</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Traite les réclamations</a:t>
            </a:r>
          </a:p>
          <a:p>
            <a:pPr marL="857250" lvl="3" indent="-342900" algn="just">
              <a:lnSpc>
                <a:spcPct val="90000"/>
              </a:lnSpc>
              <a:spcBef>
                <a:spcPts val="500"/>
              </a:spcBef>
              <a:buClr>
                <a:schemeClr val="accent2"/>
              </a:buClr>
              <a:buFont typeface="Wingdings" panose="05000000000000000000" pitchFamily="2" charset="2"/>
              <a:buChar char=""/>
              <a:defRPr/>
            </a:pPr>
            <a:r>
              <a:rPr lang="en-GB" altLang="en-US" sz="1600" dirty="0" err="1">
                <a:latin typeface="+mn-lt"/>
                <a:cs typeface="+mn-cs"/>
              </a:rPr>
              <a:t>Effectue</a:t>
            </a:r>
            <a:r>
              <a:rPr lang="en-GB" altLang="en-US" sz="1600" dirty="0">
                <a:latin typeface="+mn-lt"/>
                <a:cs typeface="+mn-cs"/>
              </a:rPr>
              <a:t> des </a:t>
            </a:r>
            <a:r>
              <a:rPr lang="en-GB" altLang="en-US" sz="1600" dirty="0" err="1">
                <a:latin typeface="+mn-lt"/>
                <a:cs typeface="+mn-cs"/>
              </a:rPr>
              <a:t>enquêtes</a:t>
            </a:r>
            <a:r>
              <a:rPr lang="en-GB" altLang="en-US" sz="1600" dirty="0">
                <a:latin typeface="+mn-lt"/>
                <a:cs typeface="+mn-cs"/>
              </a:rPr>
              <a:t> sur place, sur pièce, </a:t>
            </a:r>
            <a:r>
              <a:rPr lang="en-GB" altLang="en-US" sz="1600" dirty="0" err="1">
                <a:latin typeface="+mn-lt"/>
                <a:cs typeface="+mn-cs"/>
              </a:rPr>
              <a:t>en</a:t>
            </a:r>
            <a:r>
              <a:rPr lang="en-GB" altLang="en-US" sz="1600" dirty="0">
                <a:latin typeface="+mn-lt"/>
                <a:cs typeface="+mn-cs"/>
              </a:rPr>
              <a:t> </a:t>
            </a:r>
            <a:r>
              <a:rPr lang="en-GB" altLang="en-US" sz="1600" dirty="0" err="1">
                <a:latin typeface="+mn-lt"/>
                <a:cs typeface="+mn-cs"/>
              </a:rPr>
              <a:t>ligne</a:t>
            </a:r>
            <a:r>
              <a:rPr lang="en-GB" altLang="en-US" sz="1600" dirty="0">
                <a:latin typeface="+mn-lt"/>
                <a:cs typeface="+mn-cs"/>
              </a:rPr>
              <a:t>, sur audition…</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Examine les certifications délivrées </a:t>
            </a:r>
            <a:endParaRPr lang="en-GB" altLang="en-US" sz="1600" dirty="0">
              <a:latin typeface="+mn-lt"/>
              <a:cs typeface="+mn-cs"/>
            </a:endParaRPr>
          </a:p>
          <a:p>
            <a:pPr marL="0" lvl="1" indent="-565650" algn="just">
              <a:lnSpc>
                <a:spcPct val="90000"/>
              </a:lnSpc>
              <a:spcBef>
                <a:spcPts val="500"/>
              </a:spcBef>
              <a:buClr>
                <a:schemeClr val="accent2"/>
              </a:buClr>
              <a:buFont typeface="Wingdings" panose="05000000000000000000" pitchFamily="2" charset="2"/>
              <a:buNone/>
              <a:defRPr/>
            </a:pPr>
            <a:r>
              <a:rPr lang="fr-FR" altLang="en-US" sz="1800" dirty="0">
                <a:latin typeface="+mn-lt"/>
                <a:cs typeface="+mn-cs"/>
              </a:rPr>
              <a:t>Pouvoir d’adopter des mesures correctrices</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Avertissements</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Sanctions : </a:t>
            </a:r>
          </a:p>
          <a:p>
            <a:pPr marL="1314450" lvl="4" indent="-342900" algn="just">
              <a:lnSpc>
                <a:spcPct val="90000"/>
              </a:lnSpc>
              <a:spcBef>
                <a:spcPts val="500"/>
              </a:spcBef>
              <a:buClr>
                <a:schemeClr val="accent2"/>
              </a:buClr>
              <a:buFont typeface="Courier New" panose="02070309020205020404" pitchFamily="49" charset="0"/>
              <a:buChar char="o"/>
              <a:defRPr/>
            </a:pPr>
            <a:r>
              <a:rPr lang="fr-FR" altLang="en-US" sz="1600" dirty="0">
                <a:latin typeface="+mn-lt"/>
                <a:cs typeface="+mn-cs"/>
              </a:rPr>
              <a:t>amendes administratives/répressives</a:t>
            </a:r>
          </a:p>
          <a:p>
            <a:pPr marL="1314450" lvl="4" indent="-342900" algn="just">
              <a:lnSpc>
                <a:spcPct val="90000"/>
              </a:lnSpc>
              <a:spcBef>
                <a:spcPts val="500"/>
              </a:spcBef>
              <a:buClr>
                <a:schemeClr val="accent2"/>
              </a:buClr>
              <a:buFont typeface="Courier New" panose="02070309020205020404" pitchFamily="49" charset="0"/>
              <a:buChar char="o"/>
              <a:defRPr/>
            </a:pPr>
            <a:r>
              <a:rPr lang="fr-FR" altLang="en-US" sz="1600" dirty="0">
                <a:latin typeface="+mn-lt"/>
                <a:cs typeface="+mn-cs"/>
              </a:rPr>
              <a:t>interdictions/rappels à l’ordre</a:t>
            </a:r>
          </a:p>
          <a:p>
            <a:pPr marL="1314450" lvl="4" indent="-342900" algn="just">
              <a:lnSpc>
                <a:spcPct val="90000"/>
              </a:lnSpc>
              <a:spcBef>
                <a:spcPts val="500"/>
              </a:spcBef>
              <a:buClr>
                <a:schemeClr val="accent2"/>
              </a:buClr>
              <a:buFont typeface="Courier New" panose="02070309020205020404" pitchFamily="49" charset="0"/>
              <a:buChar char="o"/>
              <a:defRPr/>
            </a:pPr>
            <a:r>
              <a:rPr lang="en-GB" altLang="en-US" sz="1600" dirty="0" err="1">
                <a:latin typeface="+mn-lt"/>
                <a:cs typeface="+mn-cs"/>
              </a:rPr>
              <a:t>retirer</a:t>
            </a:r>
            <a:r>
              <a:rPr lang="en-GB" altLang="en-US" sz="1600" dirty="0">
                <a:latin typeface="+mn-lt"/>
                <a:cs typeface="+mn-cs"/>
              </a:rPr>
              <a:t> des certifications</a:t>
            </a:r>
          </a:p>
          <a:p>
            <a:pPr marL="1314450" lvl="4" indent="-342900" algn="just">
              <a:lnSpc>
                <a:spcPct val="90000"/>
              </a:lnSpc>
              <a:spcBef>
                <a:spcPts val="500"/>
              </a:spcBef>
              <a:buClr>
                <a:schemeClr val="accent2"/>
              </a:buClr>
              <a:buFont typeface="Courier New" panose="02070309020205020404" pitchFamily="49" charset="0"/>
              <a:buChar char="o"/>
              <a:defRPr/>
            </a:pPr>
            <a:r>
              <a:rPr lang="fr-FR" altLang="en-US" sz="1600" dirty="0">
                <a:latin typeface="+mn-lt"/>
                <a:cs typeface="+mn-cs"/>
              </a:rPr>
              <a:t>ordonner la suspension des flux de données </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Mesures provisoires</a:t>
            </a:r>
            <a:endParaRPr lang="fr-FR" altLang="en-US" sz="1800" dirty="0">
              <a:latin typeface="+mn-lt"/>
              <a:cs typeface="+mn-cs"/>
            </a:endParaRPr>
          </a:p>
          <a:p>
            <a:pPr marL="0" lvl="1" indent="-565650" algn="just">
              <a:lnSpc>
                <a:spcPct val="90000"/>
              </a:lnSpc>
              <a:spcBef>
                <a:spcPts val="500"/>
              </a:spcBef>
              <a:buClr>
                <a:schemeClr val="accent2"/>
              </a:buClr>
              <a:buFont typeface="Wingdings" panose="05000000000000000000" pitchFamily="2" charset="2"/>
              <a:buNone/>
              <a:defRPr/>
            </a:pPr>
            <a:r>
              <a:rPr lang="fr-FR" altLang="en-US" sz="1800" dirty="0">
                <a:latin typeface="+mn-lt"/>
                <a:cs typeface="+mn-cs"/>
              </a:rPr>
              <a:t>Autorisations, consultations</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Rend des avis et approuve les codes de conduite</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Encourage la mise en place de mécanismes de certification / de labels /de marques</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Examen périodique des certifications délivrées </a:t>
            </a: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Approuve les règles d'entreprise contraignantes (BCR)</a:t>
            </a:r>
          </a:p>
          <a:p>
            <a:pPr marL="857250" lvl="3" indent="-342900" algn="just">
              <a:lnSpc>
                <a:spcPct val="90000"/>
              </a:lnSpc>
              <a:spcBef>
                <a:spcPts val="500"/>
              </a:spcBef>
              <a:buClr>
                <a:schemeClr val="accent2"/>
              </a:buClr>
              <a:buFont typeface="Wingdings" panose="05000000000000000000" pitchFamily="2" charset="2"/>
              <a:buChar char=""/>
              <a:defRPr/>
            </a:pPr>
            <a:r>
              <a:rPr lang="en-GB" altLang="en-US" sz="1600" dirty="0" err="1">
                <a:latin typeface="+mn-lt"/>
                <a:cs typeface="+mn-cs"/>
              </a:rPr>
              <a:t>Autorise</a:t>
            </a:r>
            <a:r>
              <a:rPr lang="en-GB" altLang="en-US" sz="1600" dirty="0">
                <a:latin typeface="+mn-lt"/>
                <a:cs typeface="+mn-cs"/>
              </a:rPr>
              <a:t> les clauses </a:t>
            </a:r>
            <a:r>
              <a:rPr lang="en-GB" altLang="en-US" sz="1600" dirty="0" err="1">
                <a:latin typeface="+mn-lt"/>
                <a:cs typeface="+mn-cs"/>
              </a:rPr>
              <a:t>contractuelles</a:t>
            </a:r>
            <a:r>
              <a:rPr lang="en-GB" altLang="en-US" sz="1600" dirty="0">
                <a:latin typeface="+mn-lt"/>
                <a:cs typeface="+mn-cs"/>
              </a:rPr>
              <a:t> pour les </a:t>
            </a:r>
            <a:r>
              <a:rPr lang="en-GB" altLang="en-US" sz="1600" dirty="0" err="1">
                <a:latin typeface="+mn-lt"/>
                <a:cs typeface="+mn-cs"/>
              </a:rPr>
              <a:t>transferts</a:t>
            </a:r>
            <a:endParaRPr lang="en-GB" altLang="en-US" sz="1600" dirty="0">
              <a:latin typeface="+mn-lt"/>
              <a:cs typeface="+mn-cs"/>
            </a:endParaRPr>
          </a:p>
          <a:p>
            <a:pPr marL="857250" lvl="3" indent="-342900" algn="just">
              <a:lnSpc>
                <a:spcPct val="90000"/>
              </a:lnSpc>
              <a:spcBef>
                <a:spcPts val="500"/>
              </a:spcBef>
              <a:buClr>
                <a:schemeClr val="accent2"/>
              </a:buClr>
              <a:buFont typeface="Wingdings" panose="05000000000000000000" pitchFamily="2" charset="2"/>
              <a:buChar char=""/>
              <a:defRPr/>
            </a:pPr>
            <a:r>
              <a:rPr lang="fr-FR" altLang="en-US" sz="1600" dirty="0">
                <a:latin typeface="+mn-lt"/>
                <a:cs typeface="+mn-cs"/>
              </a:rPr>
              <a:t>Reçoit les demandes d’autorisation pour les transferts</a:t>
            </a:r>
            <a:endParaRPr lang="en-US" dirty="0"/>
          </a:p>
          <a:p>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29</a:t>
            </a:fld>
            <a:endParaRPr lang="fr-FR"/>
          </a:p>
        </p:txBody>
      </p:sp>
    </p:spTree>
    <p:extLst>
      <p:ext uri="{BB962C8B-B14F-4D97-AF65-F5344CB8AC3E}">
        <p14:creationId xmlns:p14="http://schemas.microsoft.com/office/powerpoint/2010/main" val="389648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https://www.cnil.fr/fr/bilan-sanctions-mises-en-demeure-2021  </a:t>
            </a:r>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30</a:t>
            </a:fld>
            <a:endParaRPr lang="fr-FR"/>
          </a:p>
        </p:txBody>
      </p:sp>
    </p:spTree>
    <p:extLst>
      <p:ext uri="{BB962C8B-B14F-4D97-AF65-F5344CB8AC3E}">
        <p14:creationId xmlns:p14="http://schemas.microsoft.com/office/powerpoint/2010/main" val="41036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kern="1200" dirty="0">
                <a:solidFill>
                  <a:schemeClr val="tx1"/>
                </a:solidFill>
                <a:effectLst/>
                <a:latin typeface="+mn-lt"/>
                <a:ea typeface="+mn-ea"/>
                <a:cs typeface="+mn-cs"/>
              </a:rPr>
              <a:t>3 questions :</a:t>
            </a:r>
            <a:endParaRPr lang="fr-FR" sz="1200" i="1"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Est-ce que les informations sont des données personnelles ?</a:t>
            </a:r>
            <a:endParaRPr lang="fr-FR" sz="1200" i="1"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Si oui, Est-ce que ces données font l’objet d’un traitement ?</a:t>
            </a:r>
            <a:endParaRPr lang="fr-FR" sz="1200" i="1"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Si oui, qui est le responsable de traitement ? Le sous-traitant</a:t>
            </a:r>
            <a:r>
              <a:rPr lang="fr-FR" sz="1200" i="0" kern="1200" baseline="0" dirty="0">
                <a:solidFill>
                  <a:schemeClr val="tx1"/>
                </a:solidFill>
                <a:effectLst/>
                <a:latin typeface="+mn-lt"/>
                <a:ea typeface="+mn-ea"/>
                <a:cs typeface="+mn-cs"/>
              </a:rPr>
              <a:t> le cas échéant ?</a:t>
            </a:r>
            <a:endParaRPr lang="fr-FR" sz="1200" i="1"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 </a:t>
            </a:r>
            <a:endParaRPr lang="fr-FR" sz="1200" i="1"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5</a:t>
            </a:fld>
            <a:endParaRPr lang="fr-FR"/>
          </a:p>
        </p:txBody>
      </p:sp>
    </p:spTree>
    <p:extLst>
      <p:ext uri="{BB962C8B-B14F-4D97-AF65-F5344CB8AC3E}">
        <p14:creationId xmlns:p14="http://schemas.microsoft.com/office/powerpoint/2010/main" val="313572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a:solidFill>
                  <a:schemeClr val="tx1"/>
                </a:solidFill>
                <a:effectLst/>
                <a:latin typeface="+mn-lt"/>
                <a:ea typeface="+mn-ea"/>
                <a:cs typeface="+mn-cs"/>
              </a:rPr>
              <a:t>Attention l’adresse IP peut renvoyer à une imprimante ou à un poste informatique d’une PP (deux arrêts de la Cour de Cassation et CJUE de 2016). Idem pour une adresse qui peut remonter à un immeuble de 30 personnes ou à une maison. C’est pareil pour l’horodatage s’il permet d’accéder à une image ou la voix d’une personne, ou pour la mention des allergies dans le cadre de l’analyse des comportements des consommations</a:t>
            </a:r>
            <a:endParaRPr lang="fr-FR" sz="1200" i="1"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6</a:t>
            </a:fld>
            <a:endParaRPr lang="fr-FR"/>
          </a:p>
        </p:txBody>
      </p:sp>
    </p:spTree>
    <p:extLst>
      <p:ext uri="{BB962C8B-B14F-4D97-AF65-F5344CB8AC3E}">
        <p14:creationId xmlns:p14="http://schemas.microsoft.com/office/powerpoint/2010/main" val="416672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0" kern="1200" dirty="0">
                <a:solidFill>
                  <a:schemeClr val="tx1"/>
                </a:solidFill>
                <a:effectLst/>
                <a:latin typeface="+mn-lt"/>
                <a:ea typeface="+mn-ea"/>
                <a:cs typeface="+mn-cs"/>
              </a:rPr>
              <a:t>Le traitement se définit par son objectif/finalité globale et pas par fichier.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a:solidFill>
                  <a:schemeClr val="tx1"/>
                </a:solidFill>
                <a:effectLst/>
                <a:latin typeface="+mn-lt"/>
                <a:ea typeface="+mn-ea"/>
                <a:cs typeface="+mn-cs"/>
              </a:rPr>
              <a:t>Fichier : ensemble stable </a:t>
            </a:r>
            <a:r>
              <a:rPr lang="fr-FR" sz="1200" b="1" i="0" kern="1200" dirty="0">
                <a:solidFill>
                  <a:schemeClr val="tx1"/>
                </a:solidFill>
                <a:effectLst/>
                <a:latin typeface="+mn-lt"/>
                <a:ea typeface="+mn-ea"/>
                <a:cs typeface="+mn-cs"/>
              </a:rPr>
              <a:t>et structuré </a:t>
            </a:r>
            <a:r>
              <a:rPr lang="fr-FR" sz="1200" i="0" kern="1200" dirty="0">
                <a:solidFill>
                  <a:schemeClr val="tx1"/>
                </a:solidFill>
                <a:effectLst/>
                <a:latin typeface="+mn-lt"/>
                <a:ea typeface="+mn-ea"/>
                <a:cs typeface="+mn-cs"/>
              </a:rPr>
              <a:t>de données qu’il soit automatisé</a:t>
            </a:r>
            <a:r>
              <a:rPr lang="fr-FR" sz="1200" i="0" kern="1200" baseline="0" dirty="0">
                <a:solidFill>
                  <a:schemeClr val="tx1"/>
                </a:solidFill>
                <a:effectLst/>
                <a:latin typeface="+mn-lt"/>
                <a:ea typeface="+mn-ea"/>
                <a:cs typeface="+mn-cs"/>
              </a:rPr>
              <a:t> ou non</a:t>
            </a:r>
            <a:endParaRPr lang="fr-FR" sz="1200" i="1" kern="1200" dirty="0">
              <a:solidFill>
                <a:schemeClr val="tx1"/>
              </a:solidFill>
              <a:effectLst/>
              <a:latin typeface="+mn-lt"/>
              <a:ea typeface="+mn-ea"/>
              <a:cs typeface="+mn-cs"/>
            </a:endParaRPr>
          </a:p>
          <a:p>
            <a:endParaRPr lang="fr-FR" i="0"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7</a:t>
            </a:fld>
            <a:endParaRPr lang="fr-FR"/>
          </a:p>
        </p:txBody>
      </p:sp>
    </p:spTree>
    <p:extLst>
      <p:ext uri="{BB962C8B-B14F-4D97-AF65-F5344CB8AC3E}">
        <p14:creationId xmlns:p14="http://schemas.microsoft.com/office/powerpoint/2010/main" val="250222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Critère matériel</a:t>
            </a:r>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15</a:t>
            </a:fld>
            <a:endParaRPr lang="fr-FR"/>
          </a:p>
        </p:txBody>
      </p:sp>
    </p:spTree>
    <p:extLst>
      <p:ext uri="{BB962C8B-B14F-4D97-AF65-F5344CB8AC3E}">
        <p14:creationId xmlns:p14="http://schemas.microsoft.com/office/powerpoint/2010/main" val="222369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altLang="fr-FR" dirty="0">
                <a:latin typeface="Arial" panose="020B0604020202020204" pitchFamily="34" charset="0"/>
                <a:ea typeface="ＭＳ Ｐゴシック" panose="020B0600070205080204" pitchFamily="34" charset="-128"/>
                <a:cs typeface="ＭＳ Ｐゴシック" panose="020B0600070205080204" pitchFamily="34" charset="-128"/>
              </a:rPr>
              <a:t>Si </a:t>
            </a:r>
            <a:r>
              <a:rPr lang="fr-FR" altLang="fr-FR" b="1" dirty="0">
                <a:latin typeface="Arial" panose="020B0604020202020204" pitchFamily="34" charset="0"/>
                <a:ea typeface="ＭＳ Ｐゴシック" panose="020B0600070205080204" pitchFamily="34" charset="-128"/>
                <a:cs typeface="ＭＳ Ｐゴシック" panose="020B0600070205080204" pitchFamily="34" charset="-128"/>
              </a:rPr>
              <a:t>le prestataire qui collecte et traite des données personnelles est situé sur le territoire de l’UE</a:t>
            </a:r>
            <a:r>
              <a:rPr lang="fr-FR" altLang="fr-FR" dirty="0">
                <a:latin typeface="Arial" panose="020B0604020202020204" pitchFamily="34" charset="0"/>
                <a:ea typeface="ＭＳ Ｐゴシック" panose="020B0600070205080204" pitchFamily="34" charset="-128"/>
                <a:cs typeface="ＭＳ Ｐゴシック" panose="020B0600070205080204" pitchFamily="34" charset="-128"/>
              </a:rPr>
              <a:t> ou</a:t>
            </a:r>
            <a:r>
              <a:rPr lang="fr-FR" altLang="fr-FR" baseline="0" dirty="0">
                <a:latin typeface="Arial" panose="020B0604020202020204" pitchFamily="34" charset="0"/>
                <a:ea typeface="ＭＳ Ｐゴシック" panose="020B0600070205080204" pitchFamily="34" charset="-128"/>
                <a:cs typeface="ＭＳ Ｐゴシック" panose="020B0600070205080204" pitchFamily="34" charset="-128"/>
              </a:rPr>
              <a:t> si les personnes concernées sont situées dans l’UE : </a:t>
            </a:r>
            <a:r>
              <a:rPr lang="fr-FR" altLang="fr-FR" dirty="0">
                <a:latin typeface="Arial" panose="020B0604020202020204" pitchFamily="34" charset="0"/>
                <a:ea typeface="ＭＳ Ｐゴシック" panose="020B0600070205080204" pitchFamily="34" charset="-128"/>
                <a:cs typeface="ＭＳ Ｐゴシック" panose="020B0600070205080204" pitchFamily="34" charset="-128"/>
              </a:rPr>
              <a:t> application du RGPD</a:t>
            </a:r>
          </a:p>
          <a:p>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16</a:t>
            </a:fld>
            <a:endParaRPr lang="fr-FR"/>
          </a:p>
        </p:txBody>
      </p:sp>
    </p:spTree>
    <p:extLst>
      <p:ext uri="{BB962C8B-B14F-4D97-AF65-F5344CB8AC3E}">
        <p14:creationId xmlns:p14="http://schemas.microsoft.com/office/powerpoint/2010/main" val="158972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17</a:t>
            </a:fld>
            <a:endParaRPr lang="fr-FR"/>
          </a:p>
        </p:txBody>
      </p:sp>
    </p:spTree>
    <p:extLst>
      <p:ext uri="{BB962C8B-B14F-4D97-AF65-F5344CB8AC3E}">
        <p14:creationId xmlns:p14="http://schemas.microsoft.com/office/powerpoint/2010/main" val="291939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60375" eaLnBrk="1" hangingPunct="1">
              <a:spcBef>
                <a:spcPct val="0"/>
              </a:spcBef>
            </a:pPr>
            <a:r>
              <a:rPr lang="fr-FR" dirty="0"/>
              <a:t>Critère</a:t>
            </a:r>
            <a:r>
              <a:rPr lang="fr-FR" baseline="0" dirty="0"/>
              <a:t> de la localisation dans l’UE</a:t>
            </a:r>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18</a:t>
            </a:fld>
            <a:endParaRPr lang="fr-FR"/>
          </a:p>
        </p:txBody>
      </p:sp>
    </p:spTree>
    <p:extLst>
      <p:ext uri="{BB962C8B-B14F-4D97-AF65-F5344CB8AC3E}">
        <p14:creationId xmlns:p14="http://schemas.microsoft.com/office/powerpoint/2010/main" val="384884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60375" eaLnBrk="1" hangingPunct="1">
              <a:spcBef>
                <a:spcPct val="0"/>
              </a:spcBef>
            </a:pPr>
            <a:r>
              <a:rPr lang="fr-FR" dirty="0"/>
              <a:t>Critère</a:t>
            </a:r>
            <a:r>
              <a:rPr lang="fr-FR" baseline="0" dirty="0"/>
              <a:t> du ciblage : l</a:t>
            </a:r>
            <a:r>
              <a:rPr lang="fr-FR" dirty="0"/>
              <a:t>e RGPD s’applique aux responsables de traitement ou aux sous-traitants </a:t>
            </a:r>
            <a:r>
              <a:rPr lang="fr-FR" b="1" dirty="0"/>
              <a:t>qui ne sont pas établis dans l’UE</a:t>
            </a:r>
            <a:r>
              <a:rPr lang="fr-FR" dirty="0"/>
              <a:t>, lorsque le traitement visent des personnes dans l’union et sont liées à des offres de biens ou de services ( même gratuits) dans l’union, ou au profilage du comportement de personnes</a:t>
            </a:r>
            <a:r>
              <a:rPr lang="fr-FR" baseline="0" dirty="0"/>
              <a:t> résidentes dans l’UE.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014B5BEA-7A03-44D0-AEC7-EA8F6C26D33D}" type="slidenum">
              <a:rPr lang="fr-FR" smtClean="0"/>
              <a:t>19</a:t>
            </a:fld>
            <a:endParaRPr lang="fr-FR"/>
          </a:p>
        </p:txBody>
      </p:sp>
    </p:spTree>
    <p:extLst>
      <p:ext uri="{BB962C8B-B14F-4D97-AF65-F5344CB8AC3E}">
        <p14:creationId xmlns:p14="http://schemas.microsoft.com/office/powerpoint/2010/main" val="147922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6E2A27-5C32-20BC-C7BB-E6E06EBCBF5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771321F-8FF3-5DED-24BF-5B53B33AF6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4511713-8B29-A336-E8C0-551633DBD06D}"/>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DD2E0052-D43B-95D3-0334-76459C2E46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FCBA2B-3D9B-2195-85B9-798E20E06CFB}"/>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3458857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93B5E-9E4E-9A7E-AE01-E3369B93DA7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281E232-5B00-3535-506B-C7C06023B9B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B633B8-6DAF-70B9-4E8D-4B064704F653}"/>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36F5C330-270E-E014-6296-D3D18A22F2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CD3EB2-5455-BFC0-8A00-1B235F8DCF99}"/>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345822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83590C1-7358-C35E-CBC6-A9FA98429D2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D301915-850D-64B1-FDA8-890FE19558D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6CECE9-4534-703E-A46E-3A8FF16F7ACC}"/>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F717D0B1-BB92-D91A-890F-83B1163C3F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486D0E-79B8-3566-1909-226A385DB3AF}"/>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5848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B726D-C29A-BFFB-FF76-908E9DE9617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844EAB-CF34-FFE0-3B3B-ADBC3EDC96D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E950344-324D-669E-FE34-EF1DBCD5A733}"/>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B6A39FDE-83F5-3CA1-B28C-AB02FD6AC9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7700A80-B01A-ED5E-5915-EC72AAFA8BAF}"/>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303289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4287E-870F-C38C-56E0-237B21533B9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7AA7916-E5BB-1E64-A860-768D57B9B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18C8CB3-BB6F-E51B-55C8-AFDF1235AABB}"/>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AC182EC6-4364-2653-2BD2-5C6D9E5BEA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2B3CDA-2A55-46DC-9EAB-B5F66098409E}"/>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377569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A7795-316F-7558-C362-6957CFA92A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299441-4672-6D00-5862-5529A744533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AE86FA-ED84-FD69-F195-B16C0E6BDE7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A83CC43-2512-2B73-7C5F-720FE2B2AA54}"/>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6" name="Espace réservé du pied de page 5">
            <a:extLst>
              <a:ext uri="{FF2B5EF4-FFF2-40B4-BE49-F238E27FC236}">
                <a16:creationId xmlns:a16="http://schemas.microsoft.com/office/drawing/2014/main" id="{A509BEB1-AE83-8F15-DDBE-7D995C0DDC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6D47AC-438F-E773-DDC7-AECB2645F08B}"/>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62585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59AA8C-BBEA-CE02-B5D5-5695AEF154E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BA6308C-608B-92A9-1C96-FCD2DBFE65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A8AAA43-B843-7FDA-A0EB-B0C6BFFC933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5E74C4D-BE1F-4C2F-75A2-F7BB218C8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664BAF7-CF17-48E5-62C4-E7A258BFC9D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FAD27D5-CBE7-9157-2168-7F9A06F6544A}"/>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8" name="Espace réservé du pied de page 7">
            <a:extLst>
              <a:ext uri="{FF2B5EF4-FFF2-40B4-BE49-F238E27FC236}">
                <a16:creationId xmlns:a16="http://schemas.microsoft.com/office/drawing/2014/main" id="{9AD2F381-1B7D-97A1-F118-608330A95B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B0B3CA0-8BAC-3832-67B8-9A9062465B51}"/>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225449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184CF4-2FC7-5181-B2F7-925D476A60F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5BF843F-F81A-C916-4E08-3ADF698E52B6}"/>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4" name="Espace réservé du pied de page 3">
            <a:extLst>
              <a:ext uri="{FF2B5EF4-FFF2-40B4-BE49-F238E27FC236}">
                <a16:creationId xmlns:a16="http://schemas.microsoft.com/office/drawing/2014/main" id="{7B198835-80AE-471F-27AC-48097185BAF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04C0C9A-6DF4-812E-FD61-D3CF70E5EEC1}"/>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12248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0B1683B-8CF0-2C52-8FC6-B949FA6E63C1}"/>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3" name="Espace réservé du pied de page 2">
            <a:extLst>
              <a:ext uri="{FF2B5EF4-FFF2-40B4-BE49-F238E27FC236}">
                <a16:creationId xmlns:a16="http://schemas.microsoft.com/office/drawing/2014/main" id="{AAA710DC-DD25-BDF2-B062-29AF78F7091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D041D34-4091-AFC4-6A7F-27AACBA2AE77}"/>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4309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86D646-9B55-3699-6937-7D97699EBA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67485A5-1A82-709C-7EDD-D72FDC41E4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D48A026-DDE3-6FCB-DD82-E8CCE9A1A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201902-9BB0-1E81-A41B-2B77FA437A97}"/>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6" name="Espace réservé du pied de page 5">
            <a:extLst>
              <a:ext uri="{FF2B5EF4-FFF2-40B4-BE49-F238E27FC236}">
                <a16:creationId xmlns:a16="http://schemas.microsoft.com/office/drawing/2014/main" id="{3AE8466C-D247-C887-6062-E95504410E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143571-29B4-CFB1-4D29-716102BF5370}"/>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387813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D8DFE3-6805-5086-7803-6883B12EB6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0ED2D79-E942-3CE9-AFF3-AF45377C0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AF4E8DD-3E82-A945-E230-7AE24F069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8561536-169C-5A1E-21D1-AB86BD2962FE}"/>
              </a:ext>
            </a:extLst>
          </p:cNvPr>
          <p:cNvSpPr>
            <a:spLocks noGrp="1"/>
          </p:cNvSpPr>
          <p:nvPr>
            <p:ph type="dt" sz="half" idx="10"/>
          </p:nvPr>
        </p:nvSpPr>
        <p:spPr/>
        <p:txBody>
          <a:bodyPr/>
          <a:lstStyle/>
          <a:p>
            <a:fld id="{6243CA36-04D6-4D9D-BC66-C7A54A5869B8}" type="datetimeFigureOut">
              <a:rPr lang="fr-FR" smtClean="0"/>
              <a:t>03/11/2023</a:t>
            </a:fld>
            <a:endParaRPr lang="fr-FR"/>
          </a:p>
        </p:txBody>
      </p:sp>
      <p:sp>
        <p:nvSpPr>
          <p:cNvPr id="6" name="Espace réservé du pied de page 5">
            <a:extLst>
              <a:ext uri="{FF2B5EF4-FFF2-40B4-BE49-F238E27FC236}">
                <a16:creationId xmlns:a16="http://schemas.microsoft.com/office/drawing/2014/main" id="{266DD685-A9E7-F0C4-7983-2ADE5495A9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41182F-EB2E-7E7D-ADB3-2173AFDC5E08}"/>
              </a:ext>
            </a:extLst>
          </p:cNvPr>
          <p:cNvSpPr>
            <a:spLocks noGrp="1"/>
          </p:cNvSpPr>
          <p:nvPr>
            <p:ph type="sldNum" sz="quarter" idx="12"/>
          </p:nvPr>
        </p:nvSpPr>
        <p:spPr/>
        <p:txBody>
          <a:bodyPr/>
          <a:lstStyle/>
          <a:p>
            <a:fld id="{4B21C70F-6B26-4018-808B-9F83B9B71828}" type="slidenum">
              <a:rPr lang="fr-FR" smtClean="0"/>
              <a:t>‹N°›</a:t>
            </a:fld>
            <a:endParaRPr lang="fr-FR"/>
          </a:p>
        </p:txBody>
      </p:sp>
    </p:spTree>
    <p:extLst>
      <p:ext uri="{BB962C8B-B14F-4D97-AF65-F5344CB8AC3E}">
        <p14:creationId xmlns:p14="http://schemas.microsoft.com/office/powerpoint/2010/main" val="415271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23F373-C7BE-9B73-5732-C2E0E4A2C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9969726-43CE-587C-4CAF-ABB2BADAF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9FD6FE-0960-A8BA-3C7D-D3642BC7FD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3CA36-04D6-4D9D-BC66-C7A54A5869B8}" type="datetimeFigureOut">
              <a:rPr lang="fr-FR" smtClean="0"/>
              <a:t>03/11/2023</a:t>
            </a:fld>
            <a:endParaRPr lang="fr-FR"/>
          </a:p>
        </p:txBody>
      </p:sp>
      <p:sp>
        <p:nvSpPr>
          <p:cNvPr id="5" name="Espace réservé du pied de page 4">
            <a:extLst>
              <a:ext uri="{FF2B5EF4-FFF2-40B4-BE49-F238E27FC236}">
                <a16:creationId xmlns:a16="http://schemas.microsoft.com/office/drawing/2014/main" id="{E498A7E4-C9D1-40AB-6B55-F8F542A0C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5D3A3D3-E8A3-08DE-9DD0-4C46C81DB2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1C70F-6B26-4018-808B-9F83B9B71828}" type="slidenum">
              <a:rPr lang="fr-FR" smtClean="0"/>
              <a:t>‹N°›</a:t>
            </a:fld>
            <a:endParaRPr lang="fr-FR"/>
          </a:p>
        </p:txBody>
      </p:sp>
    </p:spTree>
    <p:extLst>
      <p:ext uri="{BB962C8B-B14F-4D97-AF65-F5344CB8AC3E}">
        <p14:creationId xmlns:p14="http://schemas.microsoft.com/office/powerpoint/2010/main" val="53899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nil.fr/sites/default/files/atoms/files/guide_tiers_autorises.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image" Target="../media/image2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0.png"/><Relationship Id="rId7" Type="http://schemas.openxmlformats.org/officeDocument/2006/relationships/image" Target="../media/image5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ec.europa.eu/justice/data-protection/international-transfers/binding-corporate-rules/bcr_cooperation/index_en.htm" TargetMode="External"/><Relationship Id="rId5" Type="http://schemas.openxmlformats.org/officeDocument/2006/relationships/hyperlink" Target="https://www.cnil.fr/sites/default/files/atoms/files/cct_2001_responsable_de_traitement.pdf" TargetMode="External"/><Relationship Id="rId4" Type="http://schemas.openxmlformats.org/officeDocument/2006/relationships/hyperlink" Target="https://www.cnil.fr/fr/la-protection-des-donnees-dans-le-mond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sv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20.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9.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hyperlink" Target="https://www.cnil.fr/sites/default/files/atoms/files/cnil_en_bref_2022_0.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4.svg"/><Relationship Id="rId11" Type="http://schemas.openxmlformats.org/officeDocument/2006/relationships/image" Target="../media/image20.pn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1.xml.rels><?xml version="1.0" encoding="UTF-8" standalone="yes"?>
<Relationships xmlns="http://schemas.openxmlformats.org/package/2006/relationships"><Relationship Id="rId3" Type="http://schemas.openxmlformats.org/officeDocument/2006/relationships/hyperlink" Target="https://www.cnil.fr/fr/reglement-europeen-protection-donnees/chapitre7#Article70"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cnil.fr/fr/transferer-des-donnees-hors-de-lue" TargetMode="External"/><Relationship Id="rId13" Type="http://schemas.openxmlformats.org/officeDocument/2006/relationships/hyperlink" Target="https://www.cnil.fr/fr/brexit-la-commission-europeenne-adopte-des-decisions-relatives-ladequation-du-niveau-de-protection" TargetMode="External"/><Relationship Id="rId18" Type="http://schemas.openxmlformats.org/officeDocument/2006/relationships/hyperlink" Target="https://pro.inserm.fr/rubriques/recherche-responsable/donnees-personnelles/acteurs/tous-les-acteurs-de-la-protection-des-donnees" TargetMode="External"/><Relationship Id="rId26" Type="http://schemas.openxmlformats.org/officeDocument/2006/relationships/hyperlink" Target="https://www.cnil.fr/fr/reglement-europeen-protection-donnees/chapitre7#Article68" TargetMode="External"/><Relationship Id="rId3" Type="http://schemas.openxmlformats.org/officeDocument/2006/relationships/hyperlink" Target="https://www.legifrance.gouv.fr/jorf/id/JORFTEXT000038528420?r=vYf4kfM0Qj" TargetMode="External"/><Relationship Id="rId21" Type="http://schemas.openxmlformats.org/officeDocument/2006/relationships/hyperlink" Target="https://www.cnil.fr/reglement-europeen-protection-donnees/chapitre4#Article30" TargetMode="External"/><Relationship Id="rId7" Type="http://schemas.openxmlformats.org/officeDocument/2006/relationships/hyperlink" Target="https://www.cnil.fr/fr/la-loi-informatique-et-libertes" TargetMode="External"/><Relationship Id="rId12" Type="http://schemas.openxmlformats.org/officeDocument/2006/relationships/hyperlink" Target="https://www.cnil.fr/fr/transferts-de-donnees-hors-ue-le-cadre-general-prevu-par-le-rgpd" TargetMode="External"/><Relationship Id="rId17" Type="http://schemas.openxmlformats.org/officeDocument/2006/relationships/hyperlink" Target="https://www.cnil.fr/reglement-europeen-protection-donnees/chapitre2#Article6" TargetMode="External"/><Relationship Id="rId25" Type="http://schemas.openxmlformats.org/officeDocument/2006/relationships/hyperlink" Target="https://sites.ina.fr/cnil/focus/chapitre/2" TargetMode="External"/><Relationship Id="rId2" Type="http://schemas.openxmlformats.org/officeDocument/2006/relationships/hyperlink" Target="legifrance.gouv.fr/jorf/id/JORFTEXT000038528420?r=vYf4kfM0Qj" TargetMode="External"/><Relationship Id="rId16" Type="http://schemas.openxmlformats.org/officeDocument/2006/relationships/hyperlink" Target="https://www.cnil.fr/fr/les-bases-legales/choisir-base-legale" TargetMode="External"/><Relationship Id="rId20" Type="http://schemas.openxmlformats.org/officeDocument/2006/relationships/hyperlink" Target="https://www.cnil.fr/sites/default/files/atoms/files/rgpd-guide_sous-traitant-cnil.pdf" TargetMode="External"/><Relationship Id="rId1" Type="http://schemas.openxmlformats.org/officeDocument/2006/relationships/slideLayout" Target="../slideLayouts/slideLayout2.xml"/><Relationship Id="rId6" Type="http://schemas.openxmlformats.org/officeDocument/2006/relationships/hyperlink" Target="https://www.cnil.fr/fr/reglement-europeen-protection-donnees/chapitre1#Article4" TargetMode="External"/><Relationship Id="rId11" Type="http://schemas.openxmlformats.org/officeDocument/2006/relationships/hyperlink" Target="https://edpb.europa.eu/sites/default/files/files/file1/edpb_guidelines_2_2018_derogations_fr.pdf" TargetMode="External"/><Relationship Id="rId24" Type="http://schemas.openxmlformats.org/officeDocument/2006/relationships/hyperlink" Target="https://www.cnil.fr/sites/default/files/atoms/files/cnil_en_bref_2022_0.pdf" TargetMode="External"/><Relationship Id="rId5" Type="http://schemas.openxmlformats.org/officeDocument/2006/relationships/hyperlink" Target="https://www.cnil.fr/fr/reglement-europeen-protection-donnees/chapitre7" TargetMode="External"/><Relationship Id="rId15" Type="http://schemas.openxmlformats.org/officeDocument/2006/relationships/hyperlink" Target="https://ec.europa.eu/info/sites/default/files/decision_on_the_adequate_protection_of_personal_data_by_the_united_kingdom_-_general_data_protection_regulation_fr_0.pdf" TargetMode="External"/><Relationship Id="rId23" Type="http://schemas.openxmlformats.org/officeDocument/2006/relationships/hyperlink" Target="https://www.cnil.fr/sites/default/files/atoms/files/guide_tiers_autorises.pdf" TargetMode="External"/><Relationship Id="rId10" Type="http://schemas.openxmlformats.org/officeDocument/2006/relationships/hyperlink" Target="https://www.cnil.fr/fr/transferts-de-donnees-hors-ue-derogations-pour-des-situations-particulieres" TargetMode="External"/><Relationship Id="rId19" Type="http://schemas.openxmlformats.org/officeDocument/2006/relationships/hyperlink" Target="https://www.cnil.fr/fr/reglement-europeen-sur-la-protection-des-donnees-un-guide-pour-accompagner-les-sous-traitants" TargetMode="External"/><Relationship Id="rId4" Type="http://schemas.openxmlformats.org/officeDocument/2006/relationships/hyperlink" Target="https://eur-lex.europa.eu/legal-content/FR/TXT/HTML/?uri=CELEX%3A32016L0680&amp;from=FR" TargetMode="External"/><Relationship Id="rId9" Type="http://schemas.openxmlformats.org/officeDocument/2006/relationships/hyperlink" Target="https://www.cnil.fr/fr/la-protection-des-donnees-dans-le-monde" TargetMode="External"/><Relationship Id="rId14" Type="http://schemas.openxmlformats.org/officeDocument/2006/relationships/hyperlink" Target="https://ec.europa.eu/info/sites/default/files/decision_on_the_adequate_protection_of_personal_data_by_the_united_kingdom_law_enforcement_directive_fr.pdf" TargetMode="External"/><Relationship Id="rId22" Type="http://schemas.openxmlformats.org/officeDocument/2006/relationships/hyperlink" Target="https://www.cnil.fr/fr/le-delegue-la-protection-des-donnees-dpo" TargetMode="External"/><Relationship Id="rId27" Type="http://schemas.openxmlformats.org/officeDocument/2006/relationships/hyperlink" Target="https://www.cnil.fr/fr/le-comite-europeen-de-la-protection-des-donnees-cepd"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nil.fr/sites/default/files/atoms/files/rgpd-guide_sous-traitant-cnil.pd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9F719-E71E-14AE-5B0E-9C3E7659DFE8}"/>
              </a:ext>
            </a:extLst>
          </p:cNvPr>
          <p:cNvSpPr>
            <a:spLocks noGrp="1"/>
          </p:cNvSpPr>
          <p:nvPr>
            <p:ph type="ctrTitle"/>
          </p:nvPr>
        </p:nvSpPr>
        <p:spPr>
          <a:xfrm>
            <a:off x="1742057" y="2016112"/>
            <a:ext cx="7575612" cy="2387621"/>
          </a:xfrm>
        </p:spPr>
        <p:txBody>
          <a:bodyPr>
            <a:normAutofit/>
          </a:bodyPr>
          <a:lstStyle/>
          <a:p>
            <a:r>
              <a:rPr lang="fr-FR" b="1" dirty="0">
                <a:solidFill>
                  <a:srgbClr val="002060"/>
                </a:solidFill>
              </a:rPr>
              <a:t>RGPD &amp; Droit des données personnelles </a:t>
            </a:r>
          </a:p>
        </p:txBody>
      </p:sp>
      <p:sp>
        <p:nvSpPr>
          <p:cNvPr id="3" name="Sous-titre 2">
            <a:extLst>
              <a:ext uri="{FF2B5EF4-FFF2-40B4-BE49-F238E27FC236}">
                <a16:creationId xmlns:a16="http://schemas.microsoft.com/office/drawing/2014/main" id="{6007FF90-E6D7-FA2D-28AF-23CB6666707F}"/>
              </a:ext>
            </a:extLst>
          </p:cNvPr>
          <p:cNvSpPr>
            <a:spLocks noGrp="1"/>
          </p:cNvSpPr>
          <p:nvPr>
            <p:ph type="subTitle" idx="1"/>
          </p:nvPr>
        </p:nvSpPr>
        <p:spPr>
          <a:xfrm>
            <a:off x="1524000" y="4532928"/>
            <a:ext cx="9144000" cy="1734521"/>
          </a:xfrm>
        </p:spPr>
        <p:txBody>
          <a:bodyPr>
            <a:normAutofit fontScale="85000" lnSpcReduction="20000"/>
          </a:bodyPr>
          <a:lstStyle/>
          <a:p>
            <a:endParaRPr lang="fr-FR" dirty="0"/>
          </a:p>
          <a:p>
            <a:r>
              <a:rPr lang="fr-FR" b="1" dirty="0">
                <a:solidFill>
                  <a:srgbClr val="002060"/>
                </a:solidFill>
              </a:rPr>
              <a:t>Nacima LAMALCHI Avocate IT &amp; DPO externalisé, Co-fondatrice MyDataPartner</a:t>
            </a:r>
          </a:p>
          <a:p>
            <a:r>
              <a:rPr lang="fr-FR" dirty="0">
                <a:highlight>
                  <a:srgbClr val="FFFF00"/>
                </a:highlight>
              </a:rPr>
              <a:t>Cours n°1 – 3 </a:t>
            </a:r>
            <a:r>
              <a:rPr lang="fr-FR" dirty="0" err="1">
                <a:highlight>
                  <a:srgbClr val="FFFF00"/>
                </a:highlight>
              </a:rPr>
              <a:t>Nov</a:t>
            </a:r>
            <a:r>
              <a:rPr lang="fr-FR" dirty="0">
                <a:highlight>
                  <a:srgbClr val="FFFF00"/>
                </a:highlight>
              </a:rPr>
              <a:t> 2023</a:t>
            </a:r>
          </a:p>
          <a:p>
            <a:r>
              <a:rPr lang="fr-FR" dirty="0"/>
              <a:t> Cours n°2 – 10 </a:t>
            </a:r>
            <a:r>
              <a:rPr lang="fr-FR" dirty="0" err="1"/>
              <a:t>Nov</a:t>
            </a:r>
            <a:r>
              <a:rPr lang="fr-FR" dirty="0"/>
              <a:t> 2023</a:t>
            </a:r>
          </a:p>
          <a:p>
            <a:r>
              <a:rPr lang="fr-FR" dirty="0"/>
              <a:t>Cours n°3 – 17 </a:t>
            </a:r>
            <a:r>
              <a:rPr lang="fr-FR" dirty="0" err="1"/>
              <a:t>Nov</a:t>
            </a:r>
            <a:r>
              <a:rPr lang="fr-FR" dirty="0"/>
              <a:t> 2023</a:t>
            </a:r>
          </a:p>
        </p:txBody>
      </p:sp>
      <p:pic>
        <p:nvPicPr>
          <p:cNvPr id="4" name="Image 3">
            <a:extLst>
              <a:ext uri="{FF2B5EF4-FFF2-40B4-BE49-F238E27FC236}">
                <a16:creationId xmlns:a16="http://schemas.microsoft.com/office/drawing/2014/main" id="{C55B1158-A726-83B5-B2E1-922B25FA86ED}"/>
              </a:ext>
            </a:extLst>
          </p:cNvPr>
          <p:cNvPicPr>
            <a:picLocks noChangeAspect="1"/>
          </p:cNvPicPr>
          <p:nvPr/>
        </p:nvPicPr>
        <p:blipFill>
          <a:blip r:embed="rId2">
            <a:alphaModFix amt="60000"/>
          </a:blip>
          <a:stretch>
            <a:fillRect/>
          </a:stretch>
        </p:blipFill>
        <p:spPr>
          <a:xfrm>
            <a:off x="78393" y="13553"/>
            <a:ext cx="1035299" cy="852130"/>
          </a:xfrm>
          <a:prstGeom prst="rect">
            <a:avLst/>
          </a:prstGeom>
        </p:spPr>
      </p:pic>
      <p:sp>
        <p:nvSpPr>
          <p:cNvPr id="5" name="Triangle rectangle 4">
            <a:extLst>
              <a:ext uri="{FF2B5EF4-FFF2-40B4-BE49-F238E27FC236}">
                <a16:creationId xmlns:a16="http://schemas.microsoft.com/office/drawing/2014/main" id="{4F0D3E09-AD9B-FCB4-4835-8D2A9F9FDF3C}"/>
              </a:ext>
            </a:extLst>
          </p:cNvPr>
          <p:cNvSpPr/>
          <p:nvPr/>
        </p:nvSpPr>
        <p:spPr>
          <a:xfrm rot="10800000">
            <a:off x="8194429" y="-2"/>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rectangle 5">
            <a:extLst>
              <a:ext uri="{FF2B5EF4-FFF2-40B4-BE49-F238E27FC236}">
                <a16:creationId xmlns:a16="http://schemas.microsoft.com/office/drawing/2014/main" id="{DA8CA20E-1B5D-F20B-C100-9555DE4D0F7E}"/>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964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angle rectangle 9">
            <a:extLst>
              <a:ext uri="{FF2B5EF4-FFF2-40B4-BE49-F238E27FC236}">
                <a16:creationId xmlns:a16="http://schemas.microsoft.com/office/drawing/2014/main" id="{CD133A57-F14F-61D9-44B8-39F89A4103F8}"/>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431DDC9-86AA-9D1F-F27C-7E64C2519EAF}"/>
              </a:ext>
            </a:extLst>
          </p:cNvPr>
          <p:cNvSpPr>
            <a:spLocks noGrp="1"/>
          </p:cNvSpPr>
          <p:nvPr>
            <p:ph type="title"/>
          </p:nvPr>
        </p:nvSpPr>
        <p:spPr>
          <a:xfrm>
            <a:off x="0" y="139456"/>
            <a:ext cx="10515600" cy="783737"/>
          </a:xfrm>
        </p:spPr>
        <p:txBody>
          <a:bodyPr/>
          <a:lstStyle/>
          <a:p>
            <a:r>
              <a:rPr lang="fr-FR" b="1" dirty="0">
                <a:solidFill>
                  <a:srgbClr val="002060"/>
                </a:solidFill>
              </a:rPr>
              <a:t>2.4 Notions clés du RGPD </a:t>
            </a:r>
          </a:p>
        </p:txBody>
      </p:sp>
      <p:sp>
        <p:nvSpPr>
          <p:cNvPr id="4" name="ZoneTexte 3">
            <a:extLst>
              <a:ext uri="{FF2B5EF4-FFF2-40B4-BE49-F238E27FC236}">
                <a16:creationId xmlns:a16="http://schemas.microsoft.com/office/drawing/2014/main" id="{48D8A627-7ACD-476D-E692-D1E5B3FD54A1}"/>
              </a:ext>
            </a:extLst>
          </p:cNvPr>
          <p:cNvSpPr txBox="1"/>
          <p:nvPr/>
        </p:nvSpPr>
        <p:spPr>
          <a:xfrm>
            <a:off x="1297965" y="1531938"/>
            <a:ext cx="3729037" cy="2246312"/>
          </a:xfrm>
          <a:prstGeom prst="rect">
            <a:avLst/>
          </a:prstGeom>
          <a:noFill/>
          <a:ln>
            <a:noFill/>
          </a:ln>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fr-FR" sz="1400" b="1" u="sng" dirty="0">
                <a:solidFill>
                  <a:schemeClr val="tx2"/>
                </a:solidFill>
              </a:rPr>
              <a:t>Destinataire</a:t>
            </a:r>
            <a:r>
              <a:rPr lang="fr-FR" sz="1400" b="1" dirty="0">
                <a:solidFill>
                  <a:schemeClr val="tx2"/>
                </a:solidFill>
              </a:rPr>
              <a:t>	</a:t>
            </a:r>
          </a:p>
          <a:p>
            <a:pPr defTabSz="457200">
              <a:defRPr/>
            </a:pPr>
            <a:r>
              <a:rPr lang="fr-FR" sz="1400" b="1" dirty="0">
                <a:solidFill>
                  <a:schemeClr val="bg1">
                    <a:lumMod val="50000"/>
                  </a:schemeClr>
                </a:solidFill>
              </a:rPr>
              <a:t>	</a:t>
            </a:r>
            <a:endParaRPr lang="fr-FR" sz="1000" b="1" dirty="0">
              <a:solidFill>
                <a:schemeClr val="bg1">
                  <a:lumMod val="50000"/>
                </a:schemeClr>
              </a:solidFill>
            </a:endParaRPr>
          </a:p>
          <a:p>
            <a:pPr algn="just" defTabSz="457200">
              <a:defRPr/>
            </a:pPr>
            <a:r>
              <a:rPr lang="fr-FR" sz="1400" i="1" dirty="0">
                <a:solidFill>
                  <a:schemeClr val="bg1">
                    <a:lumMod val="50000"/>
                  </a:schemeClr>
                </a:solidFill>
              </a:rPr>
              <a:t>« La personne physique ou morale, l’autorité publique, le service ou un autre organisme qui </a:t>
            </a:r>
            <a:r>
              <a:rPr lang="fr-FR" sz="1400" b="1" i="1" dirty="0">
                <a:solidFill>
                  <a:schemeClr val="bg1">
                    <a:lumMod val="50000"/>
                  </a:schemeClr>
                </a:solidFill>
              </a:rPr>
              <a:t>reçoit communication de données; </a:t>
            </a:r>
            <a:r>
              <a:rPr lang="fr-FR" sz="1400" i="1" dirty="0">
                <a:solidFill>
                  <a:schemeClr val="bg1">
                    <a:lumMod val="50000"/>
                  </a:schemeClr>
                </a:solidFill>
              </a:rPr>
              <a:t>toutefois</a:t>
            </a:r>
            <a:r>
              <a:rPr lang="fr-FR" sz="1400" b="1" i="1" dirty="0">
                <a:solidFill>
                  <a:schemeClr val="bg1">
                    <a:lumMod val="50000"/>
                  </a:schemeClr>
                </a:solidFill>
              </a:rPr>
              <a:t> les autorités publiques </a:t>
            </a:r>
            <a:r>
              <a:rPr lang="fr-FR" sz="1400" i="1" dirty="0">
                <a:solidFill>
                  <a:schemeClr val="bg1">
                    <a:lumMod val="50000"/>
                  </a:schemeClr>
                </a:solidFill>
              </a:rPr>
              <a:t>qui sont susceptibles de recevoir communication de données </a:t>
            </a:r>
            <a:r>
              <a:rPr lang="fr-FR" sz="1400" b="1" i="1" dirty="0">
                <a:solidFill>
                  <a:schemeClr val="bg1">
                    <a:lumMod val="50000"/>
                  </a:schemeClr>
                </a:solidFill>
              </a:rPr>
              <a:t>dans le cadre d’une mission d’enquête particulière …ne sont pas considérées comme des destinataires. »</a:t>
            </a:r>
          </a:p>
        </p:txBody>
      </p:sp>
      <p:sp>
        <p:nvSpPr>
          <p:cNvPr id="5" name="ZoneTexte 2">
            <a:extLst>
              <a:ext uri="{FF2B5EF4-FFF2-40B4-BE49-F238E27FC236}">
                <a16:creationId xmlns:a16="http://schemas.microsoft.com/office/drawing/2014/main" id="{6CC31AD7-3DFC-92ED-2A6F-9EF11A9824B3}"/>
              </a:ext>
            </a:extLst>
          </p:cNvPr>
          <p:cNvSpPr txBox="1"/>
          <p:nvPr/>
        </p:nvSpPr>
        <p:spPr>
          <a:xfrm>
            <a:off x="1315427" y="4255204"/>
            <a:ext cx="3711575" cy="1200329"/>
          </a:xfrm>
          <a:prstGeom prst="rect">
            <a:avLst/>
          </a:prstGeom>
          <a:noFill/>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fr-FR" sz="1200" b="1" dirty="0">
                <a:solidFill>
                  <a:schemeClr val="bg1">
                    <a:lumMod val="50000"/>
                  </a:schemeClr>
                </a:solidFill>
              </a:rPr>
              <a:t>Exemples : </a:t>
            </a:r>
          </a:p>
          <a:p>
            <a:pPr marL="0" lvl="1">
              <a:buClr>
                <a:srgbClr val="ED7D31"/>
              </a:buClr>
              <a:defRPr/>
            </a:pPr>
            <a:endParaRPr lang="fr-FR" sz="1200" b="1" dirty="0">
              <a:solidFill>
                <a:schemeClr val="bg1">
                  <a:lumMod val="50000"/>
                </a:schemeClr>
              </a:solidFill>
            </a:endParaRP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Le service Marketing ou un sous-traitant spécialisé dans l’emailing pour l’envoi de campagnes de prospection </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Un Partenaire d’un organisme </a:t>
            </a:r>
          </a:p>
        </p:txBody>
      </p:sp>
      <p:sp>
        <p:nvSpPr>
          <p:cNvPr id="6" name="ZoneTexte 6">
            <a:extLst>
              <a:ext uri="{FF2B5EF4-FFF2-40B4-BE49-F238E27FC236}">
                <a16:creationId xmlns:a16="http://schemas.microsoft.com/office/drawing/2014/main" id="{0C8C6F80-C3AB-5F88-145A-00A66713F119}"/>
              </a:ext>
            </a:extLst>
          </p:cNvPr>
          <p:cNvSpPr txBox="1"/>
          <p:nvPr/>
        </p:nvSpPr>
        <p:spPr>
          <a:xfrm>
            <a:off x="6265862" y="1639888"/>
            <a:ext cx="3233245" cy="2400657"/>
          </a:xfrm>
          <a:prstGeom prst="rect">
            <a:avLst/>
          </a:prstGeom>
          <a:noFill/>
          <a:ln>
            <a:noFill/>
          </a:ln>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fr-FR" sz="1400" b="1" u="sng" dirty="0">
                <a:solidFill>
                  <a:schemeClr val="tx2"/>
                </a:solidFill>
              </a:rPr>
              <a:t>Tiers autorisés</a:t>
            </a:r>
          </a:p>
          <a:p>
            <a:pPr defTabSz="457200">
              <a:defRPr/>
            </a:pPr>
            <a:endParaRPr lang="fr-FR" sz="1000" b="1" u="sng" dirty="0">
              <a:solidFill>
                <a:schemeClr val="accent2"/>
              </a:solidFill>
            </a:endParaRPr>
          </a:p>
          <a:p>
            <a:pPr algn="just" defTabSz="457200">
              <a:defRPr/>
            </a:pPr>
            <a:r>
              <a:rPr lang="fr-FR" sz="1400" dirty="0">
                <a:solidFill>
                  <a:schemeClr val="bg1">
                    <a:lumMod val="50000"/>
                  </a:schemeClr>
                </a:solidFill>
              </a:rPr>
              <a:t>Les tiers autorisés sont les organismes autorisés par une disposition législative ou réglementaire, dans le cadre d’une mission particulière ou de l’exercice d’un droit de communication, à obtenir d’un responsable de traitement la communication de données à caractère personnel.</a:t>
            </a:r>
          </a:p>
          <a:p>
            <a:pPr algn="just" defTabSz="457200">
              <a:defRPr/>
            </a:pPr>
            <a:endParaRPr lang="fr-FR" sz="1400" dirty="0">
              <a:solidFill>
                <a:schemeClr val="bg1">
                  <a:lumMod val="50000"/>
                </a:schemeClr>
              </a:solidFill>
            </a:endParaRPr>
          </a:p>
        </p:txBody>
      </p:sp>
      <p:sp>
        <p:nvSpPr>
          <p:cNvPr id="7" name="ZoneTexte 2">
            <a:extLst>
              <a:ext uri="{FF2B5EF4-FFF2-40B4-BE49-F238E27FC236}">
                <a16:creationId xmlns:a16="http://schemas.microsoft.com/office/drawing/2014/main" id="{F7618795-921B-7D32-6DC9-477A56BD3EA2}"/>
              </a:ext>
            </a:extLst>
          </p:cNvPr>
          <p:cNvSpPr txBox="1"/>
          <p:nvPr/>
        </p:nvSpPr>
        <p:spPr>
          <a:xfrm>
            <a:off x="6265862" y="4255204"/>
            <a:ext cx="4213225" cy="1754326"/>
          </a:xfrm>
          <a:prstGeom prst="rect">
            <a:avLst/>
          </a:prstGeom>
          <a:noFill/>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200">
              <a:defRPr/>
            </a:pPr>
            <a:r>
              <a:rPr lang="fr-FR" sz="1200" b="1" dirty="0">
                <a:solidFill>
                  <a:schemeClr val="bg1">
                    <a:lumMod val="50000"/>
                  </a:schemeClr>
                </a:solidFill>
              </a:rPr>
              <a:t>Exemples : </a:t>
            </a:r>
          </a:p>
          <a:p>
            <a:pPr marL="0" lvl="1" algn="just">
              <a:buClr>
                <a:srgbClr val="ED7D31"/>
              </a:buClr>
              <a:defRPr/>
            </a:pPr>
            <a:endParaRPr lang="fr-FR" sz="1200" dirty="0">
              <a:solidFill>
                <a:schemeClr val="bg1">
                  <a:lumMod val="50000"/>
                </a:schemeClr>
              </a:solidFill>
            </a:endParaRP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rPr>
              <a:t>L'administration fiscale</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rPr>
              <a:t>Les organismes de sécurité sociale, dans le cadre de la lutte contre la fraude, et les organismes en charge de l'instruction, du versement et du contrôle du RSA</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rPr>
              <a:t>Les administrations de la justice, de la police et de la gendarmerie</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rPr>
              <a:t>Les huissiers de justice</a:t>
            </a:r>
          </a:p>
        </p:txBody>
      </p:sp>
      <p:sp>
        <p:nvSpPr>
          <p:cNvPr id="11" name="Triangle rectangle 10">
            <a:extLst>
              <a:ext uri="{FF2B5EF4-FFF2-40B4-BE49-F238E27FC236}">
                <a16:creationId xmlns:a16="http://schemas.microsoft.com/office/drawing/2014/main" id="{41C7AE66-6605-200C-D80B-40C206590111}"/>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a:extLst>
              <a:ext uri="{FF2B5EF4-FFF2-40B4-BE49-F238E27FC236}">
                <a16:creationId xmlns:a16="http://schemas.microsoft.com/office/drawing/2014/main" id="{76912A7A-D5FB-ABBA-A46E-D845BC051A8E}"/>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68218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9B8FC-1C2E-D9C0-E6D8-38049E447170}"/>
              </a:ext>
            </a:extLst>
          </p:cNvPr>
          <p:cNvSpPr>
            <a:spLocks noGrp="1"/>
          </p:cNvSpPr>
          <p:nvPr>
            <p:ph type="title"/>
          </p:nvPr>
        </p:nvSpPr>
        <p:spPr>
          <a:xfrm>
            <a:off x="0" y="262485"/>
            <a:ext cx="10515600" cy="549275"/>
          </a:xfrm>
        </p:spPr>
        <p:txBody>
          <a:bodyPr>
            <a:normAutofit fontScale="90000"/>
          </a:bodyPr>
          <a:lstStyle/>
          <a:p>
            <a:r>
              <a:rPr lang="fr-FR" b="1" dirty="0">
                <a:solidFill>
                  <a:srgbClr val="002060"/>
                </a:solidFill>
              </a:rPr>
              <a:t>2.4 Les destinataires des données </a:t>
            </a:r>
          </a:p>
        </p:txBody>
      </p:sp>
      <p:sp>
        <p:nvSpPr>
          <p:cNvPr id="4" name="Triangle rectangle 3">
            <a:extLst>
              <a:ext uri="{FF2B5EF4-FFF2-40B4-BE49-F238E27FC236}">
                <a16:creationId xmlns:a16="http://schemas.microsoft.com/office/drawing/2014/main" id="{89FCBD1B-55E6-0365-A4FC-F5F92DFFB9EA}"/>
              </a:ext>
            </a:extLst>
          </p:cNvPr>
          <p:cNvSpPr/>
          <p:nvPr/>
        </p:nvSpPr>
        <p:spPr>
          <a:xfrm>
            <a:off x="0" y="487848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4A59069F-DE48-7DAC-D13B-768763E38CC6}"/>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F3EFE750-2B94-AF79-FE42-1EAC150F25CB}"/>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ZoneTexte 6">
            <a:extLst>
              <a:ext uri="{FF2B5EF4-FFF2-40B4-BE49-F238E27FC236}">
                <a16:creationId xmlns:a16="http://schemas.microsoft.com/office/drawing/2014/main" id="{12DC2817-D847-D035-3028-033C057EA751}"/>
              </a:ext>
            </a:extLst>
          </p:cNvPr>
          <p:cNvSpPr txBox="1"/>
          <p:nvPr/>
        </p:nvSpPr>
        <p:spPr>
          <a:xfrm>
            <a:off x="1360601" y="1489435"/>
            <a:ext cx="7341272" cy="2585323"/>
          </a:xfrm>
          <a:prstGeom prst="rect">
            <a:avLst/>
          </a:prstGeom>
          <a:noFill/>
        </p:spPr>
        <p:txBody>
          <a:bodyPr wrap="square" rtlCol="0">
            <a:spAutoFit/>
          </a:bodyPr>
          <a:lstStyle/>
          <a:p>
            <a:r>
              <a:rPr lang="fr-FR" b="1" dirty="0">
                <a:solidFill>
                  <a:srgbClr val="002060"/>
                </a:solidFill>
              </a:rPr>
              <a:t>Le destinataire est </a:t>
            </a:r>
            <a:r>
              <a:rPr lang="fr-FR" dirty="0">
                <a:solidFill>
                  <a:srgbClr val="002060"/>
                </a:solidFill>
              </a:rPr>
              <a:t>:</a:t>
            </a:r>
          </a:p>
          <a:p>
            <a:r>
              <a:rPr lang="fr-FR" dirty="0">
                <a:solidFill>
                  <a:srgbClr val="002060"/>
                </a:solidFill>
              </a:rPr>
              <a:t> </a:t>
            </a:r>
          </a:p>
          <a:p>
            <a:pPr marL="285750" indent="-285750">
              <a:buFont typeface="Wingdings" panose="05000000000000000000" pitchFamily="2" charset="2"/>
              <a:buChar char="ü"/>
            </a:pPr>
            <a:r>
              <a:rPr lang="fr-FR" dirty="0">
                <a:solidFill>
                  <a:srgbClr val="002060"/>
                </a:solidFill>
              </a:rPr>
              <a:t>La personne habilitée à recevoir communication des données </a:t>
            </a:r>
          </a:p>
          <a:p>
            <a:endParaRPr lang="fr-FR" dirty="0">
              <a:solidFill>
                <a:srgbClr val="002060"/>
              </a:solidFill>
            </a:endParaRPr>
          </a:p>
          <a:p>
            <a:pPr marL="285750" indent="-285750">
              <a:buFont typeface="Wingdings" panose="05000000000000000000" pitchFamily="2" charset="2"/>
              <a:buChar char="ü"/>
            </a:pPr>
            <a:r>
              <a:rPr lang="fr-FR" dirty="0">
                <a:solidFill>
                  <a:srgbClr val="002060"/>
                </a:solidFill>
              </a:rPr>
              <a:t>Le </a:t>
            </a:r>
            <a:r>
              <a:rPr lang="fr-FR" b="1" dirty="0">
                <a:solidFill>
                  <a:srgbClr val="002060"/>
                </a:solidFill>
              </a:rPr>
              <a:t>responsable du traitement</a:t>
            </a:r>
            <a:r>
              <a:rPr lang="fr-FR" dirty="0">
                <a:solidFill>
                  <a:srgbClr val="002060"/>
                </a:solidFill>
              </a:rPr>
              <a:t>, le </a:t>
            </a:r>
            <a:r>
              <a:rPr lang="fr-FR" b="1" dirty="0">
                <a:solidFill>
                  <a:srgbClr val="002060"/>
                </a:solidFill>
              </a:rPr>
              <a:t>sous-traitant </a:t>
            </a:r>
            <a:r>
              <a:rPr lang="fr-FR" dirty="0">
                <a:solidFill>
                  <a:srgbClr val="002060"/>
                </a:solidFill>
              </a:rPr>
              <a:t>ou la </a:t>
            </a:r>
            <a:r>
              <a:rPr lang="fr-FR" b="1" dirty="0">
                <a:solidFill>
                  <a:srgbClr val="002060"/>
                </a:solidFill>
              </a:rPr>
              <a:t>personne</a:t>
            </a:r>
            <a:r>
              <a:rPr lang="fr-FR" dirty="0">
                <a:solidFill>
                  <a:srgbClr val="002060"/>
                </a:solidFill>
              </a:rPr>
              <a:t>, autre que la personne concernée, qui, en raison de sa fonction </a:t>
            </a:r>
            <a:r>
              <a:rPr lang="fr-FR" b="1" dirty="0">
                <a:solidFill>
                  <a:srgbClr val="002060"/>
                </a:solidFill>
              </a:rPr>
              <a:t>est chargée </a:t>
            </a:r>
            <a:r>
              <a:rPr lang="fr-FR" dirty="0">
                <a:solidFill>
                  <a:srgbClr val="002060"/>
                </a:solidFill>
              </a:rPr>
              <a:t>de </a:t>
            </a:r>
            <a:r>
              <a:rPr lang="fr-FR" b="1" dirty="0">
                <a:solidFill>
                  <a:srgbClr val="002060"/>
                </a:solidFill>
              </a:rPr>
              <a:t>traiter les données </a:t>
            </a:r>
            <a:r>
              <a:rPr lang="fr-FR" dirty="0">
                <a:solidFill>
                  <a:srgbClr val="002060"/>
                </a:solidFill>
              </a:rPr>
              <a:t>(exemple : les personne habilitées chargées de la gestion du personnel, le prestataire en charge de la logistique et des livraisons..) </a:t>
            </a:r>
          </a:p>
        </p:txBody>
      </p:sp>
      <p:sp>
        <p:nvSpPr>
          <p:cNvPr id="9" name="ZoneTexte 8">
            <a:extLst>
              <a:ext uri="{FF2B5EF4-FFF2-40B4-BE49-F238E27FC236}">
                <a16:creationId xmlns:a16="http://schemas.microsoft.com/office/drawing/2014/main" id="{16E69E5C-C97F-2114-2182-E9BBB906800F}"/>
              </a:ext>
            </a:extLst>
          </p:cNvPr>
          <p:cNvSpPr txBox="1"/>
          <p:nvPr/>
        </p:nvSpPr>
        <p:spPr>
          <a:xfrm>
            <a:off x="1443872" y="4381307"/>
            <a:ext cx="9304255" cy="1477328"/>
          </a:xfrm>
          <a:prstGeom prst="rect">
            <a:avLst/>
          </a:prstGeom>
          <a:noFill/>
        </p:spPr>
        <p:txBody>
          <a:bodyPr wrap="square" rtlCol="0">
            <a:spAutoFit/>
          </a:bodyPr>
          <a:lstStyle/>
          <a:p>
            <a:r>
              <a:rPr lang="fr-FR" u="sng" dirty="0">
                <a:solidFill>
                  <a:srgbClr val="C00000"/>
                </a:solidFill>
              </a:rPr>
              <a:t>Attention</a:t>
            </a:r>
            <a:r>
              <a:rPr lang="fr-FR" dirty="0">
                <a:solidFill>
                  <a:srgbClr val="C00000"/>
                </a:solidFill>
              </a:rPr>
              <a:t> : </a:t>
            </a:r>
          </a:p>
          <a:p>
            <a:pPr marL="285750" indent="-285750">
              <a:buFont typeface="Arial" panose="020B0604020202020204" pitchFamily="34" charset="0"/>
              <a:buChar char="•"/>
            </a:pPr>
            <a:r>
              <a:rPr lang="fr-FR" dirty="0">
                <a:solidFill>
                  <a:srgbClr val="C00000"/>
                </a:solidFill>
              </a:rPr>
              <a:t>Les données personnelles doivent uniquement être rendues accessibles aux personnes habilitées à en connaitre en raison de leurs fonctions même en interne</a:t>
            </a:r>
          </a:p>
          <a:p>
            <a:pPr marL="285750" indent="-285750">
              <a:buFont typeface="Arial" panose="020B0604020202020204" pitchFamily="34" charset="0"/>
              <a:buChar char="•"/>
            </a:pPr>
            <a:r>
              <a:rPr lang="fr-FR" dirty="0">
                <a:solidFill>
                  <a:srgbClr val="C00000"/>
                </a:solidFill>
              </a:rPr>
              <a:t>Les personnes dont les données personnelles sont collectées doivent être informées des destinataires ou des catégories de destinataires des données personnelles.   </a:t>
            </a:r>
          </a:p>
        </p:txBody>
      </p:sp>
    </p:spTree>
    <p:extLst>
      <p:ext uri="{BB962C8B-B14F-4D97-AF65-F5344CB8AC3E}">
        <p14:creationId xmlns:p14="http://schemas.microsoft.com/office/powerpoint/2010/main" val="146508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FD96BE-4E2B-2C98-3555-C3A00CE6F972}"/>
              </a:ext>
            </a:extLst>
          </p:cNvPr>
          <p:cNvSpPr>
            <a:spLocks noGrp="1"/>
          </p:cNvSpPr>
          <p:nvPr>
            <p:ph type="title"/>
          </p:nvPr>
        </p:nvSpPr>
        <p:spPr>
          <a:xfrm>
            <a:off x="0" y="242512"/>
            <a:ext cx="10515600" cy="605836"/>
          </a:xfrm>
        </p:spPr>
        <p:txBody>
          <a:bodyPr>
            <a:normAutofit fontScale="90000"/>
          </a:bodyPr>
          <a:lstStyle/>
          <a:p>
            <a:r>
              <a:rPr lang="fr-FR" b="1" dirty="0">
                <a:solidFill>
                  <a:srgbClr val="002060"/>
                </a:solidFill>
              </a:rPr>
              <a:t>2.4 Les tiers autorisés </a:t>
            </a:r>
          </a:p>
        </p:txBody>
      </p:sp>
      <p:sp>
        <p:nvSpPr>
          <p:cNvPr id="4" name="Triangle rectangle 3">
            <a:extLst>
              <a:ext uri="{FF2B5EF4-FFF2-40B4-BE49-F238E27FC236}">
                <a16:creationId xmlns:a16="http://schemas.microsoft.com/office/drawing/2014/main" id="{288BFBA9-8DDB-0625-8AA5-1AF07F9A117A}"/>
              </a:ext>
            </a:extLst>
          </p:cNvPr>
          <p:cNvSpPr/>
          <p:nvPr/>
        </p:nvSpPr>
        <p:spPr>
          <a:xfrm>
            <a:off x="0" y="487848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51051E4F-3FD2-A3B5-13AE-9D26D74897AC}"/>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A3CCD4C7-8FD3-0ECC-8A29-A7EBEBC651BF}"/>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ZoneTexte 6">
            <a:extLst>
              <a:ext uri="{FF2B5EF4-FFF2-40B4-BE49-F238E27FC236}">
                <a16:creationId xmlns:a16="http://schemas.microsoft.com/office/drawing/2014/main" id="{6AE9D38A-DA1D-9EBD-B4F3-12EA27B7E0E8}"/>
              </a:ext>
            </a:extLst>
          </p:cNvPr>
          <p:cNvSpPr txBox="1"/>
          <p:nvPr/>
        </p:nvSpPr>
        <p:spPr>
          <a:xfrm>
            <a:off x="857839" y="1465737"/>
            <a:ext cx="7984503" cy="1200329"/>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002060"/>
                </a:solidFill>
              </a:rPr>
              <a:t>Un</a:t>
            </a:r>
            <a:r>
              <a:rPr lang="fr-FR" b="1" dirty="0">
                <a:solidFill>
                  <a:srgbClr val="002060"/>
                </a:solidFill>
              </a:rPr>
              <a:t> « tiers autorisé » </a:t>
            </a:r>
            <a:r>
              <a:rPr lang="fr-FR" dirty="0">
                <a:solidFill>
                  <a:srgbClr val="002060"/>
                </a:solidFill>
              </a:rPr>
              <a:t>est un organisme qui peut accéder à certaines données contenues dans des fichiers publics ou privés parce qu’une loi l’y autorise expressément. </a:t>
            </a:r>
          </a:p>
          <a:p>
            <a:pPr marL="285750" indent="-285750">
              <a:buFont typeface="Arial" panose="020B0604020202020204" pitchFamily="34" charset="0"/>
              <a:buChar char="•"/>
            </a:pPr>
            <a:r>
              <a:rPr lang="fr-FR" dirty="0">
                <a:solidFill>
                  <a:srgbClr val="002060"/>
                </a:solidFill>
              </a:rPr>
              <a:t>Ces tiers autorisés sont des autorités publiques ou des auxiliaires de justice. </a:t>
            </a:r>
          </a:p>
        </p:txBody>
      </p:sp>
      <p:pic>
        <p:nvPicPr>
          <p:cNvPr id="8" name="Image 27">
            <a:extLst>
              <a:ext uri="{FF2B5EF4-FFF2-40B4-BE49-F238E27FC236}">
                <a16:creationId xmlns:a16="http://schemas.microsoft.com/office/drawing/2014/main" id="{46F63D34-084C-FCF3-B77A-F64271D0A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164" y="1601453"/>
            <a:ext cx="2122656" cy="172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26947C7C-E048-D43F-E170-CF6770D840A6}"/>
              </a:ext>
            </a:extLst>
          </p:cNvPr>
          <p:cNvSpPr txBox="1"/>
          <p:nvPr/>
        </p:nvSpPr>
        <p:spPr>
          <a:xfrm>
            <a:off x="9916211" y="1772239"/>
            <a:ext cx="1668545" cy="1200329"/>
          </a:xfrm>
          <a:prstGeom prst="rect">
            <a:avLst/>
          </a:prstGeom>
          <a:noFill/>
        </p:spPr>
        <p:txBody>
          <a:bodyPr wrap="square" rtlCol="0">
            <a:spAutoFit/>
          </a:bodyPr>
          <a:lstStyle/>
          <a:p>
            <a:r>
              <a:rPr lang="fr-FR" b="1" dirty="0">
                <a:solidFill>
                  <a:srgbClr val="002060"/>
                </a:solidFill>
              </a:rPr>
              <a:t>Guide tiers autorisés de la CNIL : </a:t>
            </a:r>
            <a:r>
              <a:rPr lang="fr-FR" dirty="0">
                <a:hlinkClick r:id="rId3"/>
              </a:rPr>
              <a:t>RGPD tiers</a:t>
            </a:r>
            <a:endParaRPr lang="fr-FR" dirty="0"/>
          </a:p>
        </p:txBody>
      </p:sp>
      <p:cxnSp>
        <p:nvCxnSpPr>
          <p:cNvPr id="13" name="Connecteur droit avec flèche 12">
            <a:extLst>
              <a:ext uri="{FF2B5EF4-FFF2-40B4-BE49-F238E27FC236}">
                <a16:creationId xmlns:a16="http://schemas.microsoft.com/office/drawing/2014/main" id="{88C4B506-EDCE-4303-DDB9-77C9F3921007}"/>
              </a:ext>
            </a:extLst>
          </p:cNvPr>
          <p:cNvCxnSpPr>
            <a:cxnSpLocks/>
          </p:cNvCxnSpPr>
          <p:nvPr/>
        </p:nvCxnSpPr>
        <p:spPr>
          <a:xfrm>
            <a:off x="1664494" y="2702563"/>
            <a:ext cx="0" cy="5400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ZoneTexte 14">
            <a:extLst>
              <a:ext uri="{FF2B5EF4-FFF2-40B4-BE49-F238E27FC236}">
                <a16:creationId xmlns:a16="http://schemas.microsoft.com/office/drawing/2014/main" id="{63468B1C-314B-F9CF-6569-5AD8ABBAD242}"/>
              </a:ext>
            </a:extLst>
          </p:cNvPr>
          <p:cNvSpPr txBox="1"/>
          <p:nvPr/>
        </p:nvSpPr>
        <p:spPr>
          <a:xfrm>
            <a:off x="758464" y="3326110"/>
            <a:ext cx="1857080" cy="307777"/>
          </a:xfrm>
          <a:prstGeom prst="rect">
            <a:avLst/>
          </a:prstGeom>
          <a:noFill/>
        </p:spPr>
        <p:txBody>
          <a:bodyPr wrap="square" rtlCol="0">
            <a:spAutoFit/>
          </a:bodyPr>
          <a:lstStyle/>
          <a:p>
            <a:r>
              <a:rPr lang="fr-FR" sz="1400" b="1" dirty="0">
                <a:solidFill>
                  <a:srgbClr val="002060"/>
                </a:solidFill>
              </a:rPr>
              <a:t>Administration fiscale </a:t>
            </a:r>
          </a:p>
        </p:txBody>
      </p:sp>
      <p:cxnSp>
        <p:nvCxnSpPr>
          <p:cNvPr id="16" name="Connecteur droit avec flèche 15">
            <a:extLst>
              <a:ext uri="{FF2B5EF4-FFF2-40B4-BE49-F238E27FC236}">
                <a16:creationId xmlns:a16="http://schemas.microsoft.com/office/drawing/2014/main" id="{3B3C5307-85C3-1BA8-6636-72008B755F21}"/>
              </a:ext>
            </a:extLst>
          </p:cNvPr>
          <p:cNvCxnSpPr>
            <a:cxnSpLocks/>
          </p:cNvCxnSpPr>
          <p:nvPr/>
        </p:nvCxnSpPr>
        <p:spPr>
          <a:xfrm>
            <a:off x="3673975" y="2613931"/>
            <a:ext cx="0" cy="5400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ZoneTexte 16">
            <a:extLst>
              <a:ext uri="{FF2B5EF4-FFF2-40B4-BE49-F238E27FC236}">
                <a16:creationId xmlns:a16="http://schemas.microsoft.com/office/drawing/2014/main" id="{48EA1074-D218-1DD9-0B70-39F1BEB36ECA}"/>
              </a:ext>
            </a:extLst>
          </p:cNvPr>
          <p:cNvSpPr txBox="1"/>
          <p:nvPr/>
        </p:nvSpPr>
        <p:spPr>
          <a:xfrm>
            <a:off x="2804081" y="3170893"/>
            <a:ext cx="2187018" cy="1600438"/>
          </a:xfrm>
          <a:prstGeom prst="rect">
            <a:avLst/>
          </a:prstGeom>
          <a:noFill/>
        </p:spPr>
        <p:txBody>
          <a:bodyPr wrap="square" rtlCol="0">
            <a:spAutoFit/>
          </a:bodyPr>
          <a:lstStyle/>
          <a:p>
            <a:r>
              <a:rPr lang="fr-FR" sz="1400" b="1" dirty="0">
                <a:solidFill>
                  <a:srgbClr val="002060"/>
                </a:solidFill>
              </a:rPr>
              <a:t>Les organismes de sécurité sociale, dans le cadre de la lutte contre la fraude, et les organismes en charge de l’instruction, du versement et du contrôle du RSA</a:t>
            </a:r>
            <a:r>
              <a:rPr lang="fr-FR" sz="1400" b="1" dirty="0"/>
              <a:t>. </a:t>
            </a:r>
          </a:p>
        </p:txBody>
      </p:sp>
      <p:sp>
        <p:nvSpPr>
          <p:cNvPr id="18" name="ZoneTexte 17">
            <a:extLst>
              <a:ext uri="{FF2B5EF4-FFF2-40B4-BE49-F238E27FC236}">
                <a16:creationId xmlns:a16="http://schemas.microsoft.com/office/drawing/2014/main" id="{D20B954D-9A8E-1B8D-67E9-6A4390B50C14}"/>
              </a:ext>
            </a:extLst>
          </p:cNvPr>
          <p:cNvSpPr txBox="1"/>
          <p:nvPr/>
        </p:nvSpPr>
        <p:spPr>
          <a:xfrm>
            <a:off x="5281526" y="3168137"/>
            <a:ext cx="1857080" cy="738664"/>
          </a:xfrm>
          <a:prstGeom prst="rect">
            <a:avLst/>
          </a:prstGeom>
          <a:noFill/>
        </p:spPr>
        <p:txBody>
          <a:bodyPr wrap="square" rtlCol="0">
            <a:spAutoFit/>
          </a:bodyPr>
          <a:lstStyle/>
          <a:p>
            <a:r>
              <a:rPr lang="fr-FR" sz="1400" b="1" dirty="0">
                <a:solidFill>
                  <a:srgbClr val="002060"/>
                </a:solidFill>
              </a:rPr>
              <a:t>Les administrations de la justice, de la police et de la gendarmerie. </a:t>
            </a:r>
          </a:p>
        </p:txBody>
      </p:sp>
      <p:cxnSp>
        <p:nvCxnSpPr>
          <p:cNvPr id="19" name="Connecteur droit avec flèche 18">
            <a:extLst>
              <a:ext uri="{FF2B5EF4-FFF2-40B4-BE49-F238E27FC236}">
                <a16:creationId xmlns:a16="http://schemas.microsoft.com/office/drawing/2014/main" id="{AB4146B0-F1CB-C2C1-6168-DCD44866503F}"/>
              </a:ext>
            </a:extLst>
          </p:cNvPr>
          <p:cNvCxnSpPr>
            <a:cxnSpLocks/>
          </p:cNvCxnSpPr>
          <p:nvPr/>
        </p:nvCxnSpPr>
        <p:spPr>
          <a:xfrm>
            <a:off x="5975355" y="2613930"/>
            <a:ext cx="0" cy="5400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necteur droit avec flèche 19">
            <a:extLst>
              <a:ext uri="{FF2B5EF4-FFF2-40B4-BE49-F238E27FC236}">
                <a16:creationId xmlns:a16="http://schemas.microsoft.com/office/drawing/2014/main" id="{15A6BEF1-15D5-8C82-A1F3-A602F0B7D62F}"/>
              </a:ext>
            </a:extLst>
          </p:cNvPr>
          <p:cNvCxnSpPr>
            <a:cxnSpLocks/>
          </p:cNvCxnSpPr>
          <p:nvPr/>
        </p:nvCxnSpPr>
        <p:spPr>
          <a:xfrm>
            <a:off x="8247546" y="2628128"/>
            <a:ext cx="0" cy="5400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ZoneTexte 20">
            <a:extLst>
              <a:ext uri="{FF2B5EF4-FFF2-40B4-BE49-F238E27FC236}">
                <a16:creationId xmlns:a16="http://schemas.microsoft.com/office/drawing/2014/main" id="{CEA51D90-A218-4B00-8F99-C73E13603CB9}"/>
              </a:ext>
            </a:extLst>
          </p:cNvPr>
          <p:cNvSpPr txBox="1"/>
          <p:nvPr/>
        </p:nvSpPr>
        <p:spPr>
          <a:xfrm>
            <a:off x="7501107" y="3172221"/>
            <a:ext cx="1944745" cy="307777"/>
          </a:xfrm>
          <a:prstGeom prst="rect">
            <a:avLst/>
          </a:prstGeom>
          <a:noFill/>
        </p:spPr>
        <p:txBody>
          <a:bodyPr wrap="square" rtlCol="0">
            <a:spAutoFit/>
          </a:bodyPr>
          <a:lstStyle/>
          <a:p>
            <a:r>
              <a:rPr lang="fr-FR" sz="1400" b="1" dirty="0">
                <a:solidFill>
                  <a:srgbClr val="002060"/>
                </a:solidFill>
              </a:rPr>
              <a:t>Les huissiers de justice. </a:t>
            </a:r>
          </a:p>
        </p:txBody>
      </p:sp>
      <p:sp>
        <p:nvSpPr>
          <p:cNvPr id="22" name="ZoneTexte 21">
            <a:extLst>
              <a:ext uri="{FF2B5EF4-FFF2-40B4-BE49-F238E27FC236}">
                <a16:creationId xmlns:a16="http://schemas.microsoft.com/office/drawing/2014/main" id="{DA6C4AFC-59A8-5C5F-5745-26A2E7606F52}"/>
              </a:ext>
            </a:extLst>
          </p:cNvPr>
          <p:cNvSpPr txBox="1"/>
          <p:nvPr/>
        </p:nvSpPr>
        <p:spPr>
          <a:xfrm>
            <a:off x="1523743" y="4876752"/>
            <a:ext cx="10052628" cy="1754326"/>
          </a:xfrm>
          <a:prstGeom prst="rect">
            <a:avLst/>
          </a:prstGeom>
          <a:noFill/>
        </p:spPr>
        <p:txBody>
          <a:bodyPr wrap="square" rtlCol="0">
            <a:spAutoFit/>
          </a:bodyPr>
          <a:lstStyle/>
          <a:p>
            <a:r>
              <a:rPr lang="fr-FR" b="1" dirty="0">
                <a:solidFill>
                  <a:srgbClr val="002060"/>
                </a:solidFill>
              </a:rPr>
              <a:t>Les conditions pour qu’un tiers autorisé puisse obtenir des informations contenues dans un fichier : </a:t>
            </a:r>
          </a:p>
          <a:p>
            <a:pPr marL="285750" indent="-285750">
              <a:buClr>
                <a:srgbClr val="002060"/>
              </a:buClr>
              <a:buFont typeface="Wingdings" panose="05000000000000000000" pitchFamily="2" charset="2"/>
              <a:buChar char="ü"/>
            </a:pPr>
            <a:r>
              <a:rPr lang="fr-FR" dirty="0">
                <a:solidFill>
                  <a:srgbClr val="002060"/>
                </a:solidFill>
              </a:rPr>
              <a:t>Sa demande doit être </a:t>
            </a:r>
            <a:r>
              <a:rPr lang="fr-FR" u="sng" dirty="0">
                <a:solidFill>
                  <a:srgbClr val="002060"/>
                </a:solidFill>
              </a:rPr>
              <a:t>écrite </a:t>
            </a:r>
            <a:r>
              <a:rPr lang="fr-FR" dirty="0">
                <a:solidFill>
                  <a:srgbClr val="002060"/>
                </a:solidFill>
              </a:rPr>
              <a:t>et préciser le </a:t>
            </a:r>
            <a:r>
              <a:rPr lang="fr-FR" u="sng" dirty="0">
                <a:solidFill>
                  <a:srgbClr val="002060"/>
                </a:solidFill>
              </a:rPr>
              <a:t>texte législatif </a:t>
            </a:r>
            <a:r>
              <a:rPr lang="fr-FR" dirty="0">
                <a:solidFill>
                  <a:srgbClr val="002060"/>
                </a:solidFill>
              </a:rPr>
              <a:t>justifiant la demande. </a:t>
            </a:r>
          </a:p>
          <a:p>
            <a:pPr marL="285750" indent="-285750">
              <a:buClr>
                <a:srgbClr val="002060"/>
              </a:buClr>
              <a:buFont typeface="Wingdings" panose="05000000000000000000" pitchFamily="2" charset="2"/>
              <a:buChar char="ü"/>
            </a:pPr>
            <a:r>
              <a:rPr lang="fr-FR" dirty="0">
                <a:solidFill>
                  <a:srgbClr val="002060"/>
                </a:solidFill>
              </a:rPr>
              <a:t>Sa demande doit viser des personnes nommément </a:t>
            </a:r>
            <a:r>
              <a:rPr lang="fr-FR" u="sng" dirty="0">
                <a:solidFill>
                  <a:srgbClr val="002060"/>
                </a:solidFill>
              </a:rPr>
              <a:t>identifiées ou identifiables </a:t>
            </a:r>
            <a:r>
              <a:rPr lang="fr-FR" dirty="0">
                <a:solidFill>
                  <a:srgbClr val="002060"/>
                </a:solidFill>
              </a:rPr>
              <a:t>( le tiers autorisé ne peut pas avoir accès à l’intégralité d’un fichier). </a:t>
            </a:r>
          </a:p>
          <a:p>
            <a:pPr marL="285750" indent="-285750">
              <a:buClr>
                <a:srgbClr val="002060"/>
              </a:buClr>
              <a:buFont typeface="Wingdings" panose="05000000000000000000" pitchFamily="2" charset="2"/>
              <a:buChar char="ü"/>
            </a:pPr>
            <a:r>
              <a:rPr lang="fr-FR" dirty="0">
                <a:solidFill>
                  <a:srgbClr val="002060"/>
                </a:solidFill>
              </a:rPr>
              <a:t>Sa demande doit être </a:t>
            </a:r>
            <a:r>
              <a:rPr lang="fr-FR" u="sng" dirty="0">
                <a:solidFill>
                  <a:srgbClr val="002060"/>
                </a:solidFill>
              </a:rPr>
              <a:t>ponctuelle</a:t>
            </a:r>
            <a:r>
              <a:rPr lang="fr-FR" dirty="0">
                <a:solidFill>
                  <a:srgbClr val="002060"/>
                </a:solidFill>
              </a:rPr>
              <a:t>. </a:t>
            </a:r>
          </a:p>
          <a:p>
            <a:pPr marL="285750" indent="-285750">
              <a:buClr>
                <a:srgbClr val="002060"/>
              </a:buClr>
              <a:buFont typeface="Wingdings" panose="05000000000000000000" pitchFamily="2" charset="2"/>
              <a:buChar char="ü"/>
            </a:pPr>
            <a:r>
              <a:rPr lang="fr-FR" dirty="0">
                <a:solidFill>
                  <a:srgbClr val="002060"/>
                </a:solidFill>
              </a:rPr>
              <a:t>Sa demande doit préciser </a:t>
            </a:r>
            <a:r>
              <a:rPr lang="fr-FR" u="sng" dirty="0">
                <a:solidFill>
                  <a:srgbClr val="002060"/>
                </a:solidFill>
              </a:rPr>
              <a:t>les catégories de données </a:t>
            </a:r>
            <a:r>
              <a:rPr lang="fr-FR" dirty="0">
                <a:solidFill>
                  <a:srgbClr val="002060"/>
                </a:solidFill>
              </a:rPr>
              <a:t>auxquelles il souhaite accéder. </a:t>
            </a:r>
          </a:p>
        </p:txBody>
      </p:sp>
    </p:spTree>
    <p:extLst>
      <p:ext uri="{BB962C8B-B14F-4D97-AF65-F5344CB8AC3E}">
        <p14:creationId xmlns:p14="http://schemas.microsoft.com/office/powerpoint/2010/main" val="372896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riangle rectangle 22">
            <a:extLst>
              <a:ext uri="{FF2B5EF4-FFF2-40B4-BE49-F238E27FC236}">
                <a16:creationId xmlns:a16="http://schemas.microsoft.com/office/drawing/2014/main" id="{F91ECD1F-6087-F029-A9FB-6773AC5CC98E}"/>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rectangle 21">
            <a:extLst>
              <a:ext uri="{FF2B5EF4-FFF2-40B4-BE49-F238E27FC236}">
                <a16:creationId xmlns:a16="http://schemas.microsoft.com/office/drawing/2014/main" id="{95154259-3F08-321C-85CB-D7A9E8FE1E51}"/>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7EC8E2A-26D4-9193-3ED1-1D313E1397BC}"/>
              </a:ext>
            </a:extLst>
          </p:cNvPr>
          <p:cNvSpPr>
            <a:spLocks noGrp="1"/>
          </p:cNvSpPr>
          <p:nvPr>
            <p:ph type="title"/>
          </p:nvPr>
        </p:nvSpPr>
        <p:spPr>
          <a:xfrm>
            <a:off x="0" y="154170"/>
            <a:ext cx="9900139" cy="736844"/>
          </a:xfrm>
        </p:spPr>
        <p:txBody>
          <a:bodyPr>
            <a:normAutofit/>
          </a:bodyPr>
          <a:lstStyle/>
          <a:p>
            <a:r>
              <a:rPr lang="fr-FR" sz="4000" b="1" dirty="0">
                <a:solidFill>
                  <a:srgbClr val="002060"/>
                </a:solidFill>
              </a:rPr>
              <a:t>2.5 Récapitulatif des données personnelles </a:t>
            </a:r>
          </a:p>
        </p:txBody>
      </p:sp>
      <p:cxnSp>
        <p:nvCxnSpPr>
          <p:cNvPr id="3" name="Connecteur droit 2">
            <a:extLst>
              <a:ext uri="{FF2B5EF4-FFF2-40B4-BE49-F238E27FC236}">
                <a16:creationId xmlns:a16="http://schemas.microsoft.com/office/drawing/2014/main" id="{3F2F693C-7F75-B9F9-007A-20617B60219A}"/>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4" name="Rectangle 3">
            <a:extLst>
              <a:ext uri="{FF2B5EF4-FFF2-40B4-BE49-F238E27FC236}">
                <a16:creationId xmlns:a16="http://schemas.microsoft.com/office/drawing/2014/main" id="{578DE0A5-DAAC-B49B-2DC9-C2494DB70934}"/>
              </a:ext>
            </a:extLst>
          </p:cNvPr>
          <p:cNvSpPr/>
          <p:nvPr/>
        </p:nvSpPr>
        <p:spPr>
          <a:xfrm>
            <a:off x="1664495" y="1338606"/>
            <a:ext cx="6791348" cy="14517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fr-FR" sz="1400" dirty="0">
                <a:solidFill>
                  <a:schemeClr val="bg1"/>
                </a:solidFill>
              </a:rPr>
              <a:t>Etat-civil, données d’identification et de localisation </a:t>
            </a:r>
          </a:p>
          <a:p>
            <a:pPr marL="285750" indent="-285750" algn="ctr">
              <a:buFont typeface="Wingdings" panose="05000000000000000000" pitchFamily="2" charset="2"/>
              <a:buChar char="ü"/>
            </a:pPr>
            <a:r>
              <a:rPr lang="fr-FR" sz="1400" dirty="0">
                <a:solidFill>
                  <a:schemeClr val="bg1"/>
                </a:solidFill>
              </a:rPr>
              <a:t>Vie personnelle ( habitude de vie, situation familiale, hors données sensibles ou dangereuses..) </a:t>
            </a:r>
          </a:p>
          <a:p>
            <a:pPr marL="285750" indent="-285750" algn="ctr">
              <a:buFont typeface="Wingdings" panose="05000000000000000000" pitchFamily="2" charset="2"/>
              <a:buChar char="ü"/>
            </a:pPr>
            <a:r>
              <a:rPr lang="fr-FR" sz="1400" dirty="0">
                <a:solidFill>
                  <a:schemeClr val="bg1"/>
                </a:solidFill>
              </a:rPr>
              <a:t>Vie professionnelles ( CV, scolarité, formations, distinctions..)</a:t>
            </a:r>
          </a:p>
          <a:p>
            <a:pPr marL="285750" indent="-285750" algn="ctr">
              <a:buFont typeface="Wingdings" panose="05000000000000000000" pitchFamily="2" charset="2"/>
              <a:buChar char="ü"/>
            </a:pPr>
            <a:r>
              <a:rPr lang="fr-FR" sz="1400" dirty="0">
                <a:solidFill>
                  <a:schemeClr val="bg1"/>
                </a:solidFill>
              </a:rPr>
              <a:t>Information d’ordre économique et financier ( revenus, situation fiscale..)  </a:t>
            </a:r>
          </a:p>
          <a:p>
            <a:pPr marL="285750" indent="-285750" algn="ctr">
              <a:buFont typeface="Wingdings" panose="05000000000000000000" pitchFamily="2" charset="2"/>
              <a:buChar char="ü"/>
            </a:pPr>
            <a:r>
              <a:rPr lang="fr-FR" sz="1400" dirty="0">
                <a:solidFill>
                  <a:schemeClr val="bg1"/>
                </a:solidFill>
              </a:rPr>
              <a:t>Données de connexion ( adresse IP, journaux d’événements..) </a:t>
            </a:r>
          </a:p>
        </p:txBody>
      </p:sp>
      <p:sp>
        <p:nvSpPr>
          <p:cNvPr id="6" name="Rectangle 5">
            <a:extLst>
              <a:ext uri="{FF2B5EF4-FFF2-40B4-BE49-F238E27FC236}">
                <a16:creationId xmlns:a16="http://schemas.microsoft.com/office/drawing/2014/main" id="{FE2E1151-A0B8-D039-874B-19BCEEE41B90}"/>
              </a:ext>
            </a:extLst>
          </p:cNvPr>
          <p:cNvSpPr/>
          <p:nvPr/>
        </p:nvSpPr>
        <p:spPr>
          <a:xfrm>
            <a:off x="2273520" y="3028462"/>
            <a:ext cx="6791348" cy="14517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fr-FR" sz="1400" dirty="0">
                <a:solidFill>
                  <a:schemeClr val="bg1"/>
                </a:solidFill>
              </a:rPr>
              <a:t>Numéro de sécurité social (NIR) </a:t>
            </a:r>
          </a:p>
          <a:p>
            <a:pPr marL="285750" indent="-285750" algn="ctr">
              <a:buFont typeface="Wingdings" panose="05000000000000000000" pitchFamily="2" charset="2"/>
              <a:buChar char="ü"/>
            </a:pPr>
            <a:r>
              <a:rPr lang="fr-FR" sz="1400" dirty="0">
                <a:solidFill>
                  <a:schemeClr val="bg1"/>
                </a:solidFill>
              </a:rPr>
              <a:t>Données bancaires</a:t>
            </a:r>
          </a:p>
          <a:p>
            <a:pPr marL="285750" indent="-285750" algn="ctr">
              <a:buFont typeface="Wingdings" panose="05000000000000000000" pitchFamily="2" charset="2"/>
              <a:buChar char="ü"/>
            </a:pPr>
            <a:r>
              <a:rPr lang="fr-FR" sz="1400" dirty="0">
                <a:solidFill>
                  <a:schemeClr val="bg1"/>
                </a:solidFill>
              </a:rPr>
              <a:t>Infractions, condamnations</a:t>
            </a:r>
          </a:p>
        </p:txBody>
      </p:sp>
      <p:sp>
        <p:nvSpPr>
          <p:cNvPr id="7" name="Rectangle 6">
            <a:extLst>
              <a:ext uri="{FF2B5EF4-FFF2-40B4-BE49-F238E27FC236}">
                <a16:creationId xmlns:a16="http://schemas.microsoft.com/office/drawing/2014/main" id="{2D3BCFF1-915A-389A-D93C-B7BD11B8EB7D}"/>
              </a:ext>
            </a:extLst>
          </p:cNvPr>
          <p:cNvSpPr/>
          <p:nvPr/>
        </p:nvSpPr>
        <p:spPr>
          <a:xfrm>
            <a:off x="2941163" y="4770174"/>
            <a:ext cx="7184795" cy="14517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ü"/>
            </a:pPr>
            <a:r>
              <a:rPr lang="fr-FR" sz="1400" dirty="0">
                <a:solidFill>
                  <a:schemeClr val="bg1"/>
                </a:solidFill>
              </a:rPr>
              <a:t>Opinions philosophiques, politiques, religieuses, syndicales</a:t>
            </a:r>
          </a:p>
          <a:p>
            <a:pPr marL="285750" indent="-285750" algn="ctr">
              <a:buFont typeface="Wingdings" panose="05000000000000000000" pitchFamily="2" charset="2"/>
              <a:buChar char="ü"/>
            </a:pPr>
            <a:r>
              <a:rPr lang="fr-FR" sz="1400" dirty="0">
                <a:solidFill>
                  <a:schemeClr val="bg1"/>
                </a:solidFill>
              </a:rPr>
              <a:t>Orientation sexuelle, </a:t>
            </a:r>
          </a:p>
          <a:p>
            <a:pPr marL="285750" indent="-285750" algn="ctr">
              <a:buFont typeface="Wingdings" panose="05000000000000000000" pitchFamily="2" charset="2"/>
              <a:buChar char="ü"/>
            </a:pPr>
            <a:r>
              <a:rPr lang="fr-FR" sz="1400" dirty="0">
                <a:solidFill>
                  <a:schemeClr val="bg1"/>
                </a:solidFill>
              </a:rPr>
              <a:t>Données de santé, origines raciales ou ethniques,. </a:t>
            </a:r>
          </a:p>
          <a:p>
            <a:pPr marL="285750" indent="-285750" algn="ctr">
              <a:buFont typeface="Wingdings" panose="05000000000000000000" pitchFamily="2" charset="2"/>
              <a:buChar char="ü"/>
            </a:pPr>
            <a:r>
              <a:rPr lang="fr-FR" sz="1400" dirty="0">
                <a:solidFill>
                  <a:schemeClr val="bg1"/>
                </a:solidFill>
              </a:rPr>
              <a:t>Données biométriques</a:t>
            </a:r>
          </a:p>
        </p:txBody>
      </p:sp>
      <p:sp>
        <p:nvSpPr>
          <p:cNvPr id="8" name="Rectangle 7">
            <a:extLst>
              <a:ext uri="{FF2B5EF4-FFF2-40B4-BE49-F238E27FC236}">
                <a16:creationId xmlns:a16="http://schemas.microsoft.com/office/drawing/2014/main" id="{674DB5BE-90D0-4923-424A-EBF3D4FF3507}"/>
              </a:ext>
            </a:extLst>
          </p:cNvPr>
          <p:cNvSpPr/>
          <p:nvPr/>
        </p:nvSpPr>
        <p:spPr>
          <a:xfrm>
            <a:off x="273377" y="1358877"/>
            <a:ext cx="1391118" cy="1431447"/>
          </a:xfrm>
          <a:prstGeom prst="rect">
            <a:avLst/>
          </a:prstGeom>
          <a:solidFill>
            <a:srgbClr val="F0F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rPr>
              <a:t>Données personnelles « courantes » </a:t>
            </a:r>
          </a:p>
        </p:txBody>
      </p:sp>
      <p:sp>
        <p:nvSpPr>
          <p:cNvPr id="9" name="Rectangle 8">
            <a:extLst>
              <a:ext uri="{FF2B5EF4-FFF2-40B4-BE49-F238E27FC236}">
                <a16:creationId xmlns:a16="http://schemas.microsoft.com/office/drawing/2014/main" id="{F1357D9C-B391-5B74-1828-D50F6655551E}"/>
              </a:ext>
            </a:extLst>
          </p:cNvPr>
          <p:cNvSpPr/>
          <p:nvPr/>
        </p:nvSpPr>
        <p:spPr>
          <a:xfrm>
            <a:off x="882402" y="3048735"/>
            <a:ext cx="1391118" cy="1431447"/>
          </a:xfrm>
          <a:prstGeom prst="rect">
            <a:avLst/>
          </a:prstGeom>
          <a:solidFill>
            <a:srgbClr val="F0F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rPr>
              <a:t>Données personnelles perçues comme sensibles </a:t>
            </a:r>
          </a:p>
        </p:txBody>
      </p:sp>
      <p:sp>
        <p:nvSpPr>
          <p:cNvPr id="10" name="Rectangle 9">
            <a:extLst>
              <a:ext uri="{FF2B5EF4-FFF2-40B4-BE49-F238E27FC236}">
                <a16:creationId xmlns:a16="http://schemas.microsoft.com/office/drawing/2014/main" id="{59F218DD-8CA6-EEB7-6AF3-B222F4662922}"/>
              </a:ext>
            </a:extLst>
          </p:cNvPr>
          <p:cNvSpPr/>
          <p:nvPr/>
        </p:nvSpPr>
        <p:spPr>
          <a:xfrm>
            <a:off x="1550045" y="4770174"/>
            <a:ext cx="1391118" cy="1451720"/>
          </a:xfrm>
          <a:prstGeom prst="rect">
            <a:avLst/>
          </a:prstGeom>
          <a:solidFill>
            <a:srgbClr val="F0F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2060"/>
                </a:solidFill>
              </a:rPr>
              <a:t>Données sensibles au sens de la Loi</a:t>
            </a:r>
          </a:p>
        </p:txBody>
      </p:sp>
    </p:spTree>
    <p:extLst>
      <p:ext uri="{BB962C8B-B14F-4D97-AF65-F5344CB8AC3E}">
        <p14:creationId xmlns:p14="http://schemas.microsoft.com/office/powerpoint/2010/main" val="374228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6E1924-D355-7976-04D1-4CF5167450DF}"/>
              </a:ext>
            </a:extLst>
          </p:cNvPr>
          <p:cNvSpPr>
            <a:spLocks noGrp="1"/>
          </p:cNvSpPr>
          <p:nvPr>
            <p:ph type="title"/>
          </p:nvPr>
        </p:nvSpPr>
        <p:spPr>
          <a:xfrm>
            <a:off x="303" y="110183"/>
            <a:ext cx="8626661" cy="715530"/>
          </a:xfrm>
        </p:spPr>
        <p:txBody>
          <a:bodyPr>
            <a:normAutofit/>
          </a:bodyPr>
          <a:lstStyle/>
          <a:p>
            <a:r>
              <a:rPr lang="fr-FR" sz="4000" b="1" dirty="0">
                <a:solidFill>
                  <a:srgbClr val="002060"/>
                </a:solidFill>
              </a:rPr>
              <a:t>2.6- Qui est concerné par le RGPD ?</a:t>
            </a:r>
          </a:p>
        </p:txBody>
      </p:sp>
      <p:sp>
        <p:nvSpPr>
          <p:cNvPr id="4" name="Triangle rectangle 3">
            <a:extLst>
              <a:ext uri="{FF2B5EF4-FFF2-40B4-BE49-F238E27FC236}">
                <a16:creationId xmlns:a16="http://schemas.microsoft.com/office/drawing/2014/main" id="{2FAC26B4-AD36-01AF-6B99-CE5091C3A201}"/>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41AE8896-4615-E5E2-E7A8-6BC39EE6A2C8}"/>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6CFE255-5C05-AB29-3FC1-F75970504C88}"/>
              </a:ext>
            </a:extLst>
          </p:cNvPr>
          <p:cNvSpPr txBox="1"/>
          <p:nvPr/>
        </p:nvSpPr>
        <p:spPr>
          <a:xfrm>
            <a:off x="938668" y="1247564"/>
            <a:ext cx="7981589" cy="369332"/>
          </a:xfrm>
          <a:prstGeom prst="rect">
            <a:avLst/>
          </a:prstGeom>
          <a:noFill/>
        </p:spPr>
        <p:txBody>
          <a:bodyPr wrap="square" rtlCol="0">
            <a:spAutoFit/>
          </a:bodyPr>
          <a:lstStyle/>
          <a:p>
            <a:r>
              <a:rPr lang="fr-FR" b="1" dirty="0">
                <a:solidFill>
                  <a:srgbClr val="002060"/>
                </a:solidFill>
              </a:rPr>
              <a:t>Toutes organisations, publiques ou privées, qui traitent des données personnelles : </a:t>
            </a:r>
          </a:p>
        </p:txBody>
      </p:sp>
      <p:pic>
        <p:nvPicPr>
          <p:cNvPr id="9" name="Graphique 8" descr="Hôpital avec un remplissage uni">
            <a:extLst>
              <a:ext uri="{FF2B5EF4-FFF2-40B4-BE49-F238E27FC236}">
                <a16:creationId xmlns:a16="http://schemas.microsoft.com/office/drawing/2014/main" id="{59CB1943-6A03-39E1-9535-F4D297A06A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34984" y="1985144"/>
            <a:ext cx="914400" cy="914400"/>
          </a:xfrm>
          <a:prstGeom prst="rect">
            <a:avLst/>
          </a:prstGeom>
        </p:spPr>
      </p:pic>
      <p:pic>
        <p:nvPicPr>
          <p:cNvPr id="11" name="Graphique 10" descr="Empreinte manuelle avec un remplissage uni">
            <a:extLst>
              <a:ext uri="{FF2B5EF4-FFF2-40B4-BE49-F238E27FC236}">
                <a16:creationId xmlns:a16="http://schemas.microsoft.com/office/drawing/2014/main" id="{0C82E5A9-3CCC-D706-4F75-804FEB8C5F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9157" y="2594249"/>
            <a:ext cx="914400" cy="914400"/>
          </a:xfrm>
          <a:prstGeom prst="rect">
            <a:avLst/>
          </a:prstGeom>
        </p:spPr>
      </p:pic>
      <p:pic>
        <p:nvPicPr>
          <p:cNvPr id="13" name="Graphique 12" descr="Ville avec un remplissage uni">
            <a:extLst>
              <a:ext uri="{FF2B5EF4-FFF2-40B4-BE49-F238E27FC236}">
                <a16:creationId xmlns:a16="http://schemas.microsoft.com/office/drawing/2014/main" id="{2F7D06EA-792C-CC25-83B6-06DF44DF7A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93978" y="2025159"/>
            <a:ext cx="914400" cy="914400"/>
          </a:xfrm>
          <a:prstGeom prst="rect">
            <a:avLst/>
          </a:prstGeom>
        </p:spPr>
      </p:pic>
      <p:pic>
        <p:nvPicPr>
          <p:cNvPr id="17" name="Graphique 16" descr="Femme professeur avec un remplissage uni">
            <a:extLst>
              <a:ext uri="{FF2B5EF4-FFF2-40B4-BE49-F238E27FC236}">
                <a16:creationId xmlns:a16="http://schemas.microsoft.com/office/drawing/2014/main" id="{7C785B70-D0F6-FA9E-A546-A89242E3DD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29654" y="4862944"/>
            <a:ext cx="914400" cy="914400"/>
          </a:xfrm>
          <a:prstGeom prst="rect">
            <a:avLst/>
          </a:prstGeom>
        </p:spPr>
      </p:pic>
      <p:pic>
        <p:nvPicPr>
          <p:cNvPr id="19" name="Graphique 18" descr="Fenêtre de navigateur avec un remplissage uni">
            <a:extLst>
              <a:ext uri="{FF2B5EF4-FFF2-40B4-BE49-F238E27FC236}">
                <a16:creationId xmlns:a16="http://schemas.microsoft.com/office/drawing/2014/main" id="{BCD86626-45B4-9494-DC04-ACC21C1B97A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920256" y="4368471"/>
            <a:ext cx="914400" cy="914400"/>
          </a:xfrm>
          <a:prstGeom prst="rect">
            <a:avLst/>
          </a:prstGeom>
        </p:spPr>
      </p:pic>
      <p:pic>
        <p:nvPicPr>
          <p:cNvPr id="21" name="Graphique 20" descr="Groupe de personnes avec un remplissage uni">
            <a:extLst>
              <a:ext uri="{FF2B5EF4-FFF2-40B4-BE49-F238E27FC236}">
                <a16:creationId xmlns:a16="http://schemas.microsoft.com/office/drawing/2014/main" id="{A38C8C8F-F3D6-4F3A-9EA6-B40B087C52E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99938" y="3961494"/>
            <a:ext cx="914400" cy="914400"/>
          </a:xfrm>
          <a:prstGeom prst="rect">
            <a:avLst/>
          </a:prstGeom>
        </p:spPr>
      </p:pic>
      <p:pic>
        <p:nvPicPr>
          <p:cNvPr id="23" name="Graphique 22" descr="Reçu avec un remplissage uni">
            <a:extLst>
              <a:ext uri="{FF2B5EF4-FFF2-40B4-BE49-F238E27FC236}">
                <a16:creationId xmlns:a16="http://schemas.microsoft.com/office/drawing/2014/main" id="{1DE2D69E-8C82-B55C-ADCC-F05707106F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86462" y="5034516"/>
            <a:ext cx="914400" cy="914400"/>
          </a:xfrm>
          <a:prstGeom prst="rect">
            <a:avLst/>
          </a:prstGeom>
        </p:spPr>
      </p:pic>
      <p:pic>
        <p:nvPicPr>
          <p:cNvPr id="25" name="Graphique 24" descr="Conseil d’administration avec un remplissage uni">
            <a:extLst>
              <a:ext uri="{FF2B5EF4-FFF2-40B4-BE49-F238E27FC236}">
                <a16:creationId xmlns:a16="http://schemas.microsoft.com/office/drawing/2014/main" id="{7DCA14E4-C263-DCB7-07F7-375685D6BB8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00389" y="3497447"/>
            <a:ext cx="914400" cy="914400"/>
          </a:xfrm>
          <a:prstGeom prst="rect">
            <a:avLst/>
          </a:prstGeom>
        </p:spPr>
      </p:pic>
      <p:sp>
        <p:nvSpPr>
          <p:cNvPr id="26" name="ZoneTexte 25">
            <a:extLst>
              <a:ext uri="{FF2B5EF4-FFF2-40B4-BE49-F238E27FC236}">
                <a16:creationId xmlns:a16="http://schemas.microsoft.com/office/drawing/2014/main" id="{8A1F5857-101F-0F03-9ECE-FFF5D2B53576}"/>
              </a:ext>
            </a:extLst>
          </p:cNvPr>
          <p:cNvSpPr txBox="1"/>
          <p:nvPr/>
        </p:nvSpPr>
        <p:spPr>
          <a:xfrm>
            <a:off x="1641186" y="2823200"/>
            <a:ext cx="1031903" cy="369332"/>
          </a:xfrm>
          <a:prstGeom prst="rect">
            <a:avLst/>
          </a:prstGeom>
          <a:noFill/>
        </p:spPr>
        <p:txBody>
          <a:bodyPr wrap="square" rtlCol="0">
            <a:spAutoFit/>
          </a:bodyPr>
          <a:lstStyle/>
          <a:p>
            <a:r>
              <a:rPr lang="fr-FR" dirty="0"/>
              <a:t>Hôpitaux </a:t>
            </a:r>
          </a:p>
        </p:txBody>
      </p:sp>
      <p:sp>
        <p:nvSpPr>
          <p:cNvPr id="27" name="ZoneTexte 26">
            <a:extLst>
              <a:ext uri="{FF2B5EF4-FFF2-40B4-BE49-F238E27FC236}">
                <a16:creationId xmlns:a16="http://schemas.microsoft.com/office/drawing/2014/main" id="{3CC742D8-2F18-74B7-155C-F50B1D5D6C43}"/>
              </a:ext>
            </a:extLst>
          </p:cNvPr>
          <p:cNvSpPr txBox="1"/>
          <p:nvPr/>
        </p:nvSpPr>
        <p:spPr>
          <a:xfrm>
            <a:off x="1394865" y="4875894"/>
            <a:ext cx="1524546" cy="369332"/>
          </a:xfrm>
          <a:prstGeom prst="rect">
            <a:avLst/>
          </a:prstGeom>
          <a:noFill/>
        </p:spPr>
        <p:txBody>
          <a:bodyPr wrap="square" rtlCol="0">
            <a:spAutoFit/>
          </a:bodyPr>
          <a:lstStyle/>
          <a:p>
            <a:r>
              <a:rPr lang="fr-FR" dirty="0"/>
              <a:t>Sous-traitants</a:t>
            </a:r>
          </a:p>
        </p:txBody>
      </p:sp>
      <p:sp>
        <p:nvSpPr>
          <p:cNvPr id="28" name="ZoneTexte 27">
            <a:extLst>
              <a:ext uri="{FF2B5EF4-FFF2-40B4-BE49-F238E27FC236}">
                <a16:creationId xmlns:a16="http://schemas.microsoft.com/office/drawing/2014/main" id="{975E7591-D822-AEE1-58D6-F897AD9CD6D8}"/>
              </a:ext>
            </a:extLst>
          </p:cNvPr>
          <p:cNvSpPr txBox="1"/>
          <p:nvPr/>
        </p:nvSpPr>
        <p:spPr>
          <a:xfrm>
            <a:off x="3481388" y="5919097"/>
            <a:ext cx="1664493" cy="369332"/>
          </a:xfrm>
          <a:prstGeom prst="rect">
            <a:avLst/>
          </a:prstGeom>
          <a:noFill/>
        </p:spPr>
        <p:txBody>
          <a:bodyPr wrap="square" rtlCol="0">
            <a:spAutoFit/>
          </a:bodyPr>
          <a:lstStyle/>
          <a:p>
            <a:r>
              <a:rPr lang="fr-FR" dirty="0"/>
              <a:t>Administrations</a:t>
            </a:r>
          </a:p>
        </p:txBody>
      </p:sp>
      <p:sp>
        <p:nvSpPr>
          <p:cNvPr id="29" name="ZoneTexte 28">
            <a:extLst>
              <a:ext uri="{FF2B5EF4-FFF2-40B4-BE49-F238E27FC236}">
                <a16:creationId xmlns:a16="http://schemas.microsoft.com/office/drawing/2014/main" id="{3FC73B0D-CC39-13DC-6A94-1821A0579762}"/>
              </a:ext>
            </a:extLst>
          </p:cNvPr>
          <p:cNvSpPr txBox="1"/>
          <p:nvPr/>
        </p:nvSpPr>
        <p:spPr>
          <a:xfrm>
            <a:off x="6235500" y="5765723"/>
            <a:ext cx="1621242" cy="646331"/>
          </a:xfrm>
          <a:prstGeom prst="rect">
            <a:avLst/>
          </a:prstGeom>
          <a:noFill/>
        </p:spPr>
        <p:txBody>
          <a:bodyPr wrap="square" rtlCol="0">
            <a:spAutoFit/>
          </a:bodyPr>
          <a:lstStyle/>
          <a:p>
            <a:pPr algn="ctr"/>
            <a:r>
              <a:rPr lang="fr-FR" dirty="0"/>
              <a:t>Etablissements scolaires</a:t>
            </a:r>
          </a:p>
        </p:txBody>
      </p:sp>
      <p:sp>
        <p:nvSpPr>
          <p:cNvPr id="31" name="ZoneTexte 30">
            <a:extLst>
              <a:ext uri="{FF2B5EF4-FFF2-40B4-BE49-F238E27FC236}">
                <a16:creationId xmlns:a16="http://schemas.microsoft.com/office/drawing/2014/main" id="{E22A505F-7D72-9DF4-62A8-7B5B9584DE39}"/>
              </a:ext>
            </a:extLst>
          </p:cNvPr>
          <p:cNvSpPr txBox="1"/>
          <p:nvPr/>
        </p:nvSpPr>
        <p:spPr>
          <a:xfrm>
            <a:off x="8668668" y="5282871"/>
            <a:ext cx="1524546" cy="369332"/>
          </a:xfrm>
          <a:prstGeom prst="rect">
            <a:avLst/>
          </a:prstGeom>
          <a:noFill/>
        </p:spPr>
        <p:txBody>
          <a:bodyPr wrap="square" rtlCol="0">
            <a:spAutoFit/>
          </a:bodyPr>
          <a:lstStyle/>
          <a:p>
            <a:pPr algn="ctr"/>
            <a:r>
              <a:rPr lang="fr-FR" dirty="0"/>
              <a:t>Site internet</a:t>
            </a:r>
          </a:p>
        </p:txBody>
      </p:sp>
      <p:sp>
        <p:nvSpPr>
          <p:cNvPr id="32" name="ZoneTexte 31">
            <a:extLst>
              <a:ext uri="{FF2B5EF4-FFF2-40B4-BE49-F238E27FC236}">
                <a16:creationId xmlns:a16="http://schemas.microsoft.com/office/drawing/2014/main" id="{3F7CDFEF-CB02-4DCE-1171-120641678BDC}"/>
              </a:ext>
            </a:extLst>
          </p:cNvPr>
          <p:cNvSpPr txBox="1"/>
          <p:nvPr/>
        </p:nvSpPr>
        <p:spPr>
          <a:xfrm>
            <a:off x="7710272" y="3504638"/>
            <a:ext cx="1366546" cy="369332"/>
          </a:xfrm>
          <a:prstGeom prst="rect">
            <a:avLst/>
          </a:prstGeom>
          <a:noFill/>
        </p:spPr>
        <p:txBody>
          <a:bodyPr wrap="square" rtlCol="0">
            <a:spAutoFit/>
          </a:bodyPr>
          <a:lstStyle/>
          <a:p>
            <a:r>
              <a:rPr lang="fr-FR" dirty="0"/>
              <a:t>Associations</a:t>
            </a:r>
          </a:p>
        </p:txBody>
      </p:sp>
      <p:sp>
        <p:nvSpPr>
          <p:cNvPr id="33" name="ZoneTexte 32">
            <a:extLst>
              <a:ext uri="{FF2B5EF4-FFF2-40B4-BE49-F238E27FC236}">
                <a16:creationId xmlns:a16="http://schemas.microsoft.com/office/drawing/2014/main" id="{628AE02D-AA11-8224-30F3-71D324361CB5}"/>
              </a:ext>
            </a:extLst>
          </p:cNvPr>
          <p:cNvSpPr txBox="1"/>
          <p:nvPr/>
        </p:nvSpPr>
        <p:spPr>
          <a:xfrm>
            <a:off x="4954076" y="2795100"/>
            <a:ext cx="1276461" cy="369332"/>
          </a:xfrm>
          <a:prstGeom prst="rect">
            <a:avLst/>
          </a:prstGeom>
          <a:noFill/>
        </p:spPr>
        <p:txBody>
          <a:bodyPr wrap="square" rtlCol="0">
            <a:spAutoFit/>
          </a:bodyPr>
          <a:lstStyle/>
          <a:p>
            <a:r>
              <a:rPr lang="fr-FR" dirty="0"/>
              <a:t>Entreprises</a:t>
            </a:r>
          </a:p>
        </p:txBody>
      </p:sp>
      <p:sp>
        <p:nvSpPr>
          <p:cNvPr id="34" name="ZoneTexte 33">
            <a:extLst>
              <a:ext uri="{FF2B5EF4-FFF2-40B4-BE49-F238E27FC236}">
                <a16:creationId xmlns:a16="http://schemas.microsoft.com/office/drawing/2014/main" id="{6F3BCF78-C249-F1F5-11EC-97635A3E68C2}"/>
              </a:ext>
            </a:extLst>
          </p:cNvPr>
          <p:cNvSpPr txBox="1"/>
          <p:nvPr/>
        </p:nvSpPr>
        <p:spPr>
          <a:xfrm>
            <a:off x="4571454" y="4301236"/>
            <a:ext cx="1436924" cy="369332"/>
          </a:xfrm>
          <a:prstGeom prst="rect">
            <a:avLst/>
          </a:prstGeom>
          <a:noFill/>
        </p:spPr>
        <p:txBody>
          <a:bodyPr wrap="square" rtlCol="0">
            <a:spAutoFit/>
          </a:bodyPr>
          <a:lstStyle/>
          <a:p>
            <a:r>
              <a:rPr lang="fr-FR" dirty="0"/>
              <a:t>Collectivités</a:t>
            </a:r>
          </a:p>
        </p:txBody>
      </p:sp>
      <p:sp>
        <p:nvSpPr>
          <p:cNvPr id="35" name="ZoneTexte 34">
            <a:extLst>
              <a:ext uri="{FF2B5EF4-FFF2-40B4-BE49-F238E27FC236}">
                <a16:creationId xmlns:a16="http://schemas.microsoft.com/office/drawing/2014/main" id="{897378CE-17B5-74EC-DB64-1F5AA0DE3008}"/>
              </a:ext>
            </a:extLst>
          </p:cNvPr>
          <p:cNvSpPr txBox="1"/>
          <p:nvPr/>
        </p:nvSpPr>
        <p:spPr>
          <a:xfrm>
            <a:off x="9786591" y="6100072"/>
            <a:ext cx="1524546" cy="369332"/>
          </a:xfrm>
          <a:prstGeom prst="rect">
            <a:avLst/>
          </a:prstGeom>
          <a:noFill/>
        </p:spPr>
        <p:txBody>
          <a:bodyPr wrap="square" rtlCol="0">
            <a:spAutoFit/>
          </a:bodyPr>
          <a:lstStyle/>
          <a:p>
            <a:r>
              <a:rPr lang="fr-FR" b="1" dirty="0">
                <a:solidFill>
                  <a:srgbClr val="002060"/>
                </a:solidFill>
              </a:rPr>
              <a:t>Etc…. </a:t>
            </a:r>
          </a:p>
        </p:txBody>
      </p:sp>
      <p:cxnSp>
        <p:nvCxnSpPr>
          <p:cNvPr id="36" name="Connecteur droit 35">
            <a:extLst>
              <a:ext uri="{FF2B5EF4-FFF2-40B4-BE49-F238E27FC236}">
                <a16:creationId xmlns:a16="http://schemas.microsoft.com/office/drawing/2014/main" id="{51AF18BE-25B0-A3BE-6A80-73FCE5498576}"/>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68115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riangle rectangle 45">
            <a:extLst>
              <a:ext uri="{FF2B5EF4-FFF2-40B4-BE49-F238E27FC236}">
                <a16:creationId xmlns:a16="http://schemas.microsoft.com/office/drawing/2014/main" id="{C4DB88F1-75D6-1777-42FC-5421FA007F69}"/>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AutoShape 30">
            <a:extLst>
              <a:ext uri="{FF2B5EF4-FFF2-40B4-BE49-F238E27FC236}">
                <a16:creationId xmlns:a16="http://schemas.microsoft.com/office/drawing/2014/main" id="{34191DB1-17D5-C1C5-20FE-9CEA9B5E7443}"/>
              </a:ext>
            </a:extLst>
          </p:cNvPr>
          <p:cNvSpPr>
            <a:spLocks noChangeArrowheads="1"/>
          </p:cNvSpPr>
          <p:nvPr/>
        </p:nvSpPr>
        <p:spPr bwMode="auto">
          <a:xfrm>
            <a:off x="9179172" y="4741930"/>
            <a:ext cx="1506408" cy="1462448"/>
          </a:xfrm>
          <a:prstGeom prst="star24">
            <a:avLst>
              <a:gd name="adj" fmla="val 37500"/>
            </a:avLst>
          </a:prstGeom>
          <a:solidFill>
            <a:srgbClr val="33CC33"/>
          </a:solidFill>
          <a:ln w="9525">
            <a:solidFill>
              <a:srgbClr val="66FF33"/>
            </a:solidFill>
            <a:miter lim="800000"/>
            <a:headEnd/>
            <a:tailEnd/>
          </a:ln>
        </p:spPr>
        <p:txBody>
          <a:bodyPr wrap="none" anchor="ctr"/>
          <a:lstStyle>
            <a:lvl1pPr>
              <a:defRPr>
                <a:solidFill>
                  <a:schemeClr val="tx1"/>
                </a:solidFill>
                <a:latin typeface="Elephant" panose="02020904090505020303" pitchFamily="18" charset="0"/>
                <a:ea typeface="ＭＳ Ｐゴシック" panose="020B0600070205080204" pitchFamily="34" charset="-128"/>
              </a:defRPr>
            </a:lvl1pPr>
            <a:lvl2pPr marL="742950" indent="-285750">
              <a:defRPr>
                <a:solidFill>
                  <a:schemeClr val="tx1"/>
                </a:solidFill>
                <a:latin typeface="Elephant" panose="02020904090505020303" pitchFamily="18" charset="0"/>
                <a:ea typeface="ＭＳ Ｐゴシック" panose="020B0600070205080204" pitchFamily="34" charset="-128"/>
              </a:defRPr>
            </a:lvl2pPr>
            <a:lvl3pPr marL="1143000" indent="-228600">
              <a:defRPr>
                <a:solidFill>
                  <a:schemeClr val="tx1"/>
                </a:solidFill>
                <a:latin typeface="Elephant" panose="02020904090505020303" pitchFamily="18" charset="0"/>
                <a:ea typeface="ＭＳ Ｐゴシック" panose="020B0600070205080204" pitchFamily="34" charset="-128"/>
              </a:defRPr>
            </a:lvl3pPr>
            <a:lvl4pPr marL="1600200" indent="-228600">
              <a:defRPr>
                <a:solidFill>
                  <a:schemeClr val="tx1"/>
                </a:solidFill>
                <a:latin typeface="Elephant" panose="02020904090505020303" pitchFamily="18" charset="0"/>
                <a:ea typeface="ＭＳ Ｐゴシック" panose="020B0600070205080204" pitchFamily="34" charset="-128"/>
              </a:defRPr>
            </a:lvl4pPr>
            <a:lvl5pPr marL="2057400" indent="-228600">
              <a:defRPr>
                <a:solidFill>
                  <a:schemeClr val="tx1"/>
                </a:solidFill>
                <a:latin typeface="Elephant" panose="020209040905050203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Elephant" panose="020209040905050203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Elephant" panose="020209040905050203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Elephant" panose="020209040905050203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Elephant" panose="02020904090505020303" pitchFamily="18" charset="0"/>
                <a:ea typeface="ＭＳ Ｐゴシック" panose="020B0600070205080204" pitchFamily="34" charset="-128"/>
              </a:defRPr>
            </a:lvl9pPr>
          </a:lstStyle>
          <a:p>
            <a:pPr eaLnBrk="1" hangingPunct="1"/>
            <a:endParaRPr lang="fr-FR" altLang="fr-FR" dirty="0">
              <a:latin typeface="Arial" panose="020B0604020202020204" pitchFamily="34" charset="0"/>
            </a:endParaRPr>
          </a:p>
        </p:txBody>
      </p:sp>
      <p:sp>
        <p:nvSpPr>
          <p:cNvPr id="23" name="AutoShape 25">
            <a:extLst>
              <a:ext uri="{FF2B5EF4-FFF2-40B4-BE49-F238E27FC236}">
                <a16:creationId xmlns:a16="http://schemas.microsoft.com/office/drawing/2014/main" id="{7BB53329-C60F-3D75-0885-FF7C69356FFA}"/>
              </a:ext>
            </a:extLst>
          </p:cNvPr>
          <p:cNvSpPr>
            <a:spLocks noChangeArrowheads="1"/>
          </p:cNvSpPr>
          <p:nvPr/>
        </p:nvSpPr>
        <p:spPr bwMode="auto">
          <a:xfrm>
            <a:off x="1479660" y="4900234"/>
            <a:ext cx="1287835" cy="131884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 name="Titre 1">
            <a:extLst>
              <a:ext uri="{FF2B5EF4-FFF2-40B4-BE49-F238E27FC236}">
                <a16:creationId xmlns:a16="http://schemas.microsoft.com/office/drawing/2014/main" id="{0F5DC3DD-723F-6B9C-7DF3-E23CAF3F3903}"/>
              </a:ext>
            </a:extLst>
          </p:cNvPr>
          <p:cNvSpPr>
            <a:spLocks noGrp="1"/>
          </p:cNvSpPr>
          <p:nvPr>
            <p:ph type="title"/>
          </p:nvPr>
        </p:nvSpPr>
        <p:spPr>
          <a:xfrm>
            <a:off x="0" y="200145"/>
            <a:ext cx="10515600" cy="584444"/>
          </a:xfrm>
        </p:spPr>
        <p:txBody>
          <a:bodyPr>
            <a:normAutofit fontScale="90000"/>
          </a:bodyPr>
          <a:lstStyle/>
          <a:p>
            <a:r>
              <a:rPr lang="fr-FR" b="1" dirty="0">
                <a:solidFill>
                  <a:srgbClr val="002060"/>
                </a:solidFill>
              </a:rPr>
              <a:t>2.6 Quand s’applique le RGPD ? </a:t>
            </a:r>
          </a:p>
        </p:txBody>
      </p:sp>
      <p:sp>
        <p:nvSpPr>
          <p:cNvPr id="5" name="Rectangle : coins arrondis 4">
            <a:extLst>
              <a:ext uri="{FF2B5EF4-FFF2-40B4-BE49-F238E27FC236}">
                <a16:creationId xmlns:a16="http://schemas.microsoft.com/office/drawing/2014/main" id="{3C845A4C-8001-B141-F14F-FFF70AF19559}"/>
              </a:ext>
            </a:extLst>
          </p:cNvPr>
          <p:cNvSpPr/>
          <p:nvPr/>
        </p:nvSpPr>
        <p:spPr>
          <a:xfrm>
            <a:off x="4325815" y="1623645"/>
            <a:ext cx="3282462" cy="140676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Collecte des données personnelles </a:t>
            </a:r>
          </a:p>
        </p:txBody>
      </p:sp>
      <p:sp>
        <p:nvSpPr>
          <p:cNvPr id="8" name="Rectangle : coins arrondis 7">
            <a:extLst>
              <a:ext uri="{FF2B5EF4-FFF2-40B4-BE49-F238E27FC236}">
                <a16:creationId xmlns:a16="http://schemas.microsoft.com/office/drawing/2014/main" id="{B5F99E82-F43D-2BFB-7717-BF65C86EBBCB}"/>
              </a:ext>
            </a:extLst>
          </p:cNvPr>
          <p:cNvSpPr/>
          <p:nvPr/>
        </p:nvSpPr>
        <p:spPr>
          <a:xfrm>
            <a:off x="1169377" y="3009893"/>
            <a:ext cx="1781908" cy="1230925"/>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Cadre personnel </a:t>
            </a:r>
          </a:p>
        </p:txBody>
      </p:sp>
      <p:cxnSp>
        <p:nvCxnSpPr>
          <p:cNvPr id="10" name="Connecteur : en angle 9">
            <a:extLst>
              <a:ext uri="{FF2B5EF4-FFF2-40B4-BE49-F238E27FC236}">
                <a16:creationId xmlns:a16="http://schemas.microsoft.com/office/drawing/2014/main" id="{4A7C7C97-00A7-8810-67B6-F969E94DB725}"/>
              </a:ext>
            </a:extLst>
          </p:cNvPr>
          <p:cNvCxnSpPr>
            <a:cxnSpLocks/>
            <a:stCxn id="5" idx="1"/>
          </p:cNvCxnSpPr>
          <p:nvPr/>
        </p:nvCxnSpPr>
        <p:spPr>
          <a:xfrm rot="10800000" flipV="1">
            <a:off x="2983521" y="2327029"/>
            <a:ext cx="1342294" cy="131884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cxnSp>
        <p:nvCxnSpPr>
          <p:cNvPr id="12" name="Connecteur : en angle 11">
            <a:extLst>
              <a:ext uri="{FF2B5EF4-FFF2-40B4-BE49-F238E27FC236}">
                <a16:creationId xmlns:a16="http://schemas.microsoft.com/office/drawing/2014/main" id="{D3072511-60F3-4A54-9D9B-35D1A9E6B9A8}"/>
              </a:ext>
            </a:extLst>
          </p:cNvPr>
          <p:cNvCxnSpPr>
            <a:stCxn id="5" idx="3"/>
          </p:cNvCxnSpPr>
          <p:nvPr/>
        </p:nvCxnSpPr>
        <p:spPr>
          <a:xfrm>
            <a:off x="7608277" y="2327029"/>
            <a:ext cx="1406769" cy="1318847"/>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13" name="Rectangle : coins arrondis 12">
            <a:extLst>
              <a:ext uri="{FF2B5EF4-FFF2-40B4-BE49-F238E27FC236}">
                <a16:creationId xmlns:a16="http://schemas.microsoft.com/office/drawing/2014/main" id="{E7DAC9ED-FF2B-C81B-76BB-C18C90ECDF78}"/>
              </a:ext>
            </a:extLst>
          </p:cNvPr>
          <p:cNvSpPr/>
          <p:nvPr/>
        </p:nvSpPr>
        <p:spPr>
          <a:xfrm>
            <a:off x="9015046" y="3030411"/>
            <a:ext cx="1781908" cy="1230925"/>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Cadre Professionnel</a:t>
            </a:r>
          </a:p>
        </p:txBody>
      </p:sp>
      <p:pic>
        <p:nvPicPr>
          <p:cNvPr id="15" name="Graphique 14" descr="Serveur avec un remplissage uni">
            <a:extLst>
              <a:ext uri="{FF2B5EF4-FFF2-40B4-BE49-F238E27FC236}">
                <a16:creationId xmlns:a16="http://schemas.microsoft.com/office/drawing/2014/main" id="{AA3215BB-B9D7-A3AF-36C3-35512AB30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1108" y="1258766"/>
            <a:ext cx="914400" cy="914400"/>
          </a:xfrm>
          <a:prstGeom prst="rect">
            <a:avLst/>
          </a:prstGeom>
        </p:spPr>
      </p:pic>
      <p:pic>
        <p:nvPicPr>
          <p:cNvPr id="17" name="Graphique 16" descr="Groupe avec un remplissage uni">
            <a:extLst>
              <a:ext uri="{FF2B5EF4-FFF2-40B4-BE49-F238E27FC236}">
                <a16:creationId xmlns:a16="http://schemas.microsoft.com/office/drawing/2014/main" id="{D1D08968-E080-8646-1BBB-11C9797C34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3131" y="2552693"/>
            <a:ext cx="914400" cy="914400"/>
          </a:xfrm>
          <a:prstGeom prst="rect">
            <a:avLst/>
          </a:prstGeom>
        </p:spPr>
      </p:pic>
      <p:pic>
        <p:nvPicPr>
          <p:cNvPr id="19" name="Graphique 18" descr="Employée de bureau avec un remplissage uni">
            <a:extLst>
              <a:ext uri="{FF2B5EF4-FFF2-40B4-BE49-F238E27FC236}">
                <a16:creationId xmlns:a16="http://schemas.microsoft.com/office/drawing/2014/main" id="{16813B44-9A79-4108-9653-ACCF1F4083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32376" y="2491149"/>
            <a:ext cx="914400" cy="914400"/>
          </a:xfrm>
          <a:prstGeom prst="rect">
            <a:avLst/>
          </a:prstGeom>
        </p:spPr>
      </p:pic>
      <p:cxnSp>
        <p:nvCxnSpPr>
          <p:cNvPr id="21" name="Connecteur droit avec flèche 20">
            <a:extLst>
              <a:ext uri="{FF2B5EF4-FFF2-40B4-BE49-F238E27FC236}">
                <a16:creationId xmlns:a16="http://schemas.microsoft.com/office/drawing/2014/main" id="{A564D381-658E-5F6B-5FE9-E6809E27E549}"/>
              </a:ext>
            </a:extLst>
          </p:cNvPr>
          <p:cNvCxnSpPr>
            <a:cxnSpLocks/>
            <a:stCxn id="8" idx="2"/>
          </p:cNvCxnSpPr>
          <p:nvPr/>
        </p:nvCxnSpPr>
        <p:spPr>
          <a:xfrm>
            <a:off x="2060331" y="4240818"/>
            <a:ext cx="0" cy="7502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Rectangle : coins arrondis 21">
            <a:extLst>
              <a:ext uri="{FF2B5EF4-FFF2-40B4-BE49-F238E27FC236}">
                <a16:creationId xmlns:a16="http://schemas.microsoft.com/office/drawing/2014/main" id="{4C5DEF51-25BD-60A6-DBBB-107654A9E788}"/>
              </a:ext>
            </a:extLst>
          </p:cNvPr>
          <p:cNvSpPr/>
          <p:nvPr/>
        </p:nvSpPr>
        <p:spPr>
          <a:xfrm>
            <a:off x="1201619" y="5155162"/>
            <a:ext cx="1781902" cy="7502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Le RGPD n’est pas applicable </a:t>
            </a:r>
          </a:p>
        </p:txBody>
      </p:sp>
      <p:cxnSp>
        <p:nvCxnSpPr>
          <p:cNvPr id="25" name="Connecteur droit avec flèche 24">
            <a:extLst>
              <a:ext uri="{FF2B5EF4-FFF2-40B4-BE49-F238E27FC236}">
                <a16:creationId xmlns:a16="http://schemas.microsoft.com/office/drawing/2014/main" id="{39C0999D-C1B1-4FE2-491A-AF361EC909EF}"/>
              </a:ext>
            </a:extLst>
          </p:cNvPr>
          <p:cNvCxnSpPr>
            <a:stCxn id="22" idx="3"/>
          </p:cNvCxnSpPr>
          <p:nvPr/>
        </p:nvCxnSpPr>
        <p:spPr>
          <a:xfrm flipV="1">
            <a:off x="2983521" y="5530300"/>
            <a:ext cx="2403230"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Rectangle : coins arrondis 25">
            <a:extLst>
              <a:ext uri="{FF2B5EF4-FFF2-40B4-BE49-F238E27FC236}">
                <a16:creationId xmlns:a16="http://schemas.microsoft.com/office/drawing/2014/main" id="{46E53C83-6CD3-0897-C5CF-F395D2616D35}"/>
              </a:ext>
            </a:extLst>
          </p:cNvPr>
          <p:cNvSpPr/>
          <p:nvPr/>
        </p:nvSpPr>
        <p:spPr>
          <a:xfrm>
            <a:off x="5427785" y="4868002"/>
            <a:ext cx="2297723" cy="1318845"/>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2060"/>
                </a:solidFill>
              </a:rPr>
              <a:t>Je souhaite me servir des données à des fins commerciales </a:t>
            </a:r>
          </a:p>
        </p:txBody>
      </p:sp>
      <p:cxnSp>
        <p:nvCxnSpPr>
          <p:cNvPr id="28" name="Connecteur droit avec flèche 27">
            <a:extLst>
              <a:ext uri="{FF2B5EF4-FFF2-40B4-BE49-F238E27FC236}">
                <a16:creationId xmlns:a16="http://schemas.microsoft.com/office/drawing/2014/main" id="{364F19B4-557E-0D4A-2DF6-DFBBF5A7A5CD}"/>
              </a:ext>
            </a:extLst>
          </p:cNvPr>
          <p:cNvCxnSpPr>
            <a:stCxn id="26" idx="3"/>
          </p:cNvCxnSpPr>
          <p:nvPr/>
        </p:nvCxnSpPr>
        <p:spPr>
          <a:xfrm flipV="1">
            <a:off x="7725508" y="5527424"/>
            <a:ext cx="1184031"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Rectangle : coins arrondis 28">
            <a:extLst>
              <a:ext uri="{FF2B5EF4-FFF2-40B4-BE49-F238E27FC236}">
                <a16:creationId xmlns:a16="http://schemas.microsoft.com/office/drawing/2014/main" id="{CDAED2D1-D895-C02F-A260-C250BA1FFE76}"/>
              </a:ext>
            </a:extLst>
          </p:cNvPr>
          <p:cNvSpPr/>
          <p:nvPr/>
        </p:nvSpPr>
        <p:spPr>
          <a:xfrm>
            <a:off x="9015046" y="5128829"/>
            <a:ext cx="1781902" cy="75027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Le RGPD est applicable </a:t>
            </a:r>
          </a:p>
        </p:txBody>
      </p:sp>
      <p:pic>
        <p:nvPicPr>
          <p:cNvPr id="37" name="Graphique 36" descr="Avertissement contour">
            <a:extLst>
              <a:ext uri="{FF2B5EF4-FFF2-40B4-BE49-F238E27FC236}">
                <a16:creationId xmlns:a16="http://schemas.microsoft.com/office/drawing/2014/main" id="{CDDD70B5-507C-16BE-D243-0C738058A1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50677" y="4941271"/>
            <a:ext cx="586154" cy="586154"/>
          </a:xfrm>
          <a:prstGeom prst="rect">
            <a:avLst/>
          </a:prstGeom>
        </p:spPr>
      </p:pic>
      <p:sp>
        <p:nvSpPr>
          <p:cNvPr id="38" name="ZoneTexte 37">
            <a:extLst>
              <a:ext uri="{FF2B5EF4-FFF2-40B4-BE49-F238E27FC236}">
                <a16:creationId xmlns:a16="http://schemas.microsoft.com/office/drawing/2014/main" id="{DC101383-0B4E-7572-E8DE-DEF8E422D206}"/>
              </a:ext>
            </a:extLst>
          </p:cNvPr>
          <p:cNvSpPr txBox="1"/>
          <p:nvPr/>
        </p:nvSpPr>
        <p:spPr>
          <a:xfrm>
            <a:off x="3532001" y="5533231"/>
            <a:ext cx="1493843" cy="369332"/>
          </a:xfrm>
          <a:prstGeom prst="rect">
            <a:avLst/>
          </a:prstGeom>
          <a:noFill/>
        </p:spPr>
        <p:txBody>
          <a:bodyPr wrap="square" rtlCol="0">
            <a:spAutoFit/>
          </a:bodyPr>
          <a:lstStyle/>
          <a:p>
            <a:r>
              <a:rPr lang="fr-FR" b="1" dirty="0">
                <a:solidFill>
                  <a:srgbClr val="C00000"/>
                </a:solidFill>
              </a:rPr>
              <a:t>Attention si : </a:t>
            </a:r>
          </a:p>
        </p:txBody>
      </p:sp>
      <p:cxnSp>
        <p:nvCxnSpPr>
          <p:cNvPr id="40" name="Connecteur droit avec flèche 39">
            <a:extLst>
              <a:ext uri="{FF2B5EF4-FFF2-40B4-BE49-F238E27FC236}">
                <a16:creationId xmlns:a16="http://schemas.microsoft.com/office/drawing/2014/main" id="{8AB3BC6D-DCEA-6156-E6C9-876581C2469A}"/>
              </a:ext>
            </a:extLst>
          </p:cNvPr>
          <p:cNvCxnSpPr>
            <a:stCxn id="13" idx="2"/>
          </p:cNvCxnSpPr>
          <p:nvPr/>
        </p:nvCxnSpPr>
        <p:spPr>
          <a:xfrm>
            <a:off x="9906000" y="4261336"/>
            <a:ext cx="0" cy="7502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Triangle rectangle 46">
            <a:extLst>
              <a:ext uri="{FF2B5EF4-FFF2-40B4-BE49-F238E27FC236}">
                <a16:creationId xmlns:a16="http://schemas.microsoft.com/office/drawing/2014/main" id="{745BFC79-7DFB-45A6-2440-FFB6840ED502}"/>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a:extLst>
              <a:ext uri="{FF2B5EF4-FFF2-40B4-BE49-F238E27FC236}">
                <a16:creationId xmlns:a16="http://schemas.microsoft.com/office/drawing/2014/main" id="{143EA6A4-DF81-BF63-A09D-C8C40F0F6051}"/>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7099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rectangle 6">
            <a:extLst>
              <a:ext uri="{FF2B5EF4-FFF2-40B4-BE49-F238E27FC236}">
                <a16:creationId xmlns:a16="http://schemas.microsoft.com/office/drawing/2014/main" id="{9E08E584-7A36-BA86-6D00-578427F74451}"/>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AEB4948-3ACF-02B8-0C71-A8D9C06BDD04}"/>
              </a:ext>
            </a:extLst>
          </p:cNvPr>
          <p:cNvSpPr>
            <a:spLocks noGrp="1"/>
          </p:cNvSpPr>
          <p:nvPr>
            <p:ph type="title"/>
          </p:nvPr>
        </p:nvSpPr>
        <p:spPr>
          <a:xfrm>
            <a:off x="0" y="55323"/>
            <a:ext cx="10383982" cy="795460"/>
          </a:xfrm>
        </p:spPr>
        <p:txBody>
          <a:bodyPr>
            <a:normAutofit/>
          </a:bodyPr>
          <a:lstStyle/>
          <a:p>
            <a:r>
              <a:rPr lang="fr-FR" sz="3600" b="1" dirty="0">
                <a:solidFill>
                  <a:srgbClr val="002060"/>
                </a:solidFill>
              </a:rPr>
              <a:t>2.7 Quand s’applique le RGDP? </a:t>
            </a:r>
          </a:p>
        </p:txBody>
      </p:sp>
      <p:sp>
        <p:nvSpPr>
          <p:cNvPr id="8" name="Triangle rectangle 7">
            <a:extLst>
              <a:ext uri="{FF2B5EF4-FFF2-40B4-BE49-F238E27FC236}">
                <a16:creationId xmlns:a16="http://schemas.microsoft.com/office/drawing/2014/main" id="{4ED036A8-7197-1F00-7580-FDE94D638026}"/>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B400BF11-85DF-ECCE-D644-3ABF0DCBFE10}"/>
              </a:ext>
            </a:extLst>
          </p:cNvPr>
          <p:cNvSpPr txBox="1"/>
          <p:nvPr/>
        </p:nvSpPr>
        <p:spPr>
          <a:xfrm>
            <a:off x="1974044" y="1051575"/>
            <a:ext cx="5025815" cy="369332"/>
          </a:xfrm>
          <a:prstGeom prst="rect">
            <a:avLst/>
          </a:prstGeom>
          <a:noFill/>
        </p:spPr>
        <p:txBody>
          <a:bodyPr wrap="square" rtlCol="0">
            <a:spAutoFit/>
          </a:bodyPr>
          <a:lstStyle/>
          <a:p>
            <a:r>
              <a:rPr lang="fr-FR" dirty="0">
                <a:solidFill>
                  <a:schemeClr val="bg2">
                    <a:lumMod val="50000"/>
                  </a:schemeClr>
                </a:solidFill>
                <a:sym typeface="Wingdings" panose="05000000000000000000" pitchFamily="2" charset="2"/>
              </a:rPr>
              <a:t> </a:t>
            </a:r>
            <a:r>
              <a:rPr lang="fr-FR" dirty="0">
                <a:solidFill>
                  <a:schemeClr val="bg2">
                    <a:lumMod val="50000"/>
                  </a:schemeClr>
                </a:solidFill>
              </a:rPr>
              <a:t>Art.3- Champs d’application territorial du RGPD  </a:t>
            </a:r>
          </a:p>
        </p:txBody>
      </p:sp>
      <p:pic>
        <p:nvPicPr>
          <p:cNvPr id="27" name="Image 27">
            <a:extLst>
              <a:ext uri="{FF2B5EF4-FFF2-40B4-BE49-F238E27FC236}">
                <a16:creationId xmlns:a16="http://schemas.microsoft.com/office/drawing/2014/main" id="{D960D3E8-DC7F-74E7-FDFB-351212227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078" y="2207673"/>
            <a:ext cx="26162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3435EFFC-7859-9639-EC98-66429FADA461}"/>
              </a:ext>
            </a:extLst>
          </p:cNvPr>
          <p:cNvSpPr txBox="1"/>
          <p:nvPr/>
        </p:nvSpPr>
        <p:spPr>
          <a:xfrm>
            <a:off x="9407951" y="2429254"/>
            <a:ext cx="2357051" cy="1323439"/>
          </a:xfrm>
          <a:prstGeom prst="rect">
            <a:avLst/>
          </a:prstGeom>
          <a:noFill/>
        </p:spPr>
        <p:txBody>
          <a:bodyPr wrap="square" rtlCol="0">
            <a:spAutoFit/>
          </a:bodyPr>
          <a:lstStyle/>
          <a:p>
            <a:pPr algn="ctr"/>
            <a:r>
              <a:rPr lang="fr-FR" sz="1600" b="1" dirty="0">
                <a:solidFill>
                  <a:srgbClr val="002060"/>
                </a:solidFill>
              </a:rPr>
              <a:t>« Tout organisme quels que soient sa taille, son pays d’implantation et son activité, peut être concerné. » CNIL </a:t>
            </a:r>
          </a:p>
        </p:txBody>
      </p:sp>
      <p:sp>
        <p:nvSpPr>
          <p:cNvPr id="28" name="ZoneTexte 27">
            <a:extLst>
              <a:ext uri="{FF2B5EF4-FFF2-40B4-BE49-F238E27FC236}">
                <a16:creationId xmlns:a16="http://schemas.microsoft.com/office/drawing/2014/main" id="{7A65B2A9-4B70-C023-5012-D75791E8B683}"/>
              </a:ext>
            </a:extLst>
          </p:cNvPr>
          <p:cNvSpPr txBox="1"/>
          <p:nvPr/>
        </p:nvSpPr>
        <p:spPr>
          <a:xfrm>
            <a:off x="707013" y="3189242"/>
            <a:ext cx="2584939" cy="1200329"/>
          </a:xfrm>
          <a:prstGeom prst="rect">
            <a:avLst/>
          </a:prstGeom>
          <a:noFill/>
        </p:spPr>
        <p:txBody>
          <a:bodyPr wrap="square" rtlCol="0">
            <a:spAutoFit/>
          </a:bodyPr>
          <a:lstStyle/>
          <a:p>
            <a:r>
              <a:rPr lang="fr-FR" b="1" dirty="0">
                <a:solidFill>
                  <a:srgbClr val="002060"/>
                </a:solidFill>
              </a:rPr>
              <a:t>L’application territoriale du RGPD repose sur deux critères de localisation géographique dans l’UE : </a:t>
            </a:r>
          </a:p>
        </p:txBody>
      </p:sp>
      <p:sp>
        <p:nvSpPr>
          <p:cNvPr id="29" name="ZoneTexte 28">
            <a:extLst>
              <a:ext uri="{FF2B5EF4-FFF2-40B4-BE49-F238E27FC236}">
                <a16:creationId xmlns:a16="http://schemas.microsoft.com/office/drawing/2014/main" id="{27F420FF-BAF0-001B-04A1-8E0D72803E7E}"/>
              </a:ext>
            </a:extLst>
          </p:cNvPr>
          <p:cNvSpPr txBox="1"/>
          <p:nvPr/>
        </p:nvSpPr>
        <p:spPr>
          <a:xfrm>
            <a:off x="4895716" y="2567754"/>
            <a:ext cx="2766529" cy="923330"/>
          </a:xfrm>
          <a:prstGeom prst="rect">
            <a:avLst/>
          </a:prstGeom>
          <a:noFill/>
        </p:spPr>
        <p:txBody>
          <a:bodyPr wrap="square" rtlCol="0">
            <a:spAutoFit/>
          </a:bodyPr>
          <a:lstStyle/>
          <a:p>
            <a:r>
              <a:rPr lang="fr-FR" b="1" dirty="0">
                <a:solidFill>
                  <a:srgbClr val="002060"/>
                </a:solidFill>
              </a:rPr>
              <a:t>Le lieu d’établissement du responsable de traitement ou du sous-traitant </a:t>
            </a:r>
          </a:p>
        </p:txBody>
      </p:sp>
      <p:sp>
        <p:nvSpPr>
          <p:cNvPr id="30" name="ZoneTexte 29">
            <a:extLst>
              <a:ext uri="{FF2B5EF4-FFF2-40B4-BE49-F238E27FC236}">
                <a16:creationId xmlns:a16="http://schemas.microsoft.com/office/drawing/2014/main" id="{325D73B5-3540-F19C-E03D-D0D64A1E84FE}"/>
              </a:ext>
            </a:extLst>
          </p:cNvPr>
          <p:cNvSpPr txBox="1"/>
          <p:nvPr/>
        </p:nvSpPr>
        <p:spPr>
          <a:xfrm>
            <a:off x="4895716" y="4495306"/>
            <a:ext cx="2584939" cy="923330"/>
          </a:xfrm>
          <a:prstGeom prst="rect">
            <a:avLst/>
          </a:prstGeom>
          <a:noFill/>
        </p:spPr>
        <p:txBody>
          <a:bodyPr wrap="square" rtlCol="0">
            <a:spAutoFit/>
          </a:bodyPr>
          <a:lstStyle/>
          <a:p>
            <a:r>
              <a:rPr lang="fr-FR" b="1" dirty="0">
                <a:solidFill>
                  <a:srgbClr val="002060"/>
                </a:solidFill>
              </a:rPr>
              <a:t>La localisation des personnes concernées par le traitement </a:t>
            </a:r>
          </a:p>
        </p:txBody>
      </p:sp>
      <p:sp>
        <p:nvSpPr>
          <p:cNvPr id="31" name="ZoneTexte 30">
            <a:extLst>
              <a:ext uri="{FF2B5EF4-FFF2-40B4-BE49-F238E27FC236}">
                <a16:creationId xmlns:a16="http://schemas.microsoft.com/office/drawing/2014/main" id="{583383AC-504D-924D-C070-69C52B9953E2}"/>
              </a:ext>
            </a:extLst>
          </p:cNvPr>
          <p:cNvSpPr txBox="1"/>
          <p:nvPr/>
        </p:nvSpPr>
        <p:spPr>
          <a:xfrm>
            <a:off x="4895716" y="1878789"/>
            <a:ext cx="770298" cy="707886"/>
          </a:xfrm>
          <a:prstGeom prst="rect">
            <a:avLst/>
          </a:prstGeom>
          <a:noFill/>
        </p:spPr>
        <p:txBody>
          <a:bodyPr wrap="square" rtlCol="0">
            <a:spAutoFit/>
          </a:bodyPr>
          <a:lstStyle/>
          <a:p>
            <a:r>
              <a:rPr lang="fr-FR" sz="4000" dirty="0">
                <a:solidFill>
                  <a:srgbClr val="002060"/>
                </a:solidFill>
              </a:rPr>
              <a:t>1-</a:t>
            </a:r>
            <a:r>
              <a:rPr lang="fr-FR" dirty="0"/>
              <a:t> </a:t>
            </a:r>
          </a:p>
        </p:txBody>
      </p:sp>
      <p:sp>
        <p:nvSpPr>
          <p:cNvPr id="32" name="ZoneTexte 31">
            <a:extLst>
              <a:ext uri="{FF2B5EF4-FFF2-40B4-BE49-F238E27FC236}">
                <a16:creationId xmlns:a16="http://schemas.microsoft.com/office/drawing/2014/main" id="{9D1D3575-740A-70A2-DAD3-CAD102728A8B}"/>
              </a:ext>
            </a:extLst>
          </p:cNvPr>
          <p:cNvSpPr txBox="1"/>
          <p:nvPr/>
        </p:nvSpPr>
        <p:spPr>
          <a:xfrm>
            <a:off x="4941308" y="3810244"/>
            <a:ext cx="770298" cy="707886"/>
          </a:xfrm>
          <a:prstGeom prst="rect">
            <a:avLst/>
          </a:prstGeom>
          <a:noFill/>
        </p:spPr>
        <p:txBody>
          <a:bodyPr wrap="square" rtlCol="0">
            <a:spAutoFit/>
          </a:bodyPr>
          <a:lstStyle/>
          <a:p>
            <a:r>
              <a:rPr lang="fr-FR" sz="4000" dirty="0">
                <a:solidFill>
                  <a:srgbClr val="002060"/>
                </a:solidFill>
              </a:rPr>
              <a:t>2-</a:t>
            </a:r>
            <a:r>
              <a:rPr lang="fr-FR" dirty="0"/>
              <a:t> </a:t>
            </a:r>
          </a:p>
        </p:txBody>
      </p:sp>
      <p:sp>
        <p:nvSpPr>
          <p:cNvPr id="33" name="Flèche : bas 32">
            <a:extLst>
              <a:ext uri="{FF2B5EF4-FFF2-40B4-BE49-F238E27FC236}">
                <a16:creationId xmlns:a16="http://schemas.microsoft.com/office/drawing/2014/main" id="{07215B5F-C46A-1140-5421-3EC4795594BB}"/>
              </a:ext>
            </a:extLst>
          </p:cNvPr>
          <p:cNvSpPr/>
          <p:nvPr/>
        </p:nvSpPr>
        <p:spPr>
          <a:xfrm rot="16200000">
            <a:off x="3832324" y="2725301"/>
            <a:ext cx="254310" cy="780825"/>
          </a:xfrm>
          <a:prstGeom prst="downArrow">
            <a:avLst/>
          </a:prstGeom>
          <a:solidFill>
            <a:srgbClr val="92D050"/>
          </a:solid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sp>
        <p:nvSpPr>
          <p:cNvPr id="34" name="Flèche : bas 33">
            <a:extLst>
              <a:ext uri="{FF2B5EF4-FFF2-40B4-BE49-F238E27FC236}">
                <a16:creationId xmlns:a16="http://schemas.microsoft.com/office/drawing/2014/main" id="{C63CECEB-3D75-E28C-3EE9-7B6A5AAD7E7F}"/>
              </a:ext>
            </a:extLst>
          </p:cNvPr>
          <p:cNvSpPr/>
          <p:nvPr/>
        </p:nvSpPr>
        <p:spPr>
          <a:xfrm rot="16200000">
            <a:off x="3969384" y="4440309"/>
            <a:ext cx="254310" cy="780825"/>
          </a:xfrm>
          <a:prstGeom prst="downArrow">
            <a:avLst/>
          </a:prstGeom>
          <a:solidFill>
            <a:srgbClr val="92D050"/>
          </a:solid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fr-FR"/>
          </a:p>
        </p:txBody>
      </p:sp>
      <p:pic>
        <p:nvPicPr>
          <p:cNvPr id="36" name="Graphique 35" descr="Homme contour">
            <a:extLst>
              <a:ext uri="{FF2B5EF4-FFF2-40B4-BE49-F238E27FC236}">
                <a16:creationId xmlns:a16="http://schemas.microsoft.com/office/drawing/2014/main" id="{A6C75B85-921D-E29C-13A8-19E854CAC1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0029" y="4258624"/>
            <a:ext cx="914400" cy="914400"/>
          </a:xfrm>
          <a:prstGeom prst="rect">
            <a:avLst/>
          </a:prstGeom>
        </p:spPr>
      </p:pic>
      <p:pic>
        <p:nvPicPr>
          <p:cNvPr id="38" name="Graphique 37" descr="Ville contour">
            <a:extLst>
              <a:ext uri="{FF2B5EF4-FFF2-40B4-BE49-F238E27FC236}">
                <a16:creationId xmlns:a16="http://schemas.microsoft.com/office/drawing/2014/main" id="{A8152B0C-EACE-32D2-349D-75010D7271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23142" y="1707608"/>
            <a:ext cx="914400" cy="914400"/>
          </a:xfrm>
          <a:prstGeom prst="rect">
            <a:avLst/>
          </a:prstGeom>
        </p:spPr>
      </p:pic>
      <p:pic>
        <p:nvPicPr>
          <p:cNvPr id="40" name="Graphique 39" descr="Repère avec un remplissage uni">
            <a:extLst>
              <a:ext uri="{FF2B5EF4-FFF2-40B4-BE49-F238E27FC236}">
                <a16:creationId xmlns:a16="http://schemas.microsoft.com/office/drawing/2014/main" id="{4CC6FA69-FDF6-DB26-74FC-D2E98A2344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51616" y="4487398"/>
            <a:ext cx="685626" cy="685626"/>
          </a:xfrm>
          <a:prstGeom prst="rect">
            <a:avLst/>
          </a:prstGeom>
        </p:spPr>
      </p:pic>
      <p:pic>
        <p:nvPicPr>
          <p:cNvPr id="41" name="Graphique 40" descr="Repère avec un remplissage uni">
            <a:extLst>
              <a:ext uri="{FF2B5EF4-FFF2-40B4-BE49-F238E27FC236}">
                <a16:creationId xmlns:a16="http://schemas.microsoft.com/office/drawing/2014/main" id="{54B1D109-774B-CA98-08CF-E289D91213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01854" y="1913750"/>
            <a:ext cx="685626" cy="685626"/>
          </a:xfrm>
          <a:prstGeom prst="rect">
            <a:avLst/>
          </a:prstGeom>
        </p:spPr>
      </p:pic>
      <p:cxnSp>
        <p:nvCxnSpPr>
          <p:cNvPr id="5" name="Connecteur droit 4">
            <a:extLst>
              <a:ext uri="{FF2B5EF4-FFF2-40B4-BE49-F238E27FC236}">
                <a16:creationId xmlns:a16="http://schemas.microsoft.com/office/drawing/2014/main" id="{1ADD464C-A665-5CCF-D52F-DDB0C159CCDC}"/>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251837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iangle rectangle 6">
            <a:extLst>
              <a:ext uri="{FF2B5EF4-FFF2-40B4-BE49-F238E27FC236}">
                <a16:creationId xmlns:a16="http://schemas.microsoft.com/office/drawing/2014/main" id="{9E08E584-7A36-BA86-6D00-578427F74451}"/>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AEB4948-3ACF-02B8-0C71-A8D9C06BDD04}"/>
              </a:ext>
            </a:extLst>
          </p:cNvPr>
          <p:cNvSpPr>
            <a:spLocks noGrp="1"/>
          </p:cNvSpPr>
          <p:nvPr>
            <p:ph type="title"/>
          </p:nvPr>
        </p:nvSpPr>
        <p:spPr>
          <a:xfrm>
            <a:off x="0" y="55323"/>
            <a:ext cx="10383982" cy="795460"/>
          </a:xfrm>
        </p:spPr>
        <p:txBody>
          <a:bodyPr>
            <a:normAutofit/>
          </a:bodyPr>
          <a:lstStyle/>
          <a:p>
            <a:r>
              <a:rPr lang="fr-FR" sz="3600" b="1" dirty="0">
                <a:solidFill>
                  <a:srgbClr val="002060"/>
                </a:solidFill>
              </a:rPr>
              <a:t>2.7 Transferts hors UE</a:t>
            </a:r>
          </a:p>
        </p:txBody>
      </p:sp>
      <p:sp>
        <p:nvSpPr>
          <p:cNvPr id="8" name="Triangle rectangle 7">
            <a:extLst>
              <a:ext uri="{FF2B5EF4-FFF2-40B4-BE49-F238E27FC236}">
                <a16:creationId xmlns:a16="http://schemas.microsoft.com/office/drawing/2014/main" id="{4ED036A8-7197-1F00-7580-FDE94D638026}"/>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9D1D3575-740A-70A2-DAD3-CAD102728A8B}"/>
              </a:ext>
            </a:extLst>
          </p:cNvPr>
          <p:cNvSpPr txBox="1"/>
          <p:nvPr/>
        </p:nvSpPr>
        <p:spPr>
          <a:xfrm>
            <a:off x="4941308" y="3810244"/>
            <a:ext cx="770298" cy="369332"/>
          </a:xfrm>
          <a:prstGeom prst="rect">
            <a:avLst/>
          </a:prstGeom>
          <a:noFill/>
        </p:spPr>
        <p:txBody>
          <a:bodyPr wrap="square" rtlCol="0">
            <a:spAutoFit/>
          </a:bodyPr>
          <a:lstStyle/>
          <a:p>
            <a:r>
              <a:rPr lang="fr-FR" dirty="0"/>
              <a:t> </a:t>
            </a:r>
          </a:p>
        </p:txBody>
      </p:sp>
      <p:cxnSp>
        <p:nvCxnSpPr>
          <p:cNvPr id="5" name="Connecteur droit 4">
            <a:extLst>
              <a:ext uri="{FF2B5EF4-FFF2-40B4-BE49-F238E27FC236}">
                <a16:creationId xmlns:a16="http://schemas.microsoft.com/office/drawing/2014/main" id="{1ADD464C-A665-5CCF-D52F-DDB0C159CCDC}"/>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pic>
        <p:nvPicPr>
          <p:cNvPr id="3" name="Image 8">
            <a:extLst>
              <a:ext uri="{FF2B5EF4-FFF2-40B4-BE49-F238E27FC236}">
                <a16:creationId xmlns:a16="http://schemas.microsoft.com/office/drawing/2014/main" id="{F615F47D-F2DF-2FC3-3C1F-F735A9F1C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31" y="1673670"/>
            <a:ext cx="8424862"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a:extLst>
              <a:ext uri="{FF2B5EF4-FFF2-40B4-BE49-F238E27FC236}">
                <a16:creationId xmlns:a16="http://schemas.microsoft.com/office/drawing/2014/main" id="{57EB2FA1-8B6C-FDE7-EB5B-EEECCE755E6F}"/>
              </a:ext>
            </a:extLst>
          </p:cNvPr>
          <p:cNvSpPr txBox="1">
            <a:spLocks noChangeArrowheads="1"/>
          </p:cNvSpPr>
          <p:nvPr/>
        </p:nvSpPr>
        <p:spPr bwMode="auto">
          <a:xfrm>
            <a:off x="3910477" y="4822031"/>
            <a:ext cx="22256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ClrTx/>
              <a:buSzTx/>
              <a:buFontTx/>
              <a:buNone/>
            </a:pPr>
            <a:r>
              <a:rPr lang="fr-FR" altLang="en-US" sz="1400" b="1" dirty="0">
                <a:cs typeface="Arial" panose="020B0604020202020204" pitchFamily="34" charset="0"/>
                <a:hlinkClick r:id="rId4"/>
              </a:rPr>
              <a:t>Liste blanche: </a:t>
            </a:r>
            <a:r>
              <a:rPr lang="fr-FR" altLang="en-US" sz="1400" dirty="0">
                <a:cs typeface="Arial" panose="020B0604020202020204" pitchFamily="34" charset="0"/>
              </a:rPr>
              <a:t>Liste des pays présentant un niveau de protection adéquat décidée par la Commission</a:t>
            </a:r>
            <a:r>
              <a:rPr lang="fr-FR" altLang="en-US" sz="1000" dirty="0">
                <a:cs typeface="Arial" panose="020B0604020202020204" pitchFamily="34" charset="0"/>
              </a:rPr>
              <a:t> </a:t>
            </a:r>
            <a:endParaRPr lang="en-GB" altLang="en-US" sz="1000" dirty="0">
              <a:cs typeface="Arial" panose="020B0604020202020204" pitchFamily="34" charset="0"/>
            </a:endParaRPr>
          </a:p>
        </p:txBody>
      </p:sp>
      <p:sp>
        <p:nvSpPr>
          <p:cNvPr id="9" name="TextBox 14">
            <a:extLst>
              <a:ext uri="{FF2B5EF4-FFF2-40B4-BE49-F238E27FC236}">
                <a16:creationId xmlns:a16="http://schemas.microsoft.com/office/drawing/2014/main" id="{41235B61-75E5-D18E-6814-D637D79EDEA1}"/>
              </a:ext>
            </a:extLst>
          </p:cNvPr>
          <p:cNvSpPr txBox="1">
            <a:spLocks noChangeArrowheads="1"/>
          </p:cNvSpPr>
          <p:nvPr/>
        </p:nvSpPr>
        <p:spPr bwMode="auto">
          <a:xfrm>
            <a:off x="6136152" y="4762559"/>
            <a:ext cx="3108325" cy="1384300"/>
          </a:xfrm>
          <a:prstGeom prst="rect">
            <a:avLst/>
          </a:prstGeom>
          <a:noFill/>
          <a:ln>
            <a:noFill/>
          </a:ln>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fr-FR" altLang="fr-FR" sz="1400" b="1" dirty="0">
                <a:solidFill>
                  <a:schemeClr val="accent2">
                    <a:lumMod val="75000"/>
                  </a:schemeClr>
                </a:solidFill>
                <a:hlinkClick r:id="rId5"/>
              </a:rPr>
              <a:t>Clauses contractuelles type </a:t>
            </a:r>
            <a:r>
              <a:rPr lang="fr-FR" altLang="en-US" sz="1400" dirty="0"/>
              <a:t>(CCT)</a:t>
            </a:r>
          </a:p>
          <a:p>
            <a:pPr algn="ctr">
              <a:defRPr/>
            </a:pPr>
            <a:r>
              <a:rPr lang="en-GB" altLang="en-US" sz="1400" b="1" dirty="0" err="1">
                <a:solidFill>
                  <a:schemeClr val="accent2">
                    <a:lumMod val="75000"/>
                  </a:schemeClr>
                </a:solidFill>
                <a:hlinkClick r:id="rId6"/>
              </a:rPr>
              <a:t>Règles</a:t>
            </a:r>
            <a:r>
              <a:rPr lang="en-GB" altLang="en-US" sz="1400" b="1" dirty="0">
                <a:solidFill>
                  <a:schemeClr val="accent2">
                    <a:lumMod val="75000"/>
                  </a:schemeClr>
                </a:solidFill>
                <a:hlinkClick r:id="rId6"/>
              </a:rPr>
              <a:t> d'entreprise contraignantes</a:t>
            </a:r>
            <a:r>
              <a:rPr lang="en-GB" altLang="en-US" sz="1400" b="1" dirty="0">
                <a:solidFill>
                  <a:schemeClr val="accent2">
                    <a:lumMod val="75000"/>
                  </a:schemeClr>
                </a:solidFill>
              </a:rPr>
              <a:t> </a:t>
            </a:r>
            <a:r>
              <a:rPr lang="fr-FR" altLang="en-US" sz="1400" dirty="0"/>
              <a:t>(BCR)</a:t>
            </a:r>
          </a:p>
          <a:p>
            <a:pPr algn="ctr">
              <a:defRPr/>
            </a:pPr>
            <a:r>
              <a:rPr lang="fr-FR" altLang="en-US" sz="1400" dirty="0"/>
              <a:t>Codes de conduites</a:t>
            </a:r>
          </a:p>
          <a:p>
            <a:pPr algn="ctr">
              <a:defRPr/>
            </a:pPr>
            <a:r>
              <a:rPr lang="fr-FR" altLang="en-US" sz="1400" dirty="0"/>
              <a:t>Mécanisme de certification</a:t>
            </a:r>
          </a:p>
          <a:p>
            <a:pPr algn="ctr">
              <a:defRPr/>
            </a:pPr>
            <a:r>
              <a:rPr lang="fr-FR" altLang="en-US" sz="1400" dirty="0" err="1"/>
              <a:t>Privacy</a:t>
            </a:r>
            <a:r>
              <a:rPr lang="fr-FR" altLang="en-US" sz="1400" dirty="0"/>
              <a:t> Shield avec les USA</a:t>
            </a:r>
            <a:endParaRPr lang="en-GB" altLang="en-US" sz="1400" dirty="0"/>
          </a:p>
        </p:txBody>
      </p:sp>
    </p:spTree>
    <p:extLst>
      <p:ext uri="{BB962C8B-B14F-4D97-AF65-F5344CB8AC3E}">
        <p14:creationId xmlns:p14="http://schemas.microsoft.com/office/powerpoint/2010/main" val="416049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3F92D-80BB-5E60-1D13-0A3B4CDEA9FA}"/>
              </a:ext>
            </a:extLst>
          </p:cNvPr>
          <p:cNvSpPr>
            <a:spLocks noGrp="1"/>
          </p:cNvSpPr>
          <p:nvPr>
            <p:ph type="title"/>
          </p:nvPr>
        </p:nvSpPr>
        <p:spPr>
          <a:xfrm>
            <a:off x="0" y="80159"/>
            <a:ext cx="10515600" cy="748780"/>
          </a:xfrm>
        </p:spPr>
        <p:txBody>
          <a:bodyPr>
            <a:normAutofit/>
          </a:bodyPr>
          <a:lstStyle/>
          <a:p>
            <a:r>
              <a:rPr lang="fr-FR" sz="4000" b="1" dirty="0">
                <a:solidFill>
                  <a:srgbClr val="002060"/>
                </a:solidFill>
              </a:rPr>
              <a:t>2.7- Etablissement dans l’UE </a:t>
            </a:r>
          </a:p>
        </p:txBody>
      </p:sp>
      <p:sp>
        <p:nvSpPr>
          <p:cNvPr id="4" name="Triangle rectangle 3">
            <a:extLst>
              <a:ext uri="{FF2B5EF4-FFF2-40B4-BE49-F238E27FC236}">
                <a16:creationId xmlns:a16="http://schemas.microsoft.com/office/drawing/2014/main" id="{B97400E3-62B8-BBDC-876E-63CEADEFDA38}"/>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6B3C3218-7912-22B3-B7AC-FF525D628EBD}"/>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A0F5AA60-D06F-D04A-0105-3B98EF0FB932}"/>
              </a:ext>
            </a:extLst>
          </p:cNvPr>
          <p:cNvSpPr/>
          <p:nvPr/>
        </p:nvSpPr>
        <p:spPr>
          <a:xfrm>
            <a:off x="2438400" y="5502161"/>
            <a:ext cx="6284421" cy="10569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fr-FR" sz="1350" b="1" u="sng" dirty="0">
                <a:solidFill>
                  <a:srgbClr val="002060"/>
                </a:solidFill>
                <a:latin typeface="Calibri"/>
              </a:rPr>
              <a:t>Tout organisme établi au sein de l’UE est concerné par le RGPD</a:t>
            </a:r>
          </a:p>
          <a:p>
            <a:pPr algn="ctr" defTabSz="685800" eaLnBrk="1" fontAlgn="auto" hangingPunct="1">
              <a:spcBef>
                <a:spcPts val="0"/>
              </a:spcBef>
              <a:spcAft>
                <a:spcPts val="0"/>
              </a:spcAft>
              <a:defRPr/>
            </a:pPr>
            <a:endParaRPr lang="fr-FR" sz="1200" dirty="0">
              <a:solidFill>
                <a:srgbClr val="495D86"/>
              </a:solidFill>
              <a:latin typeface="Calibri"/>
            </a:endParaRPr>
          </a:p>
          <a:p>
            <a:pPr algn="ctr" defTabSz="685800" eaLnBrk="1" fontAlgn="auto" hangingPunct="1">
              <a:spcBef>
                <a:spcPts val="0"/>
              </a:spcBef>
              <a:spcAft>
                <a:spcPts val="0"/>
              </a:spcAft>
              <a:defRPr/>
            </a:pPr>
            <a:r>
              <a:rPr lang="fr-FR" sz="1200" dirty="0">
                <a:solidFill>
                  <a:srgbClr val="495D86"/>
                </a:solidFill>
                <a:latin typeface="Calibri"/>
              </a:rPr>
              <a:t>Même si les données sont collectées hors de l’UE et/ou traitées hors de l’UE</a:t>
            </a:r>
          </a:p>
        </p:txBody>
      </p:sp>
      <p:sp>
        <p:nvSpPr>
          <p:cNvPr id="13" name="Rectangle 12">
            <a:extLst>
              <a:ext uri="{FF2B5EF4-FFF2-40B4-BE49-F238E27FC236}">
                <a16:creationId xmlns:a16="http://schemas.microsoft.com/office/drawing/2014/main" id="{EE43DFBC-EAD6-E74B-9583-1B7AF3FC3979}"/>
              </a:ext>
            </a:extLst>
          </p:cNvPr>
          <p:cNvSpPr/>
          <p:nvPr/>
        </p:nvSpPr>
        <p:spPr>
          <a:xfrm>
            <a:off x="9898144" y="2124248"/>
            <a:ext cx="1960776" cy="7487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400" dirty="0"/>
              <a:t>Arrêt Google Spain CJUE 13 mai 2014, C131/12. </a:t>
            </a:r>
          </a:p>
        </p:txBody>
      </p:sp>
      <p:pic>
        <p:nvPicPr>
          <p:cNvPr id="15" name="Graphique 14" descr="Marteau d'officiel avec un remplissage uni">
            <a:extLst>
              <a:ext uri="{FF2B5EF4-FFF2-40B4-BE49-F238E27FC236}">
                <a16:creationId xmlns:a16="http://schemas.microsoft.com/office/drawing/2014/main" id="{71659D04-E242-736B-FDE4-C772448CB4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9633" y="2535810"/>
            <a:ext cx="337218" cy="337218"/>
          </a:xfrm>
          <a:prstGeom prst="rect">
            <a:avLst/>
          </a:prstGeom>
        </p:spPr>
      </p:pic>
      <p:pic>
        <p:nvPicPr>
          <p:cNvPr id="17" name="Image 16">
            <a:extLst>
              <a:ext uri="{FF2B5EF4-FFF2-40B4-BE49-F238E27FC236}">
                <a16:creationId xmlns:a16="http://schemas.microsoft.com/office/drawing/2014/main" id="{031BA9A3-8B86-C612-A6DD-77752B38279E}"/>
              </a:ext>
            </a:extLst>
          </p:cNvPr>
          <p:cNvPicPr>
            <a:picLocks noChangeAspect="1"/>
          </p:cNvPicPr>
          <p:nvPr/>
        </p:nvPicPr>
        <p:blipFill>
          <a:blip r:embed="rId5"/>
          <a:stretch>
            <a:fillRect/>
          </a:stretch>
        </p:blipFill>
        <p:spPr>
          <a:xfrm>
            <a:off x="1295966" y="1418962"/>
            <a:ext cx="7610459" cy="3838175"/>
          </a:xfrm>
          <a:prstGeom prst="rect">
            <a:avLst/>
          </a:prstGeom>
        </p:spPr>
      </p:pic>
      <p:cxnSp>
        <p:nvCxnSpPr>
          <p:cNvPr id="3" name="Connecteur droit 2">
            <a:extLst>
              <a:ext uri="{FF2B5EF4-FFF2-40B4-BE49-F238E27FC236}">
                <a16:creationId xmlns:a16="http://schemas.microsoft.com/office/drawing/2014/main" id="{D90C9EF3-4A62-1403-3856-32BF78B9BA02}"/>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749122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D3B344-ECB1-AC2A-56C2-89AB1E9F844B}"/>
              </a:ext>
            </a:extLst>
          </p:cNvPr>
          <p:cNvSpPr>
            <a:spLocks noGrp="1"/>
          </p:cNvSpPr>
          <p:nvPr>
            <p:ph type="title"/>
          </p:nvPr>
        </p:nvSpPr>
        <p:spPr>
          <a:xfrm>
            <a:off x="0" y="180469"/>
            <a:ext cx="7214062" cy="615777"/>
          </a:xfrm>
        </p:spPr>
        <p:txBody>
          <a:bodyPr>
            <a:normAutofit fontScale="90000"/>
          </a:bodyPr>
          <a:lstStyle/>
          <a:p>
            <a:r>
              <a:rPr lang="fr-FR" b="1" dirty="0">
                <a:solidFill>
                  <a:srgbClr val="002060"/>
                </a:solidFill>
              </a:rPr>
              <a:t>2.7- Etablissement hors UE </a:t>
            </a:r>
          </a:p>
        </p:txBody>
      </p:sp>
      <p:sp>
        <p:nvSpPr>
          <p:cNvPr id="4" name="Triangle rectangle 3">
            <a:extLst>
              <a:ext uri="{FF2B5EF4-FFF2-40B4-BE49-F238E27FC236}">
                <a16:creationId xmlns:a16="http://schemas.microsoft.com/office/drawing/2014/main" id="{772015F2-0B21-728B-A857-21E3B052A35D}"/>
              </a:ext>
            </a:extLst>
          </p:cNvPr>
          <p:cNvSpPr/>
          <p:nvPr/>
        </p:nvSpPr>
        <p:spPr>
          <a:xfrm rot="10800000">
            <a:off x="8531257" y="-9428"/>
            <a:ext cx="3660741" cy="688098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0BBD523E-F63B-A0B3-64B6-5D19123B1CC4}"/>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38A7A61F-2E72-FDB8-F97F-BFC76C062394}"/>
              </a:ext>
            </a:extLst>
          </p:cNvPr>
          <p:cNvPicPr>
            <a:picLocks noChangeAspect="1"/>
          </p:cNvPicPr>
          <p:nvPr/>
        </p:nvPicPr>
        <p:blipFill rotWithShape="1">
          <a:blip r:embed="rId3"/>
          <a:srcRect l="3814" t="6867" r="3814" b="2504"/>
          <a:stretch/>
        </p:blipFill>
        <p:spPr>
          <a:xfrm>
            <a:off x="2046880" y="1317620"/>
            <a:ext cx="6896259" cy="3688030"/>
          </a:xfrm>
          <a:prstGeom prst="rect">
            <a:avLst/>
          </a:prstGeom>
        </p:spPr>
      </p:pic>
      <p:sp>
        <p:nvSpPr>
          <p:cNvPr id="9" name="Rectangle : coins arrondis 8">
            <a:extLst>
              <a:ext uri="{FF2B5EF4-FFF2-40B4-BE49-F238E27FC236}">
                <a16:creationId xmlns:a16="http://schemas.microsoft.com/office/drawing/2014/main" id="{E6E2FB79-42BE-A25B-17D5-39563873DD0D}"/>
              </a:ext>
            </a:extLst>
          </p:cNvPr>
          <p:cNvSpPr/>
          <p:nvPr/>
        </p:nvSpPr>
        <p:spPr>
          <a:xfrm>
            <a:off x="2858224" y="5225652"/>
            <a:ext cx="6183312" cy="12287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fr-FR" b="1" dirty="0">
                <a:solidFill>
                  <a:srgbClr val="002060"/>
                </a:solidFill>
                <a:latin typeface="Calibri"/>
              </a:rPr>
              <a:t>Tout organisme établi </a:t>
            </a:r>
            <a:r>
              <a:rPr lang="fr-FR" b="1" u="sng" dirty="0">
                <a:solidFill>
                  <a:srgbClr val="002060"/>
                </a:solidFill>
                <a:latin typeface="Calibri"/>
              </a:rPr>
              <a:t>hors de l’UE</a:t>
            </a:r>
            <a:r>
              <a:rPr lang="fr-FR" b="1" dirty="0">
                <a:solidFill>
                  <a:srgbClr val="002060"/>
                </a:solidFill>
                <a:latin typeface="Calibri"/>
              </a:rPr>
              <a:t> est concerné par le RGPD dès lors qu’il vise des personnes au sein de l’UE</a:t>
            </a:r>
          </a:p>
          <a:p>
            <a:pPr algn="ctr" defTabSz="685800" eaLnBrk="1" fontAlgn="auto" hangingPunct="1">
              <a:spcBef>
                <a:spcPts val="0"/>
              </a:spcBef>
              <a:spcAft>
                <a:spcPts val="0"/>
              </a:spcAft>
              <a:defRPr/>
            </a:pPr>
            <a:r>
              <a:rPr lang="fr-FR" sz="1500" b="1" dirty="0">
                <a:solidFill>
                  <a:srgbClr val="495D86"/>
                </a:solidFill>
                <a:latin typeface="Calibri"/>
              </a:rPr>
              <a:t> </a:t>
            </a:r>
          </a:p>
          <a:p>
            <a:pPr marL="214313" indent="-214313" algn="ctr" defTabSz="685800" eaLnBrk="1" fontAlgn="auto" hangingPunct="1">
              <a:spcBef>
                <a:spcPts val="0"/>
              </a:spcBef>
              <a:spcAft>
                <a:spcPts val="0"/>
              </a:spcAft>
              <a:buFont typeface="Arial" panose="020B0604020202020204" pitchFamily="34" charset="0"/>
              <a:buChar char="•"/>
              <a:defRPr/>
            </a:pPr>
            <a:r>
              <a:rPr lang="fr-FR" altLang="fr-FR" sz="1200" dirty="0">
                <a:solidFill>
                  <a:srgbClr val="495D86"/>
                </a:solidFill>
                <a:latin typeface="Calibri"/>
              </a:rPr>
              <a:t>Offre de biens ou de services à des personnes qui se trouvent dans l'UE</a:t>
            </a:r>
          </a:p>
          <a:p>
            <a:pPr marL="214313" indent="-214313" algn="ctr" defTabSz="685800" eaLnBrk="1" fontAlgn="auto" hangingPunct="1">
              <a:spcBef>
                <a:spcPts val="0"/>
              </a:spcBef>
              <a:spcAft>
                <a:spcPts val="0"/>
              </a:spcAft>
              <a:buFont typeface="Arial" panose="020B0604020202020204" pitchFamily="34" charset="0"/>
              <a:buChar char="•"/>
              <a:defRPr/>
            </a:pPr>
            <a:r>
              <a:rPr lang="fr-FR" altLang="fr-FR" sz="1200" dirty="0">
                <a:solidFill>
                  <a:srgbClr val="495D86"/>
                </a:solidFill>
                <a:latin typeface="Calibri"/>
              </a:rPr>
              <a:t>Activités liées à observation du comportement des personnes qui se trouvent dans l’UE </a:t>
            </a:r>
          </a:p>
        </p:txBody>
      </p:sp>
      <p:cxnSp>
        <p:nvCxnSpPr>
          <p:cNvPr id="3" name="Connecteur droit 2">
            <a:extLst>
              <a:ext uri="{FF2B5EF4-FFF2-40B4-BE49-F238E27FC236}">
                <a16:creationId xmlns:a16="http://schemas.microsoft.com/office/drawing/2014/main" id="{59AAF5F2-6D98-FAD5-E728-06CA59F65DB2}"/>
              </a:ext>
            </a:extLst>
          </p:cNvPr>
          <p:cNvCxnSpPr>
            <a:cxnSpLocks/>
          </p:cNvCxnSpPr>
          <p:nvPr/>
        </p:nvCxnSpPr>
        <p:spPr>
          <a:xfrm flipV="1">
            <a:off x="0" y="860505"/>
            <a:ext cx="8943139" cy="35041"/>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4989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5BAE7-C982-BD85-7E3D-0BF9D88E0985}"/>
              </a:ext>
            </a:extLst>
          </p:cNvPr>
          <p:cNvSpPr>
            <a:spLocks noGrp="1"/>
          </p:cNvSpPr>
          <p:nvPr>
            <p:ph type="title"/>
          </p:nvPr>
        </p:nvSpPr>
        <p:spPr>
          <a:xfrm>
            <a:off x="0" y="247772"/>
            <a:ext cx="10515600" cy="455490"/>
          </a:xfrm>
        </p:spPr>
        <p:txBody>
          <a:bodyPr>
            <a:normAutofit fontScale="90000"/>
          </a:bodyPr>
          <a:lstStyle/>
          <a:p>
            <a:r>
              <a:rPr lang="fr-FR" b="1" dirty="0">
                <a:solidFill>
                  <a:srgbClr val="002060"/>
                </a:solidFill>
              </a:rPr>
              <a:t>Sommaire </a:t>
            </a:r>
          </a:p>
        </p:txBody>
      </p:sp>
      <p:sp>
        <p:nvSpPr>
          <p:cNvPr id="4" name="Rectangle 3">
            <a:extLst>
              <a:ext uri="{FF2B5EF4-FFF2-40B4-BE49-F238E27FC236}">
                <a16:creationId xmlns:a16="http://schemas.microsoft.com/office/drawing/2014/main" id="{E2BC2C65-4459-039C-ED1F-C45A4DD5A996}"/>
              </a:ext>
            </a:extLst>
          </p:cNvPr>
          <p:cNvSpPr txBox="1">
            <a:spLocks noChangeArrowheads="1"/>
          </p:cNvSpPr>
          <p:nvPr/>
        </p:nvSpPr>
        <p:spPr>
          <a:xfrm>
            <a:off x="1545336" y="1028104"/>
            <a:ext cx="7607808" cy="564701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endParaRPr lang="fr-FR" altLang="fr-FR" sz="1300" b="1" dirty="0">
              <a:ea typeface="ＭＳ Ｐゴシック" panose="020B0600070205080204" pitchFamily="34" charset="-128"/>
              <a:cs typeface="ＭＳ Ｐゴシック" panose="020B0600070205080204" pitchFamily="34" charset="-128"/>
            </a:endParaRPr>
          </a:p>
          <a:p>
            <a:pPr>
              <a:lnSpc>
                <a:spcPct val="80000"/>
              </a:lnSpc>
              <a:defRPr/>
            </a:pPr>
            <a:r>
              <a:rPr lang="fr-FR" altLang="fr-FR" sz="4800" b="1" dirty="0">
                <a:solidFill>
                  <a:srgbClr val="002060"/>
                </a:solidFill>
                <a:ea typeface="ＭＳ Ｐゴシック" panose="020B0600070205080204" pitchFamily="34" charset="-128"/>
                <a:cs typeface="ＭＳ Ｐゴシック" panose="020B0600070205080204" pitchFamily="34" charset="-128"/>
              </a:rPr>
              <a:t>Module 1 : Contexte et objectifs</a:t>
            </a:r>
          </a:p>
          <a:p>
            <a:pPr marL="342900" indent="-342900">
              <a:lnSpc>
                <a:spcPct val="80000"/>
              </a:lnSpc>
              <a:buClr>
                <a:schemeClr val="accent1">
                  <a:lumMod val="50000"/>
                </a:schemeClr>
              </a:buClr>
              <a:buFont typeface="+mj-lt"/>
              <a:buAutoNum type="arabicPeriod"/>
              <a:defRPr/>
            </a:pPr>
            <a:r>
              <a:rPr lang="fr-FR" altLang="fr-FR" sz="4800" dirty="0">
                <a:solidFill>
                  <a:srgbClr val="002060"/>
                </a:solidFill>
                <a:ea typeface="ＭＳ Ｐゴシック" panose="020B0600070205080204" pitchFamily="34" charset="-128"/>
                <a:cs typeface="ＭＳ Ｐゴシック" panose="020B0600070205080204" pitchFamily="34" charset="-128"/>
              </a:rPr>
              <a:t> Cadre légal</a:t>
            </a:r>
          </a:p>
          <a:p>
            <a:pPr marL="342900" indent="-342900">
              <a:lnSpc>
                <a:spcPct val="80000"/>
              </a:lnSpc>
              <a:buFont typeface="+mj-lt"/>
              <a:buAutoNum type="arabicPeriod"/>
              <a:defRPr/>
            </a:pPr>
            <a:r>
              <a:rPr lang="fr-FR" altLang="fr-FR" sz="4800" dirty="0">
                <a:solidFill>
                  <a:srgbClr val="002060"/>
                </a:solidFill>
                <a:ea typeface="ＭＳ Ｐゴシック" panose="020B0600070205080204" pitchFamily="34" charset="-128"/>
                <a:cs typeface="ＭＳ Ｐゴシック" panose="020B0600070205080204" pitchFamily="34" charset="-128"/>
              </a:rPr>
              <a:t>Notions clés du RGPD</a:t>
            </a:r>
          </a:p>
          <a:p>
            <a:pPr marL="342900" indent="-342900">
              <a:lnSpc>
                <a:spcPct val="80000"/>
              </a:lnSpc>
              <a:buFont typeface="+mj-lt"/>
              <a:buAutoNum type="arabicPeriod"/>
              <a:defRPr/>
            </a:pPr>
            <a:r>
              <a:rPr lang="fr-FR" altLang="fr-FR" sz="4800" dirty="0">
                <a:solidFill>
                  <a:srgbClr val="002060"/>
                </a:solidFill>
                <a:ea typeface="ＭＳ Ｐゴシック" panose="020B0600070205080204" pitchFamily="34" charset="-128"/>
                <a:cs typeface="ＭＳ Ｐゴシック" panose="020B0600070205080204" pitchFamily="34" charset="-128"/>
              </a:rPr>
              <a:t>Apports du RGPD</a:t>
            </a:r>
          </a:p>
          <a:p>
            <a:pPr marL="342900" indent="-342900">
              <a:lnSpc>
                <a:spcPct val="80000"/>
              </a:lnSpc>
              <a:buFont typeface="+mj-lt"/>
              <a:buAutoNum type="arabicPeriod"/>
              <a:defRPr/>
            </a:pPr>
            <a:r>
              <a:rPr lang="fr-FR" altLang="fr-FR" sz="4800" dirty="0">
                <a:solidFill>
                  <a:srgbClr val="002060"/>
                </a:solidFill>
                <a:ea typeface="ＭＳ Ｐゴシック" panose="020B0600070205080204" pitchFamily="34" charset="-128"/>
                <a:cs typeface="ＭＳ Ｐゴシック" panose="020B0600070205080204" pitchFamily="34" charset="-128"/>
              </a:rPr>
              <a:t>Les autres acteurs </a:t>
            </a:r>
          </a:p>
          <a:p>
            <a:pPr marL="342900" indent="-342900">
              <a:lnSpc>
                <a:spcPct val="80000"/>
              </a:lnSpc>
              <a:buFont typeface="+mj-lt"/>
              <a:buAutoNum type="arabicPeriod"/>
              <a:defRPr/>
            </a:pPr>
            <a:r>
              <a:rPr lang="fr-FR" altLang="fr-FR" sz="4800" dirty="0">
                <a:solidFill>
                  <a:srgbClr val="002060"/>
                </a:solidFill>
                <a:ea typeface="ＭＳ Ｐゴシック" panose="020B0600070205080204" pitchFamily="34" charset="-128"/>
                <a:cs typeface="ＭＳ Ｐゴシック" panose="020B0600070205080204" pitchFamily="34" charset="-128"/>
              </a:rPr>
              <a:t>Rôle de la CNIL</a:t>
            </a:r>
          </a:p>
          <a:p>
            <a:pPr marL="342900" indent="-342900">
              <a:lnSpc>
                <a:spcPct val="80000"/>
              </a:lnSpc>
              <a:buFont typeface="+mj-lt"/>
              <a:buAutoNum type="arabicPeriod"/>
              <a:defRPr/>
            </a:pPr>
            <a:r>
              <a:rPr lang="fr-FR" altLang="fr-FR" sz="4800" dirty="0">
                <a:solidFill>
                  <a:srgbClr val="002060"/>
                </a:solidFill>
                <a:ea typeface="ＭＳ Ｐゴシック" panose="020B0600070205080204" pitchFamily="34" charset="-128"/>
                <a:cs typeface="ＭＳ Ｐゴシック" panose="020B0600070205080204" pitchFamily="34" charset="-128"/>
              </a:rPr>
              <a:t>Quizz et étude de cas</a:t>
            </a:r>
          </a:p>
          <a:p>
            <a:pPr marL="342900" indent="-342900">
              <a:lnSpc>
                <a:spcPct val="80000"/>
              </a:lnSpc>
              <a:buFont typeface="+mj-lt"/>
              <a:buAutoNum type="arabicPeriod"/>
              <a:defRPr/>
            </a:pPr>
            <a:r>
              <a:rPr lang="fr-FR" altLang="fr-FR" sz="4800" dirty="0">
                <a:solidFill>
                  <a:srgbClr val="002060"/>
                </a:solidFill>
                <a:ea typeface="ＭＳ Ｐゴシック" panose="020B0600070205080204" pitchFamily="34" charset="-128"/>
                <a:cs typeface="ＭＳ Ｐゴシック" panose="020B0600070205080204" pitchFamily="34" charset="-128"/>
              </a:rPr>
              <a:t>Ressources</a:t>
            </a:r>
          </a:p>
          <a:p>
            <a:pPr>
              <a:lnSpc>
                <a:spcPct val="80000"/>
              </a:lnSpc>
              <a:buFont typeface="Wingdings" panose="05000000000000000000" pitchFamily="2" charset="2"/>
              <a:buNone/>
              <a:defRPr/>
            </a:pPr>
            <a:r>
              <a:rPr lang="fr-FR" altLang="fr-FR" sz="4800" dirty="0">
                <a:solidFill>
                  <a:srgbClr val="002060"/>
                </a:solidFill>
                <a:ea typeface="ＭＳ Ｐゴシック" panose="020B0600070205080204" pitchFamily="34" charset="-128"/>
                <a:cs typeface="ＭＳ Ｐゴシック" panose="020B0600070205080204" pitchFamily="34" charset="-128"/>
              </a:rPr>
              <a:t>	</a:t>
            </a:r>
            <a:endParaRPr lang="fr-FR" altLang="fr-FR" sz="4800" b="1" dirty="0">
              <a:solidFill>
                <a:srgbClr val="002060"/>
              </a:solidFill>
              <a:ea typeface="ＭＳ Ｐゴシック" panose="020B0600070205080204" pitchFamily="34" charset="-128"/>
              <a:cs typeface="ＭＳ Ｐゴシック" panose="020B0600070205080204" pitchFamily="34" charset="-128"/>
            </a:endParaRPr>
          </a:p>
          <a:p>
            <a:pPr>
              <a:lnSpc>
                <a:spcPct val="80000"/>
              </a:lnSpc>
              <a:defRPr/>
            </a:pPr>
            <a:r>
              <a:rPr lang="fr-FR" altLang="fr-FR" sz="4800" b="1" dirty="0">
                <a:solidFill>
                  <a:srgbClr val="002060"/>
                </a:solidFill>
                <a:ea typeface="ＭＳ Ｐゴシック" panose="020B0600070205080204" pitchFamily="34" charset="-128"/>
                <a:cs typeface="ＭＳ Ｐゴシック" panose="020B0600070205080204" pitchFamily="34" charset="-128"/>
              </a:rPr>
              <a:t>Module 2 : Changements majeurs introduits par le RGPD</a:t>
            </a:r>
          </a:p>
          <a:p>
            <a:pPr marL="342900" indent="-342900">
              <a:lnSpc>
                <a:spcPct val="80000"/>
              </a:lnSpc>
              <a:buClr>
                <a:srgbClr val="002060"/>
              </a:buClr>
              <a:buAutoNum type="arabicPeriod" startAt="8"/>
              <a:defRPr/>
            </a:pPr>
            <a:r>
              <a:rPr lang="fr-FR" altLang="fr-FR" sz="4800" dirty="0">
                <a:solidFill>
                  <a:srgbClr val="002060"/>
                </a:solidFill>
                <a:ea typeface="ＭＳ Ｐゴシック" panose="020B0600070205080204" pitchFamily="34" charset="-128"/>
                <a:cs typeface="ＭＳ Ｐゴシック" panose="020B0600070205080204" pitchFamily="34" charset="-128"/>
              </a:rPr>
              <a:t>Nouvelles notions du RGPD </a:t>
            </a:r>
          </a:p>
          <a:p>
            <a:pPr marL="342900" indent="-342900">
              <a:lnSpc>
                <a:spcPct val="80000"/>
              </a:lnSpc>
              <a:buClr>
                <a:srgbClr val="002060"/>
              </a:buClr>
              <a:buAutoNum type="arabicPeriod" startAt="8"/>
              <a:defRPr/>
            </a:pPr>
            <a:r>
              <a:rPr lang="fr-FR" altLang="fr-FR" sz="4800" dirty="0">
                <a:solidFill>
                  <a:srgbClr val="002060"/>
                </a:solidFill>
                <a:ea typeface="ＭＳ Ｐゴシック" panose="020B0600070205080204" pitchFamily="34" charset="-128"/>
                <a:cs typeface="ＭＳ Ｐゴシック" panose="020B0600070205080204" pitchFamily="34" charset="-128"/>
              </a:rPr>
              <a:t>Focus Prospection commerciale</a:t>
            </a:r>
          </a:p>
          <a:p>
            <a:pPr marL="342900" indent="-342900">
              <a:lnSpc>
                <a:spcPct val="80000"/>
              </a:lnSpc>
              <a:buClr>
                <a:srgbClr val="002060"/>
              </a:buClr>
              <a:buAutoNum type="arabicPeriod" startAt="8"/>
              <a:defRPr/>
            </a:pPr>
            <a:r>
              <a:rPr lang="fr-FR" altLang="fr-FR" sz="4800" dirty="0">
                <a:solidFill>
                  <a:srgbClr val="002060"/>
                </a:solidFill>
                <a:ea typeface="ＭＳ Ｐゴシック" panose="020B0600070205080204" pitchFamily="34" charset="-128"/>
                <a:cs typeface="ＭＳ Ｐゴシック" panose="020B0600070205080204" pitchFamily="34" charset="-128"/>
              </a:rPr>
              <a:t>Les outils de la conformité</a:t>
            </a:r>
          </a:p>
          <a:p>
            <a:pPr marL="342900" indent="-342900">
              <a:lnSpc>
                <a:spcPct val="80000"/>
              </a:lnSpc>
              <a:buClr>
                <a:srgbClr val="002060"/>
              </a:buClr>
              <a:buAutoNum type="arabicPeriod" startAt="8"/>
              <a:defRPr/>
            </a:pPr>
            <a:r>
              <a:rPr lang="fr-FR" altLang="fr-FR" sz="4800" dirty="0">
                <a:solidFill>
                  <a:srgbClr val="002060"/>
                </a:solidFill>
                <a:ea typeface="ＭＳ Ｐゴシック" panose="020B0600070205080204" pitchFamily="34" charset="-128"/>
                <a:cs typeface="ＭＳ Ｐゴシック" panose="020B0600070205080204" pitchFamily="34" charset="-128"/>
              </a:rPr>
              <a:t>Quizz et étude de cas </a:t>
            </a:r>
          </a:p>
          <a:p>
            <a:pPr marL="342900" indent="-342900">
              <a:lnSpc>
                <a:spcPct val="80000"/>
              </a:lnSpc>
              <a:buClr>
                <a:srgbClr val="002060"/>
              </a:buClr>
              <a:buAutoNum type="arabicPeriod" startAt="8"/>
              <a:defRPr/>
            </a:pPr>
            <a:r>
              <a:rPr lang="fr-FR" altLang="fr-FR" sz="4800" dirty="0">
                <a:solidFill>
                  <a:srgbClr val="002060"/>
                </a:solidFill>
                <a:ea typeface="ＭＳ Ｐゴシック" panose="020B0600070205080204" pitchFamily="34" charset="-128"/>
                <a:cs typeface="ＭＳ Ｐゴシック" panose="020B0600070205080204" pitchFamily="34" charset="-128"/>
              </a:rPr>
              <a:t>Ressources</a:t>
            </a:r>
          </a:p>
          <a:p>
            <a:pPr>
              <a:lnSpc>
                <a:spcPct val="80000"/>
              </a:lnSpc>
              <a:buFont typeface="Wingdings" panose="05000000000000000000" pitchFamily="2" charset="2"/>
              <a:buNone/>
              <a:defRPr/>
            </a:pPr>
            <a:endParaRPr lang="fr-FR" altLang="fr-FR" sz="4800" b="1" dirty="0">
              <a:solidFill>
                <a:srgbClr val="002060"/>
              </a:solidFill>
              <a:ea typeface="ＭＳ Ｐゴシック" panose="020B0600070205080204" pitchFamily="34" charset="-128"/>
              <a:cs typeface="ＭＳ Ｐゴシック" panose="020B0600070205080204" pitchFamily="34" charset="-128"/>
            </a:endParaRPr>
          </a:p>
          <a:p>
            <a:pPr>
              <a:lnSpc>
                <a:spcPct val="80000"/>
              </a:lnSpc>
              <a:defRPr/>
            </a:pPr>
            <a:r>
              <a:rPr lang="fr-FR" altLang="fr-FR" sz="4800" b="1" dirty="0">
                <a:solidFill>
                  <a:srgbClr val="002060"/>
                </a:solidFill>
                <a:ea typeface="ＭＳ Ｐゴシック" panose="020B0600070205080204" pitchFamily="34" charset="-128"/>
                <a:cs typeface="ＭＳ Ｐゴシック" panose="020B0600070205080204" pitchFamily="34" charset="-128"/>
              </a:rPr>
              <a:t>Module 3 : Se mettre en conformité</a:t>
            </a:r>
            <a:endParaRPr lang="fr-FR" altLang="fr-FR" sz="4800" dirty="0">
              <a:solidFill>
                <a:srgbClr val="002060"/>
              </a:solidFill>
              <a:ea typeface="ＭＳ Ｐゴシック" panose="020B0600070205080204" pitchFamily="34" charset="-128"/>
              <a:cs typeface="ＭＳ Ｐゴシック" panose="020B0600070205080204" pitchFamily="34" charset="-128"/>
            </a:endParaRPr>
          </a:p>
          <a:p>
            <a:pPr>
              <a:lnSpc>
                <a:spcPct val="80000"/>
              </a:lnSpc>
              <a:buFont typeface="Wingdings" panose="05000000000000000000" pitchFamily="2" charset="2"/>
              <a:buNone/>
              <a:defRPr/>
            </a:pPr>
            <a:r>
              <a:rPr lang="fr-FR" altLang="fr-FR" sz="4800" dirty="0">
                <a:solidFill>
                  <a:srgbClr val="002060"/>
                </a:solidFill>
                <a:ea typeface="ＭＳ Ｐゴシック" panose="020B0600070205080204" pitchFamily="34" charset="-128"/>
                <a:cs typeface="ＭＳ Ｐゴシック" panose="020B0600070205080204" pitchFamily="34" charset="-128"/>
              </a:rPr>
              <a:t>13.	Faire un diagnostic</a:t>
            </a:r>
          </a:p>
          <a:p>
            <a:pPr>
              <a:lnSpc>
                <a:spcPct val="80000"/>
              </a:lnSpc>
              <a:buFont typeface="Wingdings" panose="05000000000000000000" pitchFamily="2" charset="2"/>
              <a:buNone/>
              <a:defRPr/>
            </a:pPr>
            <a:r>
              <a:rPr lang="fr-FR" altLang="fr-FR" sz="4800" dirty="0">
                <a:solidFill>
                  <a:srgbClr val="002060"/>
                </a:solidFill>
                <a:ea typeface="ＭＳ Ｐゴシック" panose="020B0600070205080204" pitchFamily="34" charset="-128"/>
                <a:cs typeface="ＭＳ Ｐゴシック" panose="020B0600070205080204" pitchFamily="34" charset="-128"/>
              </a:rPr>
              <a:t>14. Se mettre en conformité</a:t>
            </a:r>
          </a:p>
          <a:p>
            <a:pPr>
              <a:lnSpc>
                <a:spcPct val="80000"/>
              </a:lnSpc>
              <a:buFont typeface="Wingdings" panose="05000000000000000000" pitchFamily="2" charset="2"/>
              <a:buNone/>
              <a:defRPr/>
            </a:pPr>
            <a:r>
              <a:rPr lang="fr-FR" altLang="fr-FR" sz="4800" dirty="0">
                <a:solidFill>
                  <a:srgbClr val="002060"/>
                </a:solidFill>
                <a:ea typeface="ＭＳ Ｐゴシック" panose="020B0600070205080204" pitchFamily="34" charset="-128"/>
                <a:cs typeface="ＭＳ Ｐゴシック" panose="020B0600070205080204" pitchFamily="34" charset="-128"/>
              </a:rPr>
              <a:t>15. </a:t>
            </a:r>
            <a:r>
              <a:rPr lang="fr-FR" altLang="fr-FR" sz="4800">
                <a:solidFill>
                  <a:srgbClr val="002060"/>
                </a:solidFill>
                <a:ea typeface="ＭＳ Ｐゴシック" panose="020B0600070205080204" pitchFamily="34" charset="-128"/>
                <a:cs typeface="ＭＳ Ｐゴシック" panose="020B0600070205080204" pitchFamily="34" charset="-128"/>
              </a:rPr>
              <a:t>Convaincre</a:t>
            </a:r>
            <a:endParaRPr lang="fr-FR" altLang="fr-FR" sz="4800" dirty="0">
              <a:solidFill>
                <a:srgbClr val="002060"/>
              </a:solidFill>
              <a:ea typeface="ＭＳ Ｐゴシック" panose="020B0600070205080204" pitchFamily="34" charset="-128"/>
              <a:cs typeface="ＭＳ Ｐゴシック" panose="020B0600070205080204" pitchFamily="34" charset="-128"/>
            </a:endParaRPr>
          </a:p>
          <a:p>
            <a:pPr>
              <a:lnSpc>
                <a:spcPct val="80000"/>
              </a:lnSpc>
              <a:buFont typeface="Wingdings" panose="05000000000000000000" pitchFamily="2" charset="2"/>
              <a:buNone/>
              <a:defRPr/>
            </a:pPr>
            <a:r>
              <a:rPr lang="fr-FR" altLang="fr-FR" sz="4800" dirty="0">
                <a:solidFill>
                  <a:srgbClr val="002060"/>
                </a:solidFill>
                <a:ea typeface="ＭＳ Ｐゴシック" panose="020B0600070205080204" pitchFamily="34" charset="-128"/>
                <a:cs typeface="ＭＳ Ｐゴシック" panose="020B0600070205080204" pitchFamily="34" charset="-128"/>
              </a:rPr>
              <a:t>16. Quizz et étude de cas</a:t>
            </a:r>
          </a:p>
          <a:p>
            <a:pPr>
              <a:lnSpc>
                <a:spcPct val="80000"/>
              </a:lnSpc>
              <a:buFont typeface="Wingdings" panose="05000000000000000000" pitchFamily="2" charset="2"/>
              <a:buNone/>
              <a:defRPr/>
            </a:pPr>
            <a:r>
              <a:rPr lang="fr-FR" altLang="fr-FR" sz="4800" dirty="0">
                <a:solidFill>
                  <a:srgbClr val="002060"/>
                </a:solidFill>
                <a:ea typeface="ＭＳ Ｐゴシック" panose="020B0600070205080204" pitchFamily="34" charset="-128"/>
                <a:cs typeface="ＭＳ Ｐゴシック" panose="020B0600070205080204" pitchFamily="34" charset="-128"/>
              </a:rPr>
              <a:t>17. Ressources</a:t>
            </a:r>
          </a:p>
          <a:p>
            <a:pPr>
              <a:lnSpc>
                <a:spcPct val="80000"/>
              </a:lnSpc>
              <a:buFont typeface="Wingdings" panose="05000000000000000000" pitchFamily="2" charset="2"/>
              <a:buNone/>
              <a:defRPr/>
            </a:pPr>
            <a:r>
              <a:rPr lang="fr-FR" altLang="fr-FR" sz="2500" dirty="0">
                <a:ea typeface="ＭＳ Ｐゴシック" panose="020B0600070205080204" pitchFamily="34" charset="-128"/>
                <a:cs typeface="ＭＳ Ｐゴシック" panose="020B0600070205080204" pitchFamily="34" charset="-128"/>
              </a:rPr>
              <a:t>		</a:t>
            </a:r>
          </a:p>
          <a:p>
            <a:pPr>
              <a:lnSpc>
                <a:spcPct val="80000"/>
              </a:lnSpc>
              <a:buFont typeface="Wingdings" panose="05000000000000000000" pitchFamily="2" charset="2"/>
              <a:buNone/>
              <a:defRPr/>
            </a:pPr>
            <a:endParaRPr lang="fr-FR" altLang="fr-FR" sz="1400" b="1" dirty="0">
              <a:ea typeface="ＭＳ Ｐゴシック" panose="020B0600070205080204" pitchFamily="34" charset="-128"/>
              <a:cs typeface="ＭＳ Ｐゴシック" panose="020B0600070205080204" pitchFamily="34" charset="-128"/>
            </a:endParaRPr>
          </a:p>
          <a:p>
            <a:pPr>
              <a:lnSpc>
                <a:spcPct val="80000"/>
              </a:lnSpc>
              <a:buFont typeface="Wingdings" panose="05000000000000000000" pitchFamily="2" charset="2"/>
              <a:buNone/>
              <a:defRPr/>
            </a:pPr>
            <a:endParaRPr lang="fr-FR" altLang="fr-FR" sz="1200" b="1" dirty="0">
              <a:ea typeface="ＭＳ Ｐゴシック" panose="020B0600070205080204" pitchFamily="34" charset="-128"/>
              <a:cs typeface="ＭＳ Ｐゴシック" panose="020B0600070205080204" pitchFamily="34" charset="-128"/>
            </a:endParaRPr>
          </a:p>
        </p:txBody>
      </p:sp>
      <p:sp>
        <p:nvSpPr>
          <p:cNvPr id="6" name="Triangle rectangle 5">
            <a:extLst>
              <a:ext uri="{FF2B5EF4-FFF2-40B4-BE49-F238E27FC236}">
                <a16:creationId xmlns:a16="http://schemas.microsoft.com/office/drawing/2014/main" id="{27E471AD-0A5B-C6A3-2617-BAD03EF6E880}"/>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BE776CA3-9169-09DC-84D3-3E9C7EBE21A6}"/>
              </a:ext>
            </a:extLst>
          </p:cNvPr>
          <p:cNvCxnSpPr>
            <a:cxnSpLocks/>
          </p:cNvCxnSpPr>
          <p:nvPr/>
        </p:nvCxnSpPr>
        <p:spPr>
          <a:xfrm>
            <a:off x="0" y="865683"/>
            <a:ext cx="864870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10" name="Triangle rectangle 9">
            <a:extLst>
              <a:ext uri="{FF2B5EF4-FFF2-40B4-BE49-F238E27FC236}">
                <a16:creationId xmlns:a16="http://schemas.microsoft.com/office/drawing/2014/main" id="{19CF8206-E19C-5C68-DC3B-F662CE66EEE8}"/>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276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74C47-2AF9-72F8-4AAA-DC4CD557338F}"/>
              </a:ext>
            </a:extLst>
          </p:cNvPr>
          <p:cNvSpPr>
            <a:spLocks noGrp="1"/>
          </p:cNvSpPr>
          <p:nvPr>
            <p:ph type="title"/>
          </p:nvPr>
        </p:nvSpPr>
        <p:spPr>
          <a:xfrm>
            <a:off x="0" y="170556"/>
            <a:ext cx="10515600" cy="606425"/>
          </a:xfrm>
        </p:spPr>
        <p:txBody>
          <a:bodyPr>
            <a:normAutofit fontScale="90000"/>
          </a:bodyPr>
          <a:lstStyle/>
          <a:p>
            <a:r>
              <a:rPr lang="fr-FR" b="1" dirty="0">
                <a:solidFill>
                  <a:srgbClr val="002060"/>
                </a:solidFill>
              </a:rPr>
              <a:t>2.7 focus Brexit et RGPD </a:t>
            </a:r>
          </a:p>
        </p:txBody>
      </p:sp>
      <p:sp>
        <p:nvSpPr>
          <p:cNvPr id="4" name="Triangle rectangle 3">
            <a:extLst>
              <a:ext uri="{FF2B5EF4-FFF2-40B4-BE49-F238E27FC236}">
                <a16:creationId xmlns:a16="http://schemas.microsoft.com/office/drawing/2014/main" id="{946E29BA-3474-B8EB-9D74-B42D36A57BA0}"/>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20F80F60-F377-1247-F359-F525369B396F}"/>
              </a:ext>
            </a:extLst>
          </p:cNvPr>
          <p:cNvSpPr/>
          <p:nvPr/>
        </p:nvSpPr>
        <p:spPr>
          <a:xfrm rot="10800000">
            <a:off x="8531257" y="-9428"/>
            <a:ext cx="3660741" cy="688098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872DEDAA-F00F-AC82-BBA5-7869882DE29D}"/>
              </a:ext>
            </a:extLst>
          </p:cNvPr>
          <p:cNvCxnSpPr>
            <a:cxnSpLocks/>
          </p:cNvCxnSpPr>
          <p:nvPr/>
        </p:nvCxnSpPr>
        <p:spPr>
          <a:xfrm>
            <a:off x="0" y="895546"/>
            <a:ext cx="8982075"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9" name="ZoneTexte 8">
            <a:extLst>
              <a:ext uri="{FF2B5EF4-FFF2-40B4-BE49-F238E27FC236}">
                <a16:creationId xmlns:a16="http://schemas.microsoft.com/office/drawing/2014/main" id="{C9421117-32B9-24BA-8FDF-5C9A2874CFBC}"/>
              </a:ext>
            </a:extLst>
          </p:cNvPr>
          <p:cNvSpPr txBox="1"/>
          <p:nvPr/>
        </p:nvSpPr>
        <p:spPr>
          <a:xfrm>
            <a:off x="333051" y="1501971"/>
            <a:ext cx="9268149" cy="3785652"/>
          </a:xfrm>
          <a:prstGeom prst="rect">
            <a:avLst/>
          </a:prstGeom>
          <a:noFill/>
        </p:spPr>
        <p:txBody>
          <a:bodyPr wrap="square" rtlCol="0">
            <a:spAutoFit/>
          </a:bodyPr>
          <a:lstStyle/>
          <a:p>
            <a:endParaRPr lang="fr-FR" sz="2400" dirty="0">
              <a:solidFill>
                <a:srgbClr val="002060"/>
              </a:solidFill>
            </a:endParaRPr>
          </a:p>
          <a:p>
            <a:r>
              <a:rPr lang="fr-FR" sz="2400" dirty="0">
                <a:solidFill>
                  <a:srgbClr val="002060"/>
                </a:solidFill>
              </a:rPr>
              <a:t>Sortie du Royaume-Uni de l’UE : 31 janvier 2020</a:t>
            </a:r>
          </a:p>
          <a:p>
            <a:endParaRPr lang="fr-FR" sz="2400" dirty="0">
              <a:solidFill>
                <a:srgbClr val="002060"/>
              </a:solidFill>
            </a:endParaRPr>
          </a:p>
          <a:p>
            <a:r>
              <a:rPr lang="fr-FR" sz="2400" dirty="0">
                <a:solidFill>
                  <a:srgbClr val="002060"/>
                </a:solidFill>
              </a:rPr>
              <a:t>Mesure transitoire jusqu’au 1</a:t>
            </a:r>
            <a:r>
              <a:rPr lang="fr-FR" sz="2400" baseline="30000" dirty="0">
                <a:solidFill>
                  <a:srgbClr val="002060"/>
                </a:solidFill>
              </a:rPr>
              <a:t>er</a:t>
            </a:r>
            <a:r>
              <a:rPr lang="fr-FR" sz="2400" dirty="0">
                <a:solidFill>
                  <a:srgbClr val="002060"/>
                </a:solidFill>
              </a:rPr>
              <a:t> juillet 2021</a:t>
            </a:r>
          </a:p>
          <a:p>
            <a:endParaRPr lang="fr-FR" sz="2400" dirty="0">
              <a:solidFill>
                <a:srgbClr val="002060"/>
              </a:solidFill>
            </a:endParaRPr>
          </a:p>
          <a:p>
            <a:pPr algn="just"/>
            <a:r>
              <a:rPr lang="fr-FR" sz="2400" dirty="0">
                <a:solidFill>
                  <a:srgbClr val="002060"/>
                </a:solidFill>
              </a:rPr>
              <a:t>Décision d’adéquation de la Commission européenne du 28 juin 2021 aux motifs que le RU assure un niveau </a:t>
            </a:r>
            <a:r>
              <a:rPr lang="fr-FR" sz="2400" b="1" dirty="0">
                <a:solidFill>
                  <a:srgbClr val="002060"/>
                </a:solidFill>
              </a:rPr>
              <a:t>de protection substantiellement équivalant à celui de l’Union européenne</a:t>
            </a:r>
            <a:r>
              <a:rPr lang="fr-FR" sz="2400" dirty="0">
                <a:solidFill>
                  <a:srgbClr val="002060"/>
                </a:solidFill>
              </a:rPr>
              <a:t>, la Commission a </a:t>
            </a:r>
            <a:r>
              <a:rPr lang="fr-FR" sz="2400" b="1" dirty="0">
                <a:solidFill>
                  <a:srgbClr val="002060"/>
                </a:solidFill>
              </a:rPr>
              <a:t>estimé que les transferts de données personnelles depuis l’Union vers ce pays tiers peuvent s’effectuer sans encadrement spécifique</a:t>
            </a:r>
            <a:r>
              <a:rPr lang="fr-FR" sz="2400" dirty="0">
                <a:solidFill>
                  <a:srgbClr val="002060"/>
                </a:solidFill>
              </a:rPr>
              <a:t>. </a:t>
            </a:r>
            <a:endParaRPr lang="fr-FR" sz="2400" dirty="0"/>
          </a:p>
        </p:txBody>
      </p:sp>
      <p:pic>
        <p:nvPicPr>
          <p:cNvPr id="1028" name="Picture 4">
            <a:extLst>
              <a:ext uri="{FF2B5EF4-FFF2-40B4-BE49-F238E27FC236}">
                <a16:creationId xmlns:a16="http://schemas.microsoft.com/office/drawing/2014/main" id="{4DE97119-E3F5-8DF4-27BF-701CCAD67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4248" y="500830"/>
            <a:ext cx="1924701" cy="128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7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rectangle 7">
            <a:extLst>
              <a:ext uri="{FF2B5EF4-FFF2-40B4-BE49-F238E27FC236}">
                <a16:creationId xmlns:a16="http://schemas.microsoft.com/office/drawing/2014/main" id="{9F79F28A-3D5B-6F17-34CC-96246055B374}"/>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rectangle 8">
            <a:extLst>
              <a:ext uri="{FF2B5EF4-FFF2-40B4-BE49-F238E27FC236}">
                <a16:creationId xmlns:a16="http://schemas.microsoft.com/office/drawing/2014/main" id="{D66125CD-ED04-E7B9-897C-085CB4817462}"/>
              </a:ext>
            </a:extLst>
          </p:cNvPr>
          <p:cNvSpPr/>
          <p:nvPr/>
        </p:nvSpPr>
        <p:spPr>
          <a:xfrm rot="10800000">
            <a:off x="8531257" y="-9428"/>
            <a:ext cx="3660741" cy="688098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0A61020-ECF7-295B-043F-70D7308D09E0}"/>
              </a:ext>
            </a:extLst>
          </p:cNvPr>
          <p:cNvPicPr>
            <a:picLocks noChangeAspect="1"/>
          </p:cNvPicPr>
          <p:nvPr/>
        </p:nvPicPr>
        <p:blipFill>
          <a:blip r:embed="rId2"/>
          <a:stretch>
            <a:fillRect/>
          </a:stretch>
        </p:blipFill>
        <p:spPr>
          <a:xfrm>
            <a:off x="1170156" y="1058585"/>
            <a:ext cx="7855441" cy="5118914"/>
          </a:xfrm>
          <a:prstGeom prst="rect">
            <a:avLst/>
          </a:prstGeom>
        </p:spPr>
      </p:pic>
      <p:sp>
        <p:nvSpPr>
          <p:cNvPr id="10" name="Titre 1">
            <a:extLst>
              <a:ext uri="{FF2B5EF4-FFF2-40B4-BE49-F238E27FC236}">
                <a16:creationId xmlns:a16="http://schemas.microsoft.com/office/drawing/2014/main" id="{5AA49F52-169E-DCC2-965D-E9BE435BBA1C}"/>
              </a:ext>
            </a:extLst>
          </p:cNvPr>
          <p:cNvSpPr>
            <a:spLocks noGrp="1"/>
          </p:cNvSpPr>
          <p:nvPr>
            <p:ph type="title"/>
          </p:nvPr>
        </p:nvSpPr>
        <p:spPr>
          <a:xfrm>
            <a:off x="0" y="113120"/>
            <a:ext cx="9615340" cy="615777"/>
          </a:xfrm>
        </p:spPr>
        <p:txBody>
          <a:bodyPr>
            <a:normAutofit fontScale="90000"/>
          </a:bodyPr>
          <a:lstStyle/>
          <a:p>
            <a:r>
              <a:rPr lang="fr-FR" b="1" dirty="0">
                <a:solidFill>
                  <a:srgbClr val="002060"/>
                </a:solidFill>
              </a:rPr>
              <a:t>2.7-La protection des données dans le monde </a:t>
            </a:r>
          </a:p>
        </p:txBody>
      </p:sp>
      <p:cxnSp>
        <p:nvCxnSpPr>
          <p:cNvPr id="11" name="Connecteur droit 10">
            <a:extLst>
              <a:ext uri="{FF2B5EF4-FFF2-40B4-BE49-F238E27FC236}">
                <a16:creationId xmlns:a16="http://schemas.microsoft.com/office/drawing/2014/main" id="{8AE3E179-B338-B338-0100-BE202DD251A9}"/>
              </a:ext>
            </a:extLst>
          </p:cNvPr>
          <p:cNvCxnSpPr>
            <a:cxnSpLocks/>
          </p:cNvCxnSpPr>
          <p:nvPr/>
        </p:nvCxnSpPr>
        <p:spPr>
          <a:xfrm>
            <a:off x="0" y="810705"/>
            <a:ext cx="8982075"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13" name="ZoneTexte 12">
            <a:extLst>
              <a:ext uri="{FF2B5EF4-FFF2-40B4-BE49-F238E27FC236}">
                <a16:creationId xmlns:a16="http://schemas.microsoft.com/office/drawing/2014/main" id="{2C65DEA6-12D2-8A9F-05D5-F39A7B1FC719}"/>
              </a:ext>
            </a:extLst>
          </p:cNvPr>
          <p:cNvSpPr txBox="1"/>
          <p:nvPr/>
        </p:nvSpPr>
        <p:spPr>
          <a:xfrm>
            <a:off x="2799760" y="6425379"/>
            <a:ext cx="5824096" cy="338554"/>
          </a:xfrm>
          <a:prstGeom prst="rect">
            <a:avLst/>
          </a:prstGeom>
          <a:noFill/>
        </p:spPr>
        <p:txBody>
          <a:bodyPr wrap="square" rtlCol="0">
            <a:spAutoFit/>
          </a:bodyPr>
          <a:lstStyle/>
          <a:p>
            <a:r>
              <a:rPr lang="fr-FR" sz="1600" b="1" dirty="0">
                <a:solidFill>
                  <a:schemeClr val="bg2">
                    <a:lumMod val="50000"/>
                  </a:schemeClr>
                </a:solidFill>
                <a:sym typeface="Wingdings" panose="05000000000000000000" pitchFamily="2" charset="2"/>
              </a:rPr>
              <a:t> Source «  carte la protection des données dans le monde » CNIL </a:t>
            </a:r>
            <a:endParaRPr lang="fr-FR" sz="1600" b="1" dirty="0">
              <a:solidFill>
                <a:schemeClr val="bg2">
                  <a:lumMod val="50000"/>
                </a:schemeClr>
              </a:solidFill>
            </a:endParaRPr>
          </a:p>
        </p:txBody>
      </p:sp>
    </p:spTree>
    <p:extLst>
      <p:ext uri="{BB962C8B-B14F-4D97-AF65-F5344CB8AC3E}">
        <p14:creationId xmlns:p14="http://schemas.microsoft.com/office/powerpoint/2010/main" val="1444392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iangle rectangle 13">
            <a:extLst>
              <a:ext uri="{FF2B5EF4-FFF2-40B4-BE49-F238E27FC236}">
                <a16:creationId xmlns:a16="http://schemas.microsoft.com/office/drawing/2014/main" id="{F10116DC-9C38-1B9B-9815-D735C73D93F2}"/>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rectangle 12">
            <a:extLst>
              <a:ext uri="{FF2B5EF4-FFF2-40B4-BE49-F238E27FC236}">
                <a16:creationId xmlns:a16="http://schemas.microsoft.com/office/drawing/2014/main" id="{6E3E9797-8116-4220-EB69-7FA2C8DD04BB}"/>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23CE50F-FAB2-E90C-4A92-DCDC65A29F12}"/>
              </a:ext>
            </a:extLst>
          </p:cNvPr>
          <p:cNvSpPr>
            <a:spLocks noGrp="1"/>
          </p:cNvSpPr>
          <p:nvPr>
            <p:ph type="title"/>
          </p:nvPr>
        </p:nvSpPr>
        <p:spPr>
          <a:xfrm>
            <a:off x="0" y="201183"/>
            <a:ext cx="9049732" cy="572721"/>
          </a:xfrm>
        </p:spPr>
        <p:txBody>
          <a:bodyPr>
            <a:normAutofit fontScale="90000"/>
          </a:bodyPr>
          <a:lstStyle/>
          <a:p>
            <a:r>
              <a:rPr lang="fr-FR" b="1" dirty="0">
                <a:solidFill>
                  <a:srgbClr val="002060"/>
                </a:solidFill>
              </a:rPr>
              <a:t>3. Apports du RGPD </a:t>
            </a:r>
          </a:p>
        </p:txBody>
      </p:sp>
      <p:cxnSp>
        <p:nvCxnSpPr>
          <p:cNvPr id="3" name="Connecteur droit 2">
            <a:extLst>
              <a:ext uri="{FF2B5EF4-FFF2-40B4-BE49-F238E27FC236}">
                <a16:creationId xmlns:a16="http://schemas.microsoft.com/office/drawing/2014/main" id="{AAC577D4-6A51-37FD-8CA0-25754734991C}"/>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28" name="ZoneTexte 27">
            <a:extLst>
              <a:ext uri="{FF2B5EF4-FFF2-40B4-BE49-F238E27FC236}">
                <a16:creationId xmlns:a16="http://schemas.microsoft.com/office/drawing/2014/main" id="{8FC1FCC6-DCF9-314F-456F-92A8FD3E66F4}"/>
              </a:ext>
            </a:extLst>
          </p:cNvPr>
          <p:cNvSpPr txBox="1"/>
          <p:nvPr/>
        </p:nvSpPr>
        <p:spPr>
          <a:xfrm>
            <a:off x="443060" y="1688227"/>
            <a:ext cx="8797215" cy="1754326"/>
          </a:xfrm>
          <a:prstGeom prst="rect">
            <a:avLst/>
          </a:prstGeom>
          <a:noFill/>
        </p:spPr>
        <p:txBody>
          <a:bodyPr wrap="square" rtlCol="0">
            <a:spAutoFit/>
          </a:bodyPr>
          <a:lstStyle/>
          <a:p>
            <a:pPr marL="285750" indent="-285750">
              <a:buFont typeface="Wingdings" panose="05000000000000000000" pitchFamily="2" charset="2"/>
              <a:buChar char="à"/>
            </a:pPr>
            <a:r>
              <a:rPr lang="fr-FR" dirty="0">
                <a:solidFill>
                  <a:srgbClr val="002060"/>
                </a:solidFill>
                <a:sym typeface="Wingdings" panose="05000000000000000000" pitchFamily="2" charset="2"/>
              </a:rPr>
              <a:t>Renforcement du droit de rectification;  </a:t>
            </a:r>
            <a:r>
              <a:rPr lang="fr-FR" b="1" dirty="0">
                <a:solidFill>
                  <a:schemeClr val="bg2">
                    <a:lumMod val="50000"/>
                  </a:schemeClr>
                </a:solidFill>
                <a:sym typeface="Wingdings" panose="05000000000000000000" pitchFamily="2" charset="2"/>
              </a:rPr>
              <a:t>(RGPD art.16) </a:t>
            </a:r>
            <a:endParaRPr lang="fr-FR" b="1" dirty="0">
              <a:solidFill>
                <a:srgbClr val="002060"/>
              </a:solidFill>
            </a:endParaRPr>
          </a:p>
          <a:p>
            <a:pPr marL="285750" indent="-285750">
              <a:buFont typeface="Wingdings" panose="05000000000000000000" pitchFamily="2" charset="2"/>
              <a:buChar char="à"/>
            </a:pPr>
            <a:r>
              <a:rPr lang="fr-FR" dirty="0">
                <a:solidFill>
                  <a:srgbClr val="002060"/>
                </a:solidFill>
              </a:rPr>
              <a:t>Le droit à l’effacement de ses données personnelles;  </a:t>
            </a:r>
            <a:r>
              <a:rPr lang="fr-FR" b="1" dirty="0">
                <a:solidFill>
                  <a:schemeClr val="bg2">
                    <a:lumMod val="50000"/>
                  </a:schemeClr>
                </a:solidFill>
              </a:rPr>
              <a:t>(RGPD art.17)  </a:t>
            </a:r>
          </a:p>
          <a:p>
            <a:pPr marL="285750" indent="-285750">
              <a:buFont typeface="Wingdings" panose="05000000000000000000" pitchFamily="2" charset="2"/>
              <a:buChar char="à"/>
            </a:pPr>
            <a:r>
              <a:rPr lang="fr-FR" dirty="0">
                <a:solidFill>
                  <a:srgbClr val="002060"/>
                </a:solidFill>
              </a:rPr>
              <a:t>Le droit à la limitation du traitement;  </a:t>
            </a:r>
            <a:r>
              <a:rPr lang="fr-FR" b="1" dirty="0">
                <a:solidFill>
                  <a:schemeClr val="bg2">
                    <a:lumMod val="50000"/>
                  </a:schemeClr>
                </a:solidFill>
              </a:rPr>
              <a:t>(RGPD art.18); </a:t>
            </a:r>
          </a:p>
          <a:p>
            <a:pPr marL="285750" indent="-285750">
              <a:buFont typeface="Wingdings" panose="05000000000000000000" pitchFamily="2" charset="2"/>
              <a:buChar char="à"/>
            </a:pPr>
            <a:r>
              <a:rPr lang="fr-FR" dirty="0">
                <a:solidFill>
                  <a:srgbClr val="002060"/>
                </a:solidFill>
              </a:rPr>
              <a:t>La portabilité des données personnelles;  </a:t>
            </a:r>
            <a:r>
              <a:rPr lang="fr-FR" b="1" dirty="0">
                <a:solidFill>
                  <a:schemeClr val="bg2">
                    <a:lumMod val="50000"/>
                  </a:schemeClr>
                </a:solidFill>
              </a:rPr>
              <a:t>(RGPD art.20) </a:t>
            </a:r>
          </a:p>
          <a:p>
            <a:pPr marL="285750" indent="-285750">
              <a:buFont typeface="Wingdings" panose="05000000000000000000" pitchFamily="2" charset="2"/>
              <a:buChar char="à"/>
            </a:pPr>
            <a:r>
              <a:rPr lang="fr-FR" dirty="0">
                <a:solidFill>
                  <a:srgbClr val="002060"/>
                </a:solidFill>
              </a:rPr>
              <a:t>Le droit au « non-profilage »; </a:t>
            </a:r>
            <a:r>
              <a:rPr lang="fr-FR" b="1" dirty="0">
                <a:solidFill>
                  <a:schemeClr val="bg2">
                    <a:lumMod val="50000"/>
                  </a:schemeClr>
                </a:solidFill>
              </a:rPr>
              <a:t>(RGPD art.22) </a:t>
            </a:r>
          </a:p>
          <a:p>
            <a:pPr marL="285750" indent="-285750">
              <a:buFont typeface="Wingdings" panose="05000000000000000000" pitchFamily="2" charset="2"/>
              <a:buChar char="à"/>
            </a:pPr>
            <a:r>
              <a:rPr lang="fr-FR" dirty="0">
                <a:solidFill>
                  <a:srgbClr val="002060"/>
                </a:solidFill>
              </a:rPr>
              <a:t>Le droit à la communication d’une violation de données; </a:t>
            </a:r>
            <a:r>
              <a:rPr lang="fr-FR" b="1" dirty="0">
                <a:solidFill>
                  <a:schemeClr val="bg2">
                    <a:lumMod val="50000"/>
                  </a:schemeClr>
                </a:solidFill>
              </a:rPr>
              <a:t>(RGPD art.34) </a:t>
            </a:r>
          </a:p>
        </p:txBody>
      </p:sp>
      <p:sp>
        <p:nvSpPr>
          <p:cNvPr id="29" name="ZoneTexte 28">
            <a:extLst>
              <a:ext uri="{FF2B5EF4-FFF2-40B4-BE49-F238E27FC236}">
                <a16:creationId xmlns:a16="http://schemas.microsoft.com/office/drawing/2014/main" id="{953FF1A4-11F3-7FA7-1A93-5AFBB273C306}"/>
              </a:ext>
            </a:extLst>
          </p:cNvPr>
          <p:cNvSpPr txBox="1"/>
          <p:nvPr/>
        </p:nvSpPr>
        <p:spPr>
          <a:xfrm>
            <a:off x="443060" y="1272258"/>
            <a:ext cx="3742441" cy="369332"/>
          </a:xfrm>
          <a:prstGeom prst="rect">
            <a:avLst/>
          </a:prstGeom>
          <a:noFill/>
        </p:spPr>
        <p:txBody>
          <a:bodyPr wrap="square" rtlCol="0">
            <a:spAutoFit/>
          </a:bodyPr>
          <a:lstStyle/>
          <a:p>
            <a:pPr marL="285750" indent="-285750">
              <a:buFont typeface="Wingdings" panose="05000000000000000000" pitchFamily="2" charset="2"/>
              <a:buChar char="v"/>
            </a:pPr>
            <a:r>
              <a:rPr lang="fr-FR" b="1" u="sng" dirty="0">
                <a:solidFill>
                  <a:srgbClr val="002060"/>
                </a:solidFill>
              </a:rPr>
              <a:t>DROITS GARANTIS PAR LE RGPD</a:t>
            </a:r>
            <a:r>
              <a:rPr lang="fr-FR" u="sng" dirty="0"/>
              <a:t>:  </a:t>
            </a:r>
          </a:p>
        </p:txBody>
      </p:sp>
      <p:sp>
        <p:nvSpPr>
          <p:cNvPr id="30" name="ZoneTexte 29">
            <a:extLst>
              <a:ext uri="{FF2B5EF4-FFF2-40B4-BE49-F238E27FC236}">
                <a16:creationId xmlns:a16="http://schemas.microsoft.com/office/drawing/2014/main" id="{C9CFFB59-B8E5-DC28-DDC9-2D5CA71E5D1F}"/>
              </a:ext>
            </a:extLst>
          </p:cNvPr>
          <p:cNvSpPr txBox="1"/>
          <p:nvPr/>
        </p:nvSpPr>
        <p:spPr>
          <a:xfrm>
            <a:off x="1915213" y="3865901"/>
            <a:ext cx="5219306" cy="369332"/>
          </a:xfrm>
          <a:prstGeom prst="rect">
            <a:avLst/>
          </a:prstGeom>
          <a:noFill/>
        </p:spPr>
        <p:txBody>
          <a:bodyPr wrap="square" rtlCol="0">
            <a:spAutoFit/>
          </a:bodyPr>
          <a:lstStyle/>
          <a:p>
            <a:pPr marL="285750" indent="-285750">
              <a:buFont typeface="Wingdings" panose="05000000000000000000" pitchFamily="2" charset="2"/>
              <a:buChar char="v"/>
            </a:pPr>
            <a:r>
              <a:rPr lang="fr-FR" b="1" u="sng" dirty="0">
                <a:solidFill>
                  <a:srgbClr val="002060"/>
                </a:solidFill>
              </a:rPr>
              <a:t>CAS DE LIMITATION DE CES DROITS</a:t>
            </a:r>
            <a:r>
              <a:rPr lang="fr-FR" u="sng" dirty="0"/>
              <a:t>: </a:t>
            </a:r>
            <a:r>
              <a:rPr lang="fr-FR" b="1" dirty="0">
                <a:solidFill>
                  <a:schemeClr val="bg2">
                    <a:lumMod val="50000"/>
                  </a:schemeClr>
                </a:solidFill>
              </a:rPr>
              <a:t>(RGPD art.23) </a:t>
            </a:r>
          </a:p>
        </p:txBody>
      </p:sp>
      <p:sp>
        <p:nvSpPr>
          <p:cNvPr id="31" name="ZoneTexte 30">
            <a:extLst>
              <a:ext uri="{FF2B5EF4-FFF2-40B4-BE49-F238E27FC236}">
                <a16:creationId xmlns:a16="http://schemas.microsoft.com/office/drawing/2014/main" id="{86B0CD28-2603-7C0F-AE5A-9750776CAF44}"/>
              </a:ext>
            </a:extLst>
          </p:cNvPr>
          <p:cNvSpPr txBox="1"/>
          <p:nvPr/>
        </p:nvSpPr>
        <p:spPr>
          <a:xfrm>
            <a:off x="2056616" y="4416447"/>
            <a:ext cx="8797215" cy="1754326"/>
          </a:xfrm>
          <a:prstGeom prst="rect">
            <a:avLst/>
          </a:prstGeom>
          <a:noFill/>
        </p:spPr>
        <p:txBody>
          <a:bodyPr wrap="square" rtlCol="0">
            <a:spAutoFit/>
          </a:bodyPr>
          <a:lstStyle/>
          <a:p>
            <a:pPr marL="285750" indent="-285750">
              <a:buFont typeface="Wingdings" panose="05000000000000000000" pitchFamily="2" charset="2"/>
              <a:buChar char="à"/>
            </a:pPr>
            <a:r>
              <a:rPr lang="fr-FR" b="1" dirty="0">
                <a:solidFill>
                  <a:srgbClr val="002060"/>
                </a:solidFill>
              </a:rPr>
              <a:t>La sécurité nationale</a:t>
            </a:r>
          </a:p>
          <a:p>
            <a:pPr marL="285750" indent="-285750">
              <a:buFont typeface="Wingdings" panose="05000000000000000000" pitchFamily="2" charset="2"/>
              <a:buChar char="à"/>
            </a:pPr>
            <a:r>
              <a:rPr lang="fr-FR" b="1" dirty="0">
                <a:solidFill>
                  <a:srgbClr val="002060"/>
                </a:solidFill>
              </a:rPr>
              <a:t>La défense nationale</a:t>
            </a:r>
          </a:p>
          <a:p>
            <a:pPr marL="285750" indent="-285750">
              <a:buFont typeface="Wingdings" panose="05000000000000000000" pitchFamily="2" charset="2"/>
              <a:buChar char="à"/>
            </a:pPr>
            <a:r>
              <a:rPr lang="fr-FR" b="1" dirty="0">
                <a:solidFill>
                  <a:srgbClr val="002060"/>
                </a:solidFill>
              </a:rPr>
              <a:t>La sécurité publique</a:t>
            </a:r>
          </a:p>
          <a:p>
            <a:pPr marL="285750" indent="-285750">
              <a:buFont typeface="Wingdings" panose="05000000000000000000" pitchFamily="2" charset="2"/>
              <a:buChar char="à"/>
            </a:pPr>
            <a:r>
              <a:rPr lang="fr-FR" b="1" dirty="0">
                <a:solidFill>
                  <a:srgbClr val="002060"/>
                </a:solidFill>
              </a:rPr>
              <a:t>La prévention et la détection d’infractions pénales ou de manquements à la déontologie des professions réglementées. </a:t>
            </a:r>
          </a:p>
          <a:p>
            <a:pPr marL="285750" indent="-285750">
              <a:buFont typeface="Wingdings" panose="05000000000000000000" pitchFamily="2" charset="2"/>
              <a:buChar char="à"/>
            </a:pPr>
            <a:r>
              <a:rPr lang="fr-FR" b="1" dirty="0">
                <a:solidFill>
                  <a:srgbClr val="002060"/>
                </a:solidFill>
              </a:rPr>
              <a:t>L’intérêt public général </a:t>
            </a:r>
          </a:p>
        </p:txBody>
      </p:sp>
    </p:spTree>
    <p:extLst>
      <p:ext uri="{BB962C8B-B14F-4D97-AF65-F5344CB8AC3E}">
        <p14:creationId xmlns:p14="http://schemas.microsoft.com/office/powerpoint/2010/main" val="1202479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546C86-6DCF-9E31-D8E3-230B5ED666DB}"/>
              </a:ext>
            </a:extLst>
          </p:cNvPr>
          <p:cNvSpPr>
            <a:spLocks noGrp="1"/>
          </p:cNvSpPr>
          <p:nvPr>
            <p:ph type="title"/>
          </p:nvPr>
        </p:nvSpPr>
        <p:spPr>
          <a:xfrm>
            <a:off x="0" y="280069"/>
            <a:ext cx="8022996" cy="426726"/>
          </a:xfrm>
        </p:spPr>
        <p:txBody>
          <a:bodyPr>
            <a:normAutofit fontScale="90000"/>
          </a:bodyPr>
          <a:lstStyle/>
          <a:p>
            <a:r>
              <a:rPr lang="fr-FR" b="1" dirty="0"/>
              <a:t>3.1 Bases légales d’un traitement</a:t>
            </a:r>
          </a:p>
        </p:txBody>
      </p:sp>
      <p:sp>
        <p:nvSpPr>
          <p:cNvPr id="4" name="Triangle rectangle 3">
            <a:extLst>
              <a:ext uri="{FF2B5EF4-FFF2-40B4-BE49-F238E27FC236}">
                <a16:creationId xmlns:a16="http://schemas.microsoft.com/office/drawing/2014/main" id="{45563BD8-F87F-69D3-AD9F-4043209833C7}"/>
              </a:ext>
            </a:extLst>
          </p:cNvPr>
          <p:cNvSpPr/>
          <p:nvPr/>
        </p:nvSpPr>
        <p:spPr>
          <a:xfrm>
            <a:off x="-11353" y="4841674"/>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B9499EBF-69F8-8D23-0E82-4B0A1411B47E}"/>
              </a:ext>
            </a:extLst>
          </p:cNvPr>
          <p:cNvSpPr/>
          <p:nvPr/>
        </p:nvSpPr>
        <p:spPr>
          <a:xfrm rot="10800000">
            <a:off x="8559537" y="13552"/>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DBC3F747-5847-84CF-03D1-A5A769A02A57}"/>
              </a:ext>
            </a:extLst>
          </p:cNvPr>
          <p:cNvCxnSpPr>
            <a:cxnSpLocks/>
          </p:cNvCxnSpPr>
          <p:nvPr/>
        </p:nvCxnSpPr>
        <p:spPr>
          <a:xfrm>
            <a:off x="11421" y="880802"/>
            <a:ext cx="896289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8" name="ZoneTexte 7">
            <a:extLst>
              <a:ext uri="{FF2B5EF4-FFF2-40B4-BE49-F238E27FC236}">
                <a16:creationId xmlns:a16="http://schemas.microsoft.com/office/drawing/2014/main" id="{BD01C091-3A0B-2CB4-8503-E314AE407F7F}"/>
              </a:ext>
            </a:extLst>
          </p:cNvPr>
          <p:cNvSpPr txBox="1"/>
          <p:nvPr/>
        </p:nvSpPr>
        <p:spPr>
          <a:xfrm>
            <a:off x="545850" y="1143429"/>
            <a:ext cx="3460542" cy="646331"/>
          </a:xfrm>
          <a:prstGeom prst="rect">
            <a:avLst/>
          </a:prstGeom>
          <a:noFill/>
        </p:spPr>
        <p:txBody>
          <a:bodyPr wrap="square" rtlCol="0">
            <a:spAutoFit/>
          </a:bodyPr>
          <a:lstStyle/>
          <a:p>
            <a:pPr marL="285750" indent="-285750">
              <a:buFont typeface="Wingdings" panose="05000000000000000000" pitchFamily="2" charset="2"/>
              <a:buChar char="v"/>
            </a:pPr>
            <a:r>
              <a:rPr lang="fr-FR" b="1" u="sng" dirty="0">
                <a:solidFill>
                  <a:srgbClr val="002060"/>
                </a:solidFill>
              </a:rPr>
              <a:t>Qu'Est-ce qu’une base légale </a:t>
            </a:r>
            <a:r>
              <a:rPr lang="fr-FR" b="1" dirty="0">
                <a:solidFill>
                  <a:srgbClr val="002060"/>
                </a:solidFill>
              </a:rPr>
              <a:t>?</a:t>
            </a:r>
          </a:p>
          <a:p>
            <a:r>
              <a:rPr lang="fr-FR" b="1" dirty="0">
                <a:solidFill>
                  <a:srgbClr val="002060"/>
                </a:solidFill>
              </a:rPr>
              <a:t> </a:t>
            </a:r>
          </a:p>
        </p:txBody>
      </p:sp>
      <p:sp>
        <p:nvSpPr>
          <p:cNvPr id="9" name="ZoneTexte 8">
            <a:extLst>
              <a:ext uri="{FF2B5EF4-FFF2-40B4-BE49-F238E27FC236}">
                <a16:creationId xmlns:a16="http://schemas.microsoft.com/office/drawing/2014/main" id="{5C6A2D92-94AA-4C00-5298-69549828361B}"/>
              </a:ext>
            </a:extLst>
          </p:cNvPr>
          <p:cNvSpPr txBox="1"/>
          <p:nvPr/>
        </p:nvSpPr>
        <p:spPr>
          <a:xfrm>
            <a:off x="773663" y="1455703"/>
            <a:ext cx="7682844" cy="923330"/>
          </a:xfrm>
          <a:prstGeom prst="rect">
            <a:avLst/>
          </a:prstGeom>
          <a:noFill/>
        </p:spPr>
        <p:txBody>
          <a:bodyPr wrap="square" rtlCol="0">
            <a:spAutoFit/>
          </a:bodyPr>
          <a:lstStyle/>
          <a:p>
            <a:r>
              <a:rPr lang="fr-FR" dirty="0"/>
              <a:t>La base légale est le fondement juridique qui autorise légalement la mise en œuvre d’un traitement. Le RGPD impose, pour qu’un traitement soit licite, qu’il repose sur l’une des six bases légales citées art.6. </a:t>
            </a:r>
          </a:p>
        </p:txBody>
      </p:sp>
      <p:sp>
        <p:nvSpPr>
          <p:cNvPr id="10" name="Rectangle 9">
            <a:extLst>
              <a:ext uri="{FF2B5EF4-FFF2-40B4-BE49-F238E27FC236}">
                <a16:creationId xmlns:a16="http://schemas.microsoft.com/office/drawing/2014/main" id="{E0E1DB99-6CA1-2208-3B3B-B012CD5817E9}"/>
              </a:ext>
            </a:extLst>
          </p:cNvPr>
          <p:cNvSpPr/>
          <p:nvPr/>
        </p:nvSpPr>
        <p:spPr>
          <a:xfrm>
            <a:off x="773663" y="2882524"/>
            <a:ext cx="4506012" cy="704654"/>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5239782D-A01D-C018-348A-3F2E9B6E83DC}"/>
              </a:ext>
            </a:extLst>
          </p:cNvPr>
          <p:cNvSpPr/>
          <p:nvPr/>
        </p:nvSpPr>
        <p:spPr>
          <a:xfrm>
            <a:off x="773663" y="3875453"/>
            <a:ext cx="4506012" cy="704654"/>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A749C58-0F4E-7DDA-FCA9-222286B12A6E}"/>
              </a:ext>
            </a:extLst>
          </p:cNvPr>
          <p:cNvSpPr/>
          <p:nvPr/>
        </p:nvSpPr>
        <p:spPr>
          <a:xfrm>
            <a:off x="778320" y="5009917"/>
            <a:ext cx="4506012" cy="704654"/>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21CC046-1FAE-3CCB-E629-98265B772804}"/>
              </a:ext>
            </a:extLst>
          </p:cNvPr>
          <p:cNvSpPr/>
          <p:nvPr/>
        </p:nvSpPr>
        <p:spPr>
          <a:xfrm>
            <a:off x="5964025" y="2882524"/>
            <a:ext cx="4506012" cy="704654"/>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F25B01D0-9ED3-0D30-3094-0062F90B6C92}"/>
              </a:ext>
            </a:extLst>
          </p:cNvPr>
          <p:cNvSpPr/>
          <p:nvPr/>
        </p:nvSpPr>
        <p:spPr>
          <a:xfrm>
            <a:off x="5964025" y="3875453"/>
            <a:ext cx="4506012" cy="704654"/>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C32FE48F-9F58-76A7-04BD-54624167F4C1}"/>
              </a:ext>
            </a:extLst>
          </p:cNvPr>
          <p:cNvSpPr/>
          <p:nvPr/>
        </p:nvSpPr>
        <p:spPr>
          <a:xfrm>
            <a:off x="5964025" y="5021176"/>
            <a:ext cx="4506012" cy="704654"/>
          </a:xfrm>
          <a:prstGeom prst="rect">
            <a:avLst/>
          </a:prstGeom>
          <a:solidFill>
            <a:srgbClr val="00206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B2F96AEF-CD96-726D-4EA3-9E9509B7F3D5}"/>
              </a:ext>
            </a:extLst>
          </p:cNvPr>
          <p:cNvSpPr/>
          <p:nvPr/>
        </p:nvSpPr>
        <p:spPr>
          <a:xfrm>
            <a:off x="832248" y="2916226"/>
            <a:ext cx="1206631" cy="627162"/>
          </a:xfrm>
          <a:prstGeom prst="roundRect">
            <a:avLst/>
          </a:prstGeom>
          <a:solidFill>
            <a:srgbClr val="F0F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36F17F6D-9690-6296-B3EB-1A4308DEF540}"/>
              </a:ext>
            </a:extLst>
          </p:cNvPr>
          <p:cNvSpPr/>
          <p:nvPr/>
        </p:nvSpPr>
        <p:spPr>
          <a:xfrm>
            <a:off x="832248" y="3914199"/>
            <a:ext cx="1206631" cy="627162"/>
          </a:xfrm>
          <a:prstGeom prst="roundRect">
            <a:avLst/>
          </a:prstGeom>
          <a:solidFill>
            <a:srgbClr val="F0F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167C0FE0-FD98-D5EE-16C8-1AF6E08030AD}"/>
              </a:ext>
            </a:extLst>
          </p:cNvPr>
          <p:cNvSpPr/>
          <p:nvPr/>
        </p:nvSpPr>
        <p:spPr>
          <a:xfrm>
            <a:off x="832248" y="5048663"/>
            <a:ext cx="1206631" cy="627162"/>
          </a:xfrm>
          <a:prstGeom prst="roundRect">
            <a:avLst/>
          </a:prstGeom>
          <a:solidFill>
            <a:srgbClr val="F0F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501B0675-DF78-36DC-0F98-1B01B5FF91C0}"/>
              </a:ext>
            </a:extLst>
          </p:cNvPr>
          <p:cNvSpPr/>
          <p:nvPr/>
        </p:nvSpPr>
        <p:spPr>
          <a:xfrm>
            <a:off x="6055150" y="2916226"/>
            <a:ext cx="1206631" cy="627162"/>
          </a:xfrm>
          <a:prstGeom prst="roundRect">
            <a:avLst/>
          </a:prstGeom>
          <a:solidFill>
            <a:srgbClr val="F0F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coins arrondis 20">
            <a:extLst>
              <a:ext uri="{FF2B5EF4-FFF2-40B4-BE49-F238E27FC236}">
                <a16:creationId xmlns:a16="http://schemas.microsoft.com/office/drawing/2014/main" id="{403E94EF-82FD-6C33-8375-BF00491C1671}"/>
              </a:ext>
            </a:extLst>
          </p:cNvPr>
          <p:cNvSpPr/>
          <p:nvPr/>
        </p:nvSpPr>
        <p:spPr>
          <a:xfrm>
            <a:off x="6055150" y="3913064"/>
            <a:ext cx="1206631" cy="627162"/>
          </a:xfrm>
          <a:prstGeom prst="roundRect">
            <a:avLst/>
          </a:prstGeom>
          <a:solidFill>
            <a:srgbClr val="F0F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D88D0CCF-7D89-D606-B15A-6AF56358885A}"/>
              </a:ext>
            </a:extLst>
          </p:cNvPr>
          <p:cNvSpPr/>
          <p:nvPr/>
        </p:nvSpPr>
        <p:spPr>
          <a:xfrm>
            <a:off x="6056026" y="5048663"/>
            <a:ext cx="1206631" cy="627162"/>
          </a:xfrm>
          <a:prstGeom prst="roundRect">
            <a:avLst/>
          </a:prstGeom>
          <a:solidFill>
            <a:srgbClr val="F0F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Graphique 23" descr="Poignée de main avec un remplissage uni">
            <a:extLst>
              <a:ext uri="{FF2B5EF4-FFF2-40B4-BE49-F238E27FC236}">
                <a16:creationId xmlns:a16="http://schemas.microsoft.com/office/drawing/2014/main" id="{E7C562AB-1E77-B260-5EC1-90F4FEC7C5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9198" y="2896669"/>
            <a:ext cx="812730" cy="717217"/>
          </a:xfrm>
          <a:prstGeom prst="rect">
            <a:avLst/>
          </a:prstGeom>
        </p:spPr>
      </p:pic>
      <p:pic>
        <p:nvPicPr>
          <p:cNvPr id="26" name="Graphique 25" descr="Cœur avec battements avec un remplissage uni">
            <a:extLst>
              <a:ext uri="{FF2B5EF4-FFF2-40B4-BE49-F238E27FC236}">
                <a16:creationId xmlns:a16="http://schemas.microsoft.com/office/drawing/2014/main" id="{F7530D9F-CF2E-0928-CB11-C60EA6B89A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5287" y="3913064"/>
            <a:ext cx="684713" cy="684713"/>
          </a:xfrm>
          <a:prstGeom prst="rect">
            <a:avLst/>
          </a:prstGeom>
        </p:spPr>
      </p:pic>
      <p:pic>
        <p:nvPicPr>
          <p:cNvPr id="28" name="Graphique 27" descr="Marteau d'officiel avec un remplissage uni">
            <a:extLst>
              <a:ext uri="{FF2B5EF4-FFF2-40B4-BE49-F238E27FC236}">
                <a16:creationId xmlns:a16="http://schemas.microsoft.com/office/drawing/2014/main" id="{724C5CBE-7784-B47D-9A53-096E2D4FFC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172" y="5014378"/>
            <a:ext cx="661447" cy="661447"/>
          </a:xfrm>
          <a:prstGeom prst="rect">
            <a:avLst/>
          </a:prstGeom>
        </p:spPr>
      </p:pic>
      <p:pic>
        <p:nvPicPr>
          <p:cNvPr id="30" name="Graphique 29" descr="Contrat avec un remplissage uni">
            <a:extLst>
              <a:ext uri="{FF2B5EF4-FFF2-40B4-BE49-F238E27FC236}">
                <a16:creationId xmlns:a16="http://schemas.microsoft.com/office/drawing/2014/main" id="{396F87E1-4264-D5F6-07A5-A498DB9293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4839" y="3902161"/>
            <a:ext cx="661447" cy="661447"/>
          </a:xfrm>
          <a:prstGeom prst="rect">
            <a:avLst/>
          </a:prstGeom>
        </p:spPr>
      </p:pic>
      <p:pic>
        <p:nvPicPr>
          <p:cNvPr id="32" name="Graphique 31" descr="Avertissement avec un remplissage uni">
            <a:extLst>
              <a:ext uri="{FF2B5EF4-FFF2-40B4-BE49-F238E27FC236}">
                <a16:creationId xmlns:a16="http://schemas.microsoft.com/office/drawing/2014/main" id="{66246204-C210-BCD8-97AC-D38DC63E8B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5287" y="2916226"/>
            <a:ext cx="627745" cy="627745"/>
          </a:xfrm>
          <a:prstGeom prst="rect">
            <a:avLst/>
          </a:prstGeom>
        </p:spPr>
      </p:pic>
      <p:pic>
        <p:nvPicPr>
          <p:cNvPr id="34" name="Graphique 33" descr="Trompette médiévale avec un remplissage uni">
            <a:extLst>
              <a:ext uri="{FF2B5EF4-FFF2-40B4-BE49-F238E27FC236}">
                <a16:creationId xmlns:a16="http://schemas.microsoft.com/office/drawing/2014/main" id="{453B4A45-FBD8-727A-6808-E35CEF331F7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56025" y="5078475"/>
            <a:ext cx="653975" cy="653975"/>
          </a:xfrm>
          <a:prstGeom prst="rect">
            <a:avLst/>
          </a:prstGeom>
        </p:spPr>
      </p:pic>
      <p:sp>
        <p:nvSpPr>
          <p:cNvPr id="35" name="ZoneTexte 34">
            <a:extLst>
              <a:ext uri="{FF2B5EF4-FFF2-40B4-BE49-F238E27FC236}">
                <a16:creationId xmlns:a16="http://schemas.microsoft.com/office/drawing/2014/main" id="{76C2B7D8-49A4-A796-AB50-73B60E3B4199}"/>
              </a:ext>
            </a:extLst>
          </p:cNvPr>
          <p:cNvSpPr txBox="1"/>
          <p:nvPr/>
        </p:nvSpPr>
        <p:spPr>
          <a:xfrm>
            <a:off x="2730459" y="2840219"/>
            <a:ext cx="1627062" cy="374715"/>
          </a:xfrm>
          <a:prstGeom prst="rect">
            <a:avLst/>
          </a:prstGeom>
          <a:noFill/>
        </p:spPr>
        <p:txBody>
          <a:bodyPr wrap="square" rtlCol="0">
            <a:spAutoFit/>
          </a:bodyPr>
          <a:lstStyle/>
          <a:p>
            <a:r>
              <a:rPr lang="fr-FR" b="1" dirty="0">
                <a:solidFill>
                  <a:schemeClr val="bg1"/>
                </a:solidFill>
              </a:rPr>
              <a:t>Consentement</a:t>
            </a:r>
          </a:p>
        </p:txBody>
      </p:sp>
      <p:sp>
        <p:nvSpPr>
          <p:cNvPr id="36" name="ZoneTexte 35">
            <a:extLst>
              <a:ext uri="{FF2B5EF4-FFF2-40B4-BE49-F238E27FC236}">
                <a16:creationId xmlns:a16="http://schemas.microsoft.com/office/drawing/2014/main" id="{D41A9C8B-4AE6-5CD2-3EE6-663B36262906}"/>
              </a:ext>
            </a:extLst>
          </p:cNvPr>
          <p:cNvSpPr txBox="1"/>
          <p:nvPr/>
        </p:nvSpPr>
        <p:spPr>
          <a:xfrm>
            <a:off x="2053760" y="3116203"/>
            <a:ext cx="3181817" cy="461665"/>
          </a:xfrm>
          <a:prstGeom prst="rect">
            <a:avLst/>
          </a:prstGeom>
          <a:noFill/>
        </p:spPr>
        <p:txBody>
          <a:bodyPr wrap="square" rtlCol="0">
            <a:spAutoFit/>
          </a:bodyPr>
          <a:lstStyle/>
          <a:p>
            <a:r>
              <a:rPr lang="fr-FR" sz="1200" dirty="0">
                <a:solidFill>
                  <a:schemeClr val="bg1"/>
                </a:solidFill>
              </a:rPr>
              <a:t>La personne a consenti au traitement de ses données. </a:t>
            </a:r>
          </a:p>
        </p:txBody>
      </p:sp>
      <p:sp>
        <p:nvSpPr>
          <p:cNvPr id="37" name="ZoneTexte 36">
            <a:extLst>
              <a:ext uri="{FF2B5EF4-FFF2-40B4-BE49-F238E27FC236}">
                <a16:creationId xmlns:a16="http://schemas.microsoft.com/office/drawing/2014/main" id="{17BEF258-1B59-F2B7-70C3-0888DC7FF7A3}"/>
              </a:ext>
            </a:extLst>
          </p:cNvPr>
          <p:cNvSpPr txBox="1"/>
          <p:nvPr/>
        </p:nvSpPr>
        <p:spPr>
          <a:xfrm>
            <a:off x="2490577" y="3832322"/>
            <a:ext cx="2322919" cy="369332"/>
          </a:xfrm>
          <a:prstGeom prst="rect">
            <a:avLst/>
          </a:prstGeom>
          <a:noFill/>
        </p:spPr>
        <p:txBody>
          <a:bodyPr wrap="square" rtlCol="0">
            <a:spAutoFit/>
          </a:bodyPr>
          <a:lstStyle/>
          <a:p>
            <a:r>
              <a:rPr lang="fr-FR" b="1" dirty="0">
                <a:solidFill>
                  <a:schemeClr val="bg1"/>
                </a:solidFill>
              </a:rPr>
              <a:t>Exécution d’un contrat </a:t>
            </a:r>
          </a:p>
        </p:txBody>
      </p:sp>
      <p:sp>
        <p:nvSpPr>
          <p:cNvPr id="38" name="ZoneTexte 37">
            <a:extLst>
              <a:ext uri="{FF2B5EF4-FFF2-40B4-BE49-F238E27FC236}">
                <a16:creationId xmlns:a16="http://schemas.microsoft.com/office/drawing/2014/main" id="{894949BE-6519-29C0-4E4F-BAA302EE7BDF}"/>
              </a:ext>
            </a:extLst>
          </p:cNvPr>
          <p:cNvSpPr txBox="1"/>
          <p:nvPr/>
        </p:nvSpPr>
        <p:spPr>
          <a:xfrm>
            <a:off x="2137755" y="4090669"/>
            <a:ext cx="2801945" cy="461665"/>
          </a:xfrm>
          <a:prstGeom prst="rect">
            <a:avLst/>
          </a:prstGeom>
          <a:noFill/>
        </p:spPr>
        <p:txBody>
          <a:bodyPr wrap="square" rtlCol="0">
            <a:spAutoFit/>
          </a:bodyPr>
          <a:lstStyle/>
          <a:p>
            <a:r>
              <a:rPr lang="fr-FR" sz="1200" dirty="0">
                <a:solidFill>
                  <a:schemeClr val="bg1"/>
                </a:solidFill>
              </a:rPr>
              <a:t>Le traitement est nécessaire à l’exécution d’un contrat avec la personne concernée. </a:t>
            </a:r>
          </a:p>
        </p:txBody>
      </p:sp>
      <p:sp>
        <p:nvSpPr>
          <p:cNvPr id="39" name="ZoneTexte 38">
            <a:extLst>
              <a:ext uri="{FF2B5EF4-FFF2-40B4-BE49-F238E27FC236}">
                <a16:creationId xmlns:a16="http://schemas.microsoft.com/office/drawing/2014/main" id="{F0245191-837A-4A0A-2254-265E658338C2}"/>
              </a:ext>
            </a:extLst>
          </p:cNvPr>
          <p:cNvSpPr txBox="1"/>
          <p:nvPr/>
        </p:nvSpPr>
        <p:spPr>
          <a:xfrm>
            <a:off x="2708817" y="4964464"/>
            <a:ext cx="1958327" cy="369332"/>
          </a:xfrm>
          <a:prstGeom prst="rect">
            <a:avLst/>
          </a:prstGeom>
          <a:noFill/>
        </p:spPr>
        <p:txBody>
          <a:bodyPr wrap="square" rtlCol="0">
            <a:spAutoFit/>
          </a:bodyPr>
          <a:lstStyle/>
          <a:p>
            <a:r>
              <a:rPr lang="fr-FR" b="1" dirty="0">
                <a:solidFill>
                  <a:schemeClr val="bg1"/>
                </a:solidFill>
              </a:rPr>
              <a:t>Obligation légale</a:t>
            </a:r>
          </a:p>
        </p:txBody>
      </p:sp>
      <p:sp>
        <p:nvSpPr>
          <p:cNvPr id="40" name="ZoneTexte 39">
            <a:extLst>
              <a:ext uri="{FF2B5EF4-FFF2-40B4-BE49-F238E27FC236}">
                <a16:creationId xmlns:a16="http://schemas.microsoft.com/office/drawing/2014/main" id="{E7CCAEC2-07F3-22BA-D6B4-F1B3FACA7044}"/>
              </a:ext>
            </a:extLst>
          </p:cNvPr>
          <p:cNvSpPr txBox="1"/>
          <p:nvPr/>
        </p:nvSpPr>
        <p:spPr>
          <a:xfrm>
            <a:off x="7762035" y="2802432"/>
            <a:ext cx="1968798" cy="369332"/>
          </a:xfrm>
          <a:prstGeom prst="rect">
            <a:avLst/>
          </a:prstGeom>
          <a:noFill/>
        </p:spPr>
        <p:txBody>
          <a:bodyPr wrap="square" rtlCol="0">
            <a:spAutoFit/>
          </a:bodyPr>
          <a:lstStyle/>
          <a:p>
            <a:r>
              <a:rPr lang="fr-FR" b="1" dirty="0">
                <a:solidFill>
                  <a:schemeClr val="bg1"/>
                </a:solidFill>
              </a:rPr>
              <a:t>Intérêt légitime</a:t>
            </a:r>
          </a:p>
        </p:txBody>
      </p:sp>
      <p:sp>
        <p:nvSpPr>
          <p:cNvPr id="41" name="ZoneTexte 40">
            <a:extLst>
              <a:ext uri="{FF2B5EF4-FFF2-40B4-BE49-F238E27FC236}">
                <a16:creationId xmlns:a16="http://schemas.microsoft.com/office/drawing/2014/main" id="{D3719A66-8601-55D6-7200-824A06BF1C40}"/>
              </a:ext>
            </a:extLst>
          </p:cNvPr>
          <p:cNvSpPr txBox="1"/>
          <p:nvPr/>
        </p:nvSpPr>
        <p:spPr>
          <a:xfrm>
            <a:off x="7328325" y="3832322"/>
            <a:ext cx="3079921" cy="369332"/>
          </a:xfrm>
          <a:prstGeom prst="rect">
            <a:avLst/>
          </a:prstGeom>
          <a:noFill/>
        </p:spPr>
        <p:txBody>
          <a:bodyPr wrap="square" rtlCol="0">
            <a:spAutoFit/>
          </a:bodyPr>
          <a:lstStyle/>
          <a:p>
            <a:r>
              <a:rPr lang="fr-FR" b="1" dirty="0">
                <a:solidFill>
                  <a:schemeClr val="bg1"/>
                </a:solidFill>
              </a:rPr>
              <a:t>Sauvegarde des intérêts vitaux</a:t>
            </a:r>
          </a:p>
        </p:txBody>
      </p:sp>
      <p:sp>
        <p:nvSpPr>
          <p:cNvPr id="42" name="ZoneTexte 41">
            <a:extLst>
              <a:ext uri="{FF2B5EF4-FFF2-40B4-BE49-F238E27FC236}">
                <a16:creationId xmlns:a16="http://schemas.microsoft.com/office/drawing/2014/main" id="{9821D6CE-FADC-0767-E0A0-125B19BB063A}"/>
              </a:ext>
            </a:extLst>
          </p:cNvPr>
          <p:cNvSpPr txBox="1"/>
          <p:nvPr/>
        </p:nvSpPr>
        <p:spPr>
          <a:xfrm>
            <a:off x="7571319" y="4975769"/>
            <a:ext cx="2593932" cy="369332"/>
          </a:xfrm>
          <a:prstGeom prst="rect">
            <a:avLst/>
          </a:prstGeom>
          <a:noFill/>
        </p:spPr>
        <p:txBody>
          <a:bodyPr wrap="square" rtlCol="0">
            <a:spAutoFit/>
          </a:bodyPr>
          <a:lstStyle/>
          <a:p>
            <a:r>
              <a:rPr lang="fr-FR" b="1" dirty="0">
                <a:solidFill>
                  <a:schemeClr val="bg1"/>
                </a:solidFill>
              </a:rPr>
              <a:t>Mission d’intérêt public</a:t>
            </a:r>
          </a:p>
        </p:txBody>
      </p:sp>
      <p:sp>
        <p:nvSpPr>
          <p:cNvPr id="43" name="ZoneTexte 42">
            <a:extLst>
              <a:ext uri="{FF2B5EF4-FFF2-40B4-BE49-F238E27FC236}">
                <a16:creationId xmlns:a16="http://schemas.microsoft.com/office/drawing/2014/main" id="{F47E44BB-C057-8839-C9E3-EB78E1C98385}"/>
              </a:ext>
            </a:extLst>
          </p:cNvPr>
          <p:cNvSpPr txBox="1"/>
          <p:nvPr/>
        </p:nvSpPr>
        <p:spPr>
          <a:xfrm>
            <a:off x="2070697" y="5277973"/>
            <a:ext cx="3181817" cy="276999"/>
          </a:xfrm>
          <a:prstGeom prst="rect">
            <a:avLst/>
          </a:prstGeom>
          <a:noFill/>
        </p:spPr>
        <p:txBody>
          <a:bodyPr wrap="square" rtlCol="0">
            <a:spAutoFit/>
          </a:bodyPr>
          <a:lstStyle/>
          <a:p>
            <a:r>
              <a:rPr lang="fr-FR" sz="1200" dirty="0">
                <a:solidFill>
                  <a:schemeClr val="bg1"/>
                </a:solidFill>
              </a:rPr>
              <a:t>Le traitement est imposé par des textes légaux.</a:t>
            </a:r>
          </a:p>
        </p:txBody>
      </p:sp>
      <p:sp>
        <p:nvSpPr>
          <p:cNvPr id="44" name="ZoneTexte 43">
            <a:extLst>
              <a:ext uri="{FF2B5EF4-FFF2-40B4-BE49-F238E27FC236}">
                <a16:creationId xmlns:a16="http://schemas.microsoft.com/office/drawing/2014/main" id="{6FAEDC69-FBFC-6960-A618-B7C528B8F8C1}"/>
              </a:ext>
            </a:extLst>
          </p:cNvPr>
          <p:cNvSpPr txBox="1"/>
          <p:nvPr/>
        </p:nvSpPr>
        <p:spPr>
          <a:xfrm>
            <a:off x="7268469" y="3054755"/>
            <a:ext cx="3208256" cy="600164"/>
          </a:xfrm>
          <a:prstGeom prst="rect">
            <a:avLst/>
          </a:prstGeom>
          <a:noFill/>
        </p:spPr>
        <p:txBody>
          <a:bodyPr wrap="square" rtlCol="0">
            <a:spAutoFit/>
          </a:bodyPr>
          <a:lstStyle/>
          <a:p>
            <a:r>
              <a:rPr lang="fr-FR" sz="1100" dirty="0">
                <a:solidFill>
                  <a:schemeClr val="bg1"/>
                </a:solidFill>
              </a:rPr>
              <a:t>Le traitement est nécessaire à la poursuite d’intérêts légitimes de l’organisme dans le strict respect des droits et intérêts des personnes. </a:t>
            </a:r>
          </a:p>
        </p:txBody>
      </p:sp>
      <p:sp>
        <p:nvSpPr>
          <p:cNvPr id="45" name="ZoneTexte 44">
            <a:extLst>
              <a:ext uri="{FF2B5EF4-FFF2-40B4-BE49-F238E27FC236}">
                <a16:creationId xmlns:a16="http://schemas.microsoft.com/office/drawing/2014/main" id="{6024CCBC-7C06-CA5D-80D3-C8A0BAD9B9B0}"/>
              </a:ext>
            </a:extLst>
          </p:cNvPr>
          <p:cNvSpPr txBox="1"/>
          <p:nvPr/>
        </p:nvSpPr>
        <p:spPr>
          <a:xfrm>
            <a:off x="7268469" y="4107215"/>
            <a:ext cx="3181817" cy="461665"/>
          </a:xfrm>
          <a:prstGeom prst="rect">
            <a:avLst/>
          </a:prstGeom>
          <a:noFill/>
        </p:spPr>
        <p:txBody>
          <a:bodyPr wrap="square" rtlCol="0">
            <a:spAutoFit/>
          </a:bodyPr>
          <a:lstStyle/>
          <a:p>
            <a:r>
              <a:rPr lang="fr-FR" sz="1200" dirty="0">
                <a:solidFill>
                  <a:schemeClr val="bg1"/>
                </a:solidFill>
              </a:rPr>
              <a:t>Le traitement est nécessaire à la sauvegarde des intérêts de la personne concernée, ou d’un tiers.</a:t>
            </a:r>
          </a:p>
        </p:txBody>
      </p:sp>
      <p:sp>
        <p:nvSpPr>
          <p:cNvPr id="46" name="ZoneTexte 45">
            <a:extLst>
              <a:ext uri="{FF2B5EF4-FFF2-40B4-BE49-F238E27FC236}">
                <a16:creationId xmlns:a16="http://schemas.microsoft.com/office/drawing/2014/main" id="{70F8E10F-9EB5-816E-06D7-5173E23689EF}"/>
              </a:ext>
            </a:extLst>
          </p:cNvPr>
          <p:cNvSpPr txBox="1"/>
          <p:nvPr/>
        </p:nvSpPr>
        <p:spPr>
          <a:xfrm>
            <a:off x="7343012" y="5246246"/>
            <a:ext cx="3181817" cy="461665"/>
          </a:xfrm>
          <a:prstGeom prst="rect">
            <a:avLst/>
          </a:prstGeom>
          <a:noFill/>
        </p:spPr>
        <p:txBody>
          <a:bodyPr wrap="square" rtlCol="0">
            <a:spAutoFit/>
          </a:bodyPr>
          <a:lstStyle/>
          <a:p>
            <a:r>
              <a:rPr lang="fr-FR" sz="1200" dirty="0">
                <a:solidFill>
                  <a:schemeClr val="bg1"/>
                </a:solidFill>
              </a:rPr>
              <a:t>Le traitement est nécessaire à l’exécution d’une mission d’intérêt public.</a:t>
            </a:r>
          </a:p>
        </p:txBody>
      </p:sp>
      <p:sp>
        <p:nvSpPr>
          <p:cNvPr id="47" name="ZoneTexte 46">
            <a:extLst>
              <a:ext uri="{FF2B5EF4-FFF2-40B4-BE49-F238E27FC236}">
                <a16:creationId xmlns:a16="http://schemas.microsoft.com/office/drawing/2014/main" id="{EE124284-782D-D9DE-A190-B4D4DF09AC0C}"/>
              </a:ext>
            </a:extLst>
          </p:cNvPr>
          <p:cNvSpPr txBox="1"/>
          <p:nvPr/>
        </p:nvSpPr>
        <p:spPr>
          <a:xfrm>
            <a:off x="1836199" y="6151205"/>
            <a:ext cx="9436503" cy="523220"/>
          </a:xfrm>
          <a:prstGeom prst="rect">
            <a:avLst/>
          </a:prstGeom>
          <a:noFill/>
        </p:spPr>
        <p:txBody>
          <a:bodyPr wrap="square" rtlCol="0">
            <a:spAutoFit/>
          </a:bodyPr>
          <a:lstStyle/>
          <a:p>
            <a:r>
              <a:rPr lang="fr-FR" sz="1400" dirty="0">
                <a:solidFill>
                  <a:schemeClr val="bg2">
                    <a:lumMod val="50000"/>
                  </a:schemeClr>
                </a:solidFill>
              </a:rPr>
              <a:t>Certaines bases légales sont expressément exclues par des textes légaux ( ex: intérêt légitime pour une autorité publique), tandis que d’autres sont imposées ( ex: consentement pour prospection commerciale par voie électronique. </a:t>
            </a:r>
          </a:p>
        </p:txBody>
      </p:sp>
    </p:spTree>
    <p:extLst>
      <p:ext uri="{BB962C8B-B14F-4D97-AF65-F5344CB8AC3E}">
        <p14:creationId xmlns:p14="http://schemas.microsoft.com/office/powerpoint/2010/main" val="66506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381692-D742-6D89-C70A-227273C4C324}"/>
              </a:ext>
            </a:extLst>
          </p:cNvPr>
          <p:cNvSpPr>
            <a:spLocks noGrp="1"/>
          </p:cNvSpPr>
          <p:nvPr>
            <p:ph type="title"/>
          </p:nvPr>
        </p:nvSpPr>
        <p:spPr>
          <a:xfrm>
            <a:off x="11421" y="253502"/>
            <a:ext cx="10515600" cy="387350"/>
          </a:xfrm>
        </p:spPr>
        <p:txBody>
          <a:bodyPr>
            <a:normAutofit fontScale="90000"/>
          </a:bodyPr>
          <a:lstStyle/>
          <a:p>
            <a:r>
              <a:rPr lang="fr-FR" b="1" dirty="0">
                <a:solidFill>
                  <a:srgbClr val="002060"/>
                </a:solidFill>
              </a:rPr>
              <a:t>3.1 Base légales d’un traitement </a:t>
            </a:r>
            <a:r>
              <a:rPr lang="fr-FR" sz="3100" dirty="0">
                <a:solidFill>
                  <a:srgbClr val="002060"/>
                </a:solidFill>
              </a:rPr>
              <a:t>(exemples) </a:t>
            </a:r>
          </a:p>
        </p:txBody>
      </p:sp>
      <p:sp>
        <p:nvSpPr>
          <p:cNvPr id="4" name="Triangle rectangle 3">
            <a:extLst>
              <a:ext uri="{FF2B5EF4-FFF2-40B4-BE49-F238E27FC236}">
                <a16:creationId xmlns:a16="http://schemas.microsoft.com/office/drawing/2014/main" id="{849E316F-B731-0033-B641-ED85169E51CE}"/>
              </a:ext>
            </a:extLst>
          </p:cNvPr>
          <p:cNvSpPr/>
          <p:nvPr/>
        </p:nvSpPr>
        <p:spPr>
          <a:xfrm>
            <a:off x="-11353" y="4841674"/>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770F1860-4DCE-A5CA-DD2A-08598D613C2E}"/>
              </a:ext>
            </a:extLst>
          </p:cNvPr>
          <p:cNvSpPr/>
          <p:nvPr/>
        </p:nvSpPr>
        <p:spPr>
          <a:xfrm rot="10800000">
            <a:off x="8559537" y="13552"/>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E9EF35D-4DCE-6329-8E08-35BF1B2BD973}"/>
              </a:ext>
            </a:extLst>
          </p:cNvPr>
          <p:cNvCxnSpPr>
            <a:cxnSpLocks/>
          </p:cNvCxnSpPr>
          <p:nvPr/>
        </p:nvCxnSpPr>
        <p:spPr>
          <a:xfrm>
            <a:off x="11421" y="880802"/>
            <a:ext cx="896289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graphicFrame>
        <p:nvGraphicFramePr>
          <p:cNvPr id="7" name="Tableau 7">
            <a:extLst>
              <a:ext uri="{FF2B5EF4-FFF2-40B4-BE49-F238E27FC236}">
                <a16:creationId xmlns:a16="http://schemas.microsoft.com/office/drawing/2014/main" id="{6287630F-3DE7-38EA-6E18-4884DB7AFB2E}"/>
              </a:ext>
            </a:extLst>
          </p:cNvPr>
          <p:cNvGraphicFramePr>
            <a:graphicFrameLocks noGrp="1"/>
          </p:cNvGraphicFramePr>
          <p:nvPr>
            <p:extLst>
              <p:ext uri="{D42A27DB-BD31-4B8C-83A1-F6EECF244321}">
                <p14:modId xmlns:p14="http://schemas.microsoft.com/office/powerpoint/2010/main" val="2451065425"/>
              </p:ext>
            </p:extLst>
          </p:nvPr>
        </p:nvGraphicFramePr>
        <p:xfrm>
          <a:off x="1250817" y="1041606"/>
          <a:ext cx="9124950" cy="5643699"/>
        </p:xfrm>
        <a:graphic>
          <a:graphicData uri="http://schemas.openxmlformats.org/drawingml/2006/table">
            <a:tbl>
              <a:tblPr firstRow="1" bandRow="1">
                <a:tableStyleId>{5C22544A-7EE6-4342-B048-85BDC9FD1C3A}</a:tableStyleId>
              </a:tblPr>
              <a:tblGrid>
                <a:gridCol w="2413122">
                  <a:extLst>
                    <a:ext uri="{9D8B030D-6E8A-4147-A177-3AD203B41FA5}">
                      <a16:colId xmlns:a16="http://schemas.microsoft.com/office/drawing/2014/main" val="924009074"/>
                    </a:ext>
                  </a:extLst>
                </a:gridCol>
                <a:gridCol w="6711828">
                  <a:extLst>
                    <a:ext uri="{9D8B030D-6E8A-4147-A177-3AD203B41FA5}">
                      <a16:colId xmlns:a16="http://schemas.microsoft.com/office/drawing/2014/main" val="1792333184"/>
                    </a:ext>
                  </a:extLst>
                </a:gridCol>
              </a:tblGrid>
              <a:tr h="350805">
                <a:tc>
                  <a:txBody>
                    <a:bodyPr/>
                    <a:lstStyle/>
                    <a:p>
                      <a:pPr algn="ctr"/>
                      <a:r>
                        <a:rPr lang="fr-FR" dirty="0"/>
                        <a:t>Fondement</a:t>
                      </a:r>
                    </a:p>
                  </a:txBody>
                  <a:tcPr>
                    <a:solidFill>
                      <a:srgbClr val="002060"/>
                    </a:solidFill>
                  </a:tcPr>
                </a:tc>
                <a:tc>
                  <a:txBody>
                    <a:bodyPr/>
                    <a:lstStyle/>
                    <a:p>
                      <a:pPr algn="ctr"/>
                      <a:r>
                        <a:rPr lang="fr-FR" dirty="0"/>
                        <a:t>Types de traitements </a:t>
                      </a:r>
                    </a:p>
                  </a:txBody>
                  <a:tcPr>
                    <a:solidFill>
                      <a:srgbClr val="002060"/>
                    </a:solidFill>
                  </a:tcPr>
                </a:tc>
                <a:extLst>
                  <a:ext uri="{0D108BD9-81ED-4DB2-BD59-A6C34878D82A}">
                    <a16:rowId xmlns:a16="http://schemas.microsoft.com/office/drawing/2014/main" val="2004033972"/>
                  </a:ext>
                </a:extLst>
              </a:tr>
              <a:tr h="1106665">
                <a:tc>
                  <a:txBody>
                    <a:bodyPr/>
                    <a:lstStyle/>
                    <a:p>
                      <a:pPr marL="285750" indent="-285750">
                        <a:buFont typeface="Arial" panose="020B0604020202020204" pitchFamily="34" charset="0"/>
                        <a:buChar char="•"/>
                      </a:pPr>
                      <a:r>
                        <a:rPr lang="fr-FR" dirty="0"/>
                        <a:t>Consentement</a:t>
                      </a:r>
                    </a:p>
                  </a:txBody>
                  <a:tcPr/>
                </a:tc>
                <a:tc>
                  <a:txBody>
                    <a:bodyPr/>
                    <a:lstStyle/>
                    <a:p>
                      <a:r>
                        <a:rPr lang="fr-FR" sz="1600" dirty="0"/>
                        <a:t>Prospection commerciale électronique, conservation des données relatives aux cartes de crédit en vue de faciliter des achats ultérieurs, enregistrement d’un clip promotionnel dans un espace de travail faisant apparaître des employés identifiables etc….</a:t>
                      </a:r>
                    </a:p>
                  </a:txBody>
                  <a:tcPr/>
                </a:tc>
                <a:extLst>
                  <a:ext uri="{0D108BD9-81ED-4DB2-BD59-A6C34878D82A}">
                    <a16:rowId xmlns:a16="http://schemas.microsoft.com/office/drawing/2014/main" val="3333401708"/>
                  </a:ext>
                </a:extLst>
              </a:tr>
              <a:tr h="1362049">
                <a:tc>
                  <a:txBody>
                    <a:bodyPr/>
                    <a:lstStyle/>
                    <a:p>
                      <a:pPr marL="285750" indent="-285750">
                        <a:buFont typeface="Arial" panose="020B0604020202020204" pitchFamily="34" charset="0"/>
                        <a:buChar char="•"/>
                      </a:pPr>
                      <a:r>
                        <a:rPr lang="fr-FR" dirty="0"/>
                        <a:t>Obligation légale</a:t>
                      </a:r>
                    </a:p>
                  </a:txBody>
                  <a:tcPr/>
                </a:tc>
                <a:tc>
                  <a:txBody>
                    <a:bodyPr/>
                    <a:lstStyle/>
                    <a:p>
                      <a:r>
                        <a:rPr lang="fr-FR" sz="1600" dirty="0"/>
                        <a:t>Obligations liées à la déclaration sociale nominative ( DSN), communication d’une vidéo à la demande de la police en cas d’infraction, traitement des données clients à des fins de tenue de la comptabilité, transmission d’informations pour répondre à une demande de l’administration fiscale </a:t>
                      </a:r>
                      <a:r>
                        <a:rPr lang="fr-FR" sz="1600" dirty="0" err="1"/>
                        <a:t>ect</a:t>
                      </a:r>
                      <a:r>
                        <a:rPr lang="fr-FR" sz="1600" dirty="0"/>
                        <a:t>… </a:t>
                      </a:r>
                    </a:p>
                  </a:txBody>
                  <a:tcPr/>
                </a:tc>
                <a:extLst>
                  <a:ext uri="{0D108BD9-81ED-4DB2-BD59-A6C34878D82A}">
                    <a16:rowId xmlns:a16="http://schemas.microsoft.com/office/drawing/2014/main" val="3321912270"/>
                  </a:ext>
                </a:extLst>
              </a:tr>
              <a:tr h="851280">
                <a:tc>
                  <a:txBody>
                    <a:bodyPr/>
                    <a:lstStyle/>
                    <a:p>
                      <a:pPr marL="285750" indent="-285750">
                        <a:buFont typeface="Arial" panose="020B0604020202020204" pitchFamily="34" charset="0"/>
                        <a:buChar char="•"/>
                      </a:pPr>
                      <a:r>
                        <a:rPr lang="fr-FR" dirty="0"/>
                        <a:t>Contrat </a:t>
                      </a:r>
                    </a:p>
                  </a:txBody>
                  <a:tcPr/>
                </a:tc>
                <a:tc>
                  <a:txBody>
                    <a:bodyPr/>
                    <a:lstStyle/>
                    <a:p>
                      <a:r>
                        <a:rPr lang="fr-FR" sz="1600" dirty="0"/>
                        <a:t>Etablissement des rémunérations, mise à disposition des bulletins de salaires, gestion des commandes, gestion des livraisons, service après-vente etc…</a:t>
                      </a:r>
                    </a:p>
                  </a:txBody>
                  <a:tcPr/>
                </a:tc>
                <a:extLst>
                  <a:ext uri="{0D108BD9-81ED-4DB2-BD59-A6C34878D82A}">
                    <a16:rowId xmlns:a16="http://schemas.microsoft.com/office/drawing/2014/main" val="730008359"/>
                  </a:ext>
                </a:extLst>
              </a:tr>
              <a:tr h="1106665">
                <a:tc>
                  <a:txBody>
                    <a:bodyPr/>
                    <a:lstStyle/>
                    <a:p>
                      <a:pPr marL="285750" indent="-285750">
                        <a:buFont typeface="Arial" panose="020B0604020202020204" pitchFamily="34" charset="0"/>
                        <a:buChar char="•"/>
                      </a:pPr>
                      <a:r>
                        <a:rPr lang="fr-FR" dirty="0"/>
                        <a:t>Intérêt légitime </a:t>
                      </a:r>
                    </a:p>
                  </a:txBody>
                  <a:tcPr/>
                </a:tc>
                <a:tc>
                  <a:txBody>
                    <a:bodyPr/>
                    <a:lstStyle/>
                    <a:p>
                      <a:r>
                        <a:rPr lang="fr-FR" sz="1600" dirty="0"/>
                        <a:t>Gestion Rh des annuaires, organigrammes, gestion de la messagerie électronique professionnelle, prospection commerciale par voie postale, prospection BtoB, gestion des précontentieux et contentieux, prévention de la fraude etc…</a:t>
                      </a:r>
                    </a:p>
                  </a:txBody>
                  <a:tcPr/>
                </a:tc>
                <a:extLst>
                  <a:ext uri="{0D108BD9-81ED-4DB2-BD59-A6C34878D82A}">
                    <a16:rowId xmlns:a16="http://schemas.microsoft.com/office/drawing/2014/main" val="2968681513"/>
                  </a:ext>
                </a:extLst>
              </a:tr>
              <a:tr h="851280">
                <a:tc>
                  <a:txBody>
                    <a:bodyPr/>
                    <a:lstStyle/>
                    <a:p>
                      <a:pPr marL="285750" indent="-285750">
                        <a:buFont typeface="Arial" panose="020B0604020202020204" pitchFamily="34" charset="0"/>
                        <a:buChar char="•"/>
                      </a:pPr>
                      <a:r>
                        <a:rPr lang="fr-FR" dirty="0"/>
                        <a:t>Intérêt public</a:t>
                      </a:r>
                    </a:p>
                  </a:txBody>
                  <a:tcPr/>
                </a:tc>
                <a:tc>
                  <a:txBody>
                    <a:bodyPr/>
                    <a:lstStyle/>
                    <a:p>
                      <a:r>
                        <a:rPr lang="fr-FR" sz="1600" dirty="0"/>
                        <a:t>Traitements de gestion des plaintes et réclamations adressées à la CNIL, gestion des notifications de violations de données adressées à la CNIL, exercice de pouvoirs répressifs </a:t>
                      </a:r>
                      <a:r>
                        <a:rPr lang="fr-FR" sz="1600" dirty="0" err="1"/>
                        <a:t>ect</a:t>
                      </a:r>
                      <a:r>
                        <a:rPr lang="fr-FR" sz="1600" dirty="0"/>
                        <a:t>… </a:t>
                      </a:r>
                    </a:p>
                  </a:txBody>
                  <a:tcPr/>
                </a:tc>
                <a:extLst>
                  <a:ext uri="{0D108BD9-81ED-4DB2-BD59-A6C34878D82A}">
                    <a16:rowId xmlns:a16="http://schemas.microsoft.com/office/drawing/2014/main" val="2828693054"/>
                  </a:ext>
                </a:extLst>
              </a:tr>
            </a:tbl>
          </a:graphicData>
        </a:graphic>
      </p:graphicFrame>
    </p:spTree>
    <p:extLst>
      <p:ext uri="{BB962C8B-B14F-4D97-AF65-F5344CB8AC3E}">
        <p14:creationId xmlns:p14="http://schemas.microsoft.com/office/powerpoint/2010/main" val="405688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C43DE2-569A-80EB-1272-50E5EBB60EA9}"/>
              </a:ext>
            </a:extLst>
          </p:cNvPr>
          <p:cNvSpPr>
            <a:spLocks noGrp="1"/>
          </p:cNvSpPr>
          <p:nvPr>
            <p:ph type="title"/>
          </p:nvPr>
        </p:nvSpPr>
        <p:spPr>
          <a:xfrm>
            <a:off x="0" y="254923"/>
            <a:ext cx="8918542" cy="596409"/>
          </a:xfrm>
        </p:spPr>
        <p:txBody>
          <a:bodyPr>
            <a:noAutofit/>
          </a:bodyPr>
          <a:lstStyle/>
          <a:p>
            <a:r>
              <a:rPr lang="fr-FR" sz="4000" b="1" dirty="0">
                <a:solidFill>
                  <a:srgbClr val="002060"/>
                </a:solidFill>
              </a:rPr>
              <a:t>3.2 Focus sur le principe de consentement</a:t>
            </a:r>
          </a:p>
        </p:txBody>
      </p:sp>
      <p:sp>
        <p:nvSpPr>
          <p:cNvPr id="4" name="Triangle rectangle 3">
            <a:extLst>
              <a:ext uri="{FF2B5EF4-FFF2-40B4-BE49-F238E27FC236}">
                <a16:creationId xmlns:a16="http://schemas.microsoft.com/office/drawing/2014/main" id="{AF07404F-D374-A213-9193-437394519783}"/>
              </a:ext>
            </a:extLst>
          </p:cNvPr>
          <p:cNvSpPr/>
          <p:nvPr/>
        </p:nvSpPr>
        <p:spPr>
          <a:xfrm>
            <a:off x="0" y="487848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C0E22B1A-5064-6632-1AA9-12491101308C}"/>
              </a:ext>
            </a:extLst>
          </p:cNvPr>
          <p:cNvSpPr/>
          <p:nvPr/>
        </p:nvSpPr>
        <p:spPr>
          <a:xfrm rot="10800000">
            <a:off x="8559537" y="13552"/>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B86A9A76-2427-E378-AA5D-B98F7AA433BE}"/>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9" name="ZoneTexte 8">
            <a:extLst>
              <a:ext uri="{FF2B5EF4-FFF2-40B4-BE49-F238E27FC236}">
                <a16:creationId xmlns:a16="http://schemas.microsoft.com/office/drawing/2014/main" id="{3D2CC635-6A4F-146D-ADCD-2498F30498E9}"/>
              </a:ext>
            </a:extLst>
          </p:cNvPr>
          <p:cNvSpPr txBox="1"/>
          <p:nvPr/>
        </p:nvSpPr>
        <p:spPr>
          <a:xfrm>
            <a:off x="162371" y="1633850"/>
            <a:ext cx="2637390" cy="2800767"/>
          </a:xfrm>
          <a:prstGeom prst="rect">
            <a:avLst/>
          </a:prstGeom>
          <a:noFill/>
        </p:spPr>
        <p:txBody>
          <a:bodyPr wrap="square" rtlCol="0">
            <a:spAutoFit/>
          </a:bodyPr>
          <a:lstStyle/>
          <a:p>
            <a:r>
              <a:rPr lang="fr-FR" sz="1600" b="1" dirty="0">
                <a:solidFill>
                  <a:srgbClr val="002060"/>
                </a:solidFill>
              </a:rPr>
              <a:t>Cas où le consentement préalable ( Opt-in) est requis :</a:t>
            </a:r>
          </a:p>
          <a:p>
            <a:pPr marL="285750" indent="-285750">
              <a:buClr>
                <a:srgbClr val="F0FF58"/>
              </a:buClr>
              <a:buFont typeface="Wingdings" panose="05000000000000000000" pitchFamily="2" charset="2"/>
              <a:buChar char="ü"/>
            </a:pPr>
            <a:r>
              <a:rPr lang="fr-FR" sz="1600" dirty="0">
                <a:solidFill>
                  <a:srgbClr val="002060"/>
                </a:solidFill>
              </a:rPr>
              <a:t>Collecte de données sensibles </a:t>
            </a:r>
          </a:p>
          <a:p>
            <a:pPr marL="285750" indent="-285750">
              <a:buClr>
                <a:srgbClr val="F0FF58"/>
              </a:buClr>
              <a:buFont typeface="Wingdings" panose="05000000000000000000" pitchFamily="2" charset="2"/>
              <a:buChar char="ü"/>
            </a:pPr>
            <a:r>
              <a:rPr lang="fr-FR" sz="1600" dirty="0">
                <a:solidFill>
                  <a:srgbClr val="002060"/>
                </a:solidFill>
              </a:rPr>
              <a:t>Décision individuelle automatisée</a:t>
            </a:r>
          </a:p>
          <a:p>
            <a:pPr marL="285750" indent="-285750">
              <a:buClr>
                <a:srgbClr val="F0FF58"/>
              </a:buClr>
              <a:buFont typeface="Wingdings" panose="05000000000000000000" pitchFamily="2" charset="2"/>
              <a:buChar char="ü"/>
            </a:pPr>
            <a:r>
              <a:rPr lang="fr-FR" sz="1600" dirty="0">
                <a:solidFill>
                  <a:srgbClr val="002060"/>
                </a:solidFill>
              </a:rPr>
              <a:t>Traitement concernant des mineures de – de 15 ans </a:t>
            </a:r>
          </a:p>
          <a:p>
            <a:pPr marL="285750" indent="-285750">
              <a:buClr>
                <a:srgbClr val="F0FF58"/>
              </a:buClr>
              <a:buFont typeface="Wingdings" panose="05000000000000000000" pitchFamily="2" charset="2"/>
              <a:buChar char="ü"/>
            </a:pPr>
            <a:r>
              <a:rPr lang="fr-FR" sz="1600" dirty="0">
                <a:solidFill>
                  <a:srgbClr val="002060"/>
                </a:solidFill>
              </a:rPr>
              <a:t>Transfert hors UE  </a:t>
            </a:r>
          </a:p>
        </p:txBody>
      </p:sp>
      <p:pic>
        <p:nvPicPr>
          <p:cNvPr id="12" name="Image 9">
            <a:extLst>
              <a:ext uri="{FF2B5EF4-FFF2-40B4-BE49-F238E27FC236}">
                <a16:creationId xmlns:a16="http://schemas.microsoft.com/office/drawing/2014/main" id="{EC654A26-2445-815B-4EF5-17A368D65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592" y="2149370"/>
            <a:ext cx="6364239" cy="307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a:extLst>
              <a:ext uri="{FF2B5EF4-FFF2-40B4-BE49-F238E27FC236}">
                <a16:creationId xmlns:a16="http://schemas.microsoft.com/office/drawing/2014/main" id="{C4DDE048-51B2-E291-FABB-0FE31D71DF7D}"/>
              </a:ext>
            </a:extLst>
          </p:cNvPr>
          <p:cNvSpPr txBox="1"/>
          <p:nvPr/>
        </p:nvSpPr>
        <p:spPr>
          <a:xfrm>
            <a:off x="2558811" y="5531772"/>
            <a:ext cx="72898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fr-FR" sz="1200" i="1" dirty="0">
                <a:solidFill>
                  <a:schemeClr val="bg2">
                    <a:lumMod val="25000"/>
                  </a:schemeClr>
                </a:solidFill>
              </a:rPr>
              <a:t>« toute manifestation de volonté, libre, spécifique, </a:t>
            </a:r>
            <a:r>
              <a:rPr lang="fr-FR" sz="1200" b="1" i="1" dirty="0">
                <a:solidFill>
                  <a:srgbClr val="375C9E"/>
                </a:solidFill>
              </a:rPr>
              <a:t>éclairée et univoque </a:t>
            </a:r>
            <a:r>
              <a:rPr lang="fr-FR" sz="1200" i="1" dirty="0">
                <a:solidFill>
                  <a:schemeClr val="bg2">
                    <a:lumMod val="25000"/>
                  </a:schemeClr>
                </a:solidFill>
              </a:rPr>
              <a:t>par laquelle la personne concernée accepte, par une </a:t>
            </a:r>
            <a:r>
              <a:rPr lang="fr-FR" sz="1200" b="1" i="1" dirty="0">
                <a:solidFill>
                  <a:srgbClr val="375C9E"/>
                </a:solidFill>
              </a:rPr>
              <a:t>déclaration ou par un acte positif clair</a:t>
            </a:r>
            <a:r>
              <a:rPr lang="fr-FR" sz="1200" i="1" dirty="0">
                <a:solidFill>
                  <a:schemeClr val="bg2">
                    <a:lumMod val="25000"/>
                  </a:schemeClr>
                </a:solidFill>
              </a:rPr>
              <a:t>, que des données à caractère personnel la concernant fassent l'objet d'un traitement » </a:t>
            </a:r>
            <a:r>
              <a:rPr lang="fr-FR" sz="1200" dirty="0">
                <a:solidFill>
                  <a:schemeClr val="bg2">
                    <a:lumMod val="25000"/>
                  </a:schemeClr>
                </a:solidFill>
              </a:rPr>
              <a:t>(art. 4, 15) du RGPD)</a:t>
            </a:r>
          </a:p>
        </p:txBody>
      </p:sp>
      <p:pic>
        <p:nvPicPr>
          <p:cNvPr id="17" name="Image 10">
            <a:extLst>
              <a:ext uri="{FF2B5EF4-FFF2-40B4-BE49-F238E27FC236}">
                <a16:creationId xmlns:a16="http://schemas.microsoft.com/office/drawing/2014/main" id="{ADB2BA17-A209-0AF1-D335-84E0DB20A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0536" y="1432221"/>
            <a:ext cx="1541462"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a:extLst>
              <a:ext uri="{FF2B5EF4-FFF2-40B4-BE49-F238E27FC236}">
                <a16:creationId xmlns:a16="http://schemas.microsoft.com/office/drawing/2014/main" id="{4C84BCE4-A458-419D-90B9-8642A7CDF994}"/>
              </a:ext>
            </a:extLst>
          </p:cNvPr>
          <p:cNvSpPr txBox="1"/>
          <p:nvPr/>
        </p:nvSpPr>
        <p:spPr>
          <a:xfrm>
            <a:off x="2799761" y="6314167"/>
            <a:ext cx="7850775" cy="523220"/>
          </a:xfrm>
          <a:prstGeom prst="rect">
            <a:avLst/>
          </a:prstGeom>
          <a:noFill/>
        </p:spPr>
        <p:txBody>
          <a:bodyPr wrap="square" rtlCol="0">
            <a:spAutoFit/>
          </a:bodyPr>
          <a:lstStyle/>
          <a:p>
            <a:r>
              <a:rPr lang="fr-FR" sz="1400" dirty="0">
                <a:solidFill>
                  <a:srgbClr val="C00000"/>
                </a:solidFill>
              </a:rPr>
              <a:t>*Attention : RGPD et Loi informatique et Libertés ( art.45) prévoient des dispositions spécifiques concernant le consentement des mineurs. </a:t>
            </a:r>
          </a:p>
        </p:txBody>
      </p:sp>
    </p:spTree>
    <p:extLst>
      <p:ext uri="{BB962C8B-B14F-4D97-AF65-F5344CB8AC3E}">
        <p14:creationId xmlns:p14="http://schemas.microsoft.com/office/powerpoint/2010/main" val="2778809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Connecteur droit 14">
            <a:extLst>
              <a:ext uri="{FF2B5EF4-FFF2-40B4-BE49-F238E27FC236}">
                <a16:creationId xmlns:a16="http://schemas.microsoft.com/office/drawing/2014/main" id="{5A00AA4B-DCAC-71B8-C7AC-28E5C1AC0E3E}"/>
              </a:ext>
            </a:extLst>
          </p:cNvPr>
          <p:cNvCxnSpPr>
            <a:cxnSpLocks/>
            <a:stCxn id="8" idx="1"/>
            <a:endCxn id="25" idx="3"/>
          </p:cNvCxnSpPr>
          <p:nvPr/>
        </p:nvCxnSpPr>
        <p:spPr>
          <a:xfrm flipV="1">
            <a:off x="838200" y="3554034"/>
            <a:ext cx="9483486" cy="1"/>
          </a:xfrm>
          <a:prstGeom prst="line">
            <a:avLst/>
          </a:prstGeom>
        </p:spPr>
        <p:style>
          <a:lnRef idx="3">
            <a:schemeClr val="dk1"/>
          </a:lnRef>
          <a:fillRef idx="0">
            <a:schemeClr val="dk1"/>
          </a:fillRef>
          <a:effectRef idx="2">
            <a:schemeClr val="dk1"/>
          </a:effectRef>
          <a:fontRef idx="minor">
            <a:schemeClr val="tx1"/>
          </a:fontRef>
        </p:style>
      </p:cxnSp>
      <p:sp>
        <p:nvSpPr>
          <p:cNvPr id="2" name="Titre 1">
            <a:extLst>
              <a:ext uri="{FF2B5EF4-FFF2-40B4-BE49-F238E27FC236}">
                <a16:creationId xmlns:a16="http://schemas.microsoft.com/office/drawing/2014/main" id="{47743361-BE5E-7183-680D-E2826363EFA1}"/>
              </a:ext>
            </a:extLst>
          </p:cNvPr>
          <p:cNvSpPr>
            <a:spLocks noGrp="1"/>
          </p:cNvSpPr>
          <p:nvPr>
            <p:ph type="title"/>
          </p:nvPr>
        </p:nvSpPr>
        <p:spPr>
          <a:xfrm>
            <a:off x="0" y="162734"/>
            <a:ext cx="10515600" cy="596409"/>
          </a:xfrm>
        </p:spPr>
        <p:txBody>
          <a:bodyPr>
            <a:noAutofit/>
          </a:bodyPr>
          <a:lstStyle/>
          <a:p>
            <a:r>
              <a:rPr lang="fr-FR" sz="4000" b="1" dirty="0">
                <a:solidFill>
                  <a:srgbClr val="002060"/>
                </a:solidFill>
              </a:rPr>
              <a:t>4. Autres acteurs du RGPD </a:t>
            </a:r>
          </a:p>
        </p:txBody>
      </p:sp>
      <p:sp>
        <p:nvSpPr>
          <p:cNvPr id="4" name="Triangle rectangle 3">
            <a:extLst>
              <a:ext uri="{FF2B5EF4-FFF2-40B4-BE49-F238E27FC236}">
                <a16:creationId xmlns:a16="http://schemas.microsoft.com/office/drawing/2014/main" id="{A31ABADD-9776-0856-5B65-6352831AB719}"/>
              </a:ext>
            </a:extLst>
          </p:cNvPr>
          <p:cNvSpPr/>
          <p:nvPr/>
        </p:nvSpPr>
        <p:spPr>
          <a:xfrm>
            <a:off x="0" y="487848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84D7233F-EE7A-EFB4-73B8-B451D2B326E8}"/>
              </a:ext>
            </a:extLst>
          </p:cNvPr>
          <p:cNvSpPr/>
          <p:nvPr/>
        </p:nvSpPr>
        <p:spPr>
          <a:xfrm rot="10800000">
            <a:off x="8559537" y="13552"/>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908B421-0920-49B6-2766-A49FED1004F6}"/>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24" name="ZoneTexte 23">
            <a:extLst>
              <a:ext uri="{FF2B5EF4-FFF2-40B4-BE49-F238E27FC236}">
                <a16:creationId xmlns:a16="http://schemas.microsoft.com/office/drawing/2014/main" id="{E781C8B2-1E3C-A191-8EF3-3563607C4508}"/>
              </a:ext>
            </a:extLst>
          </p:cNvPr>
          <p:cNvSpPr txBox="1"/>
          <p:nvPr/>
        </p:nvSpPr>
        <p:spPr>
          <a:xfrm>
            <a:off x="8248454" y="3270298"/>
            <a:ext cx="873912" cy="523220"/>
          </a:xfrm>
          <a:prstGeom prst="rect">
            <a:avLst/>
          </a:prstGeom>
          <a:noFill/>
        </p:spPr>
        <p:txBody>
          <a:bodyPr wrap="square" rtlCol="0">
            <a:spAutoFit/>
          </a:bodyPr>
          <a:lstStyle/>
          <a:p>
            <a:r>
              <a:rPr lang="fr-FR" sz="2800" b="1" dirty="0">
                <a:solidFill>
                  <a:srgbClr val="002060"/>
                </a:solidFill>
                <a:highlight>
                  <a:srgbClr val="FFFF00"/>
                </a:highlight>
              </a:rPr>
              <a:t>CNIL</a:t>
            </a:r>
          </a:p>
        </p:txBody>
      </p:sp>
      <p:sp>
        <p:nvSpPr>
          <p:cNvPr id="25" name="ZoneTexte 24">
            <a:extLst>
              <a:ext uri="{FF2B5EF4-FFF2-40B4-BE49-F238E27FC236}">
                <a16:creationId xmlns:a16="http://schemas.microsoft.com/office/drawing/2014/main" id="{291CF1E7-A66F-21EC-8103-EC894F4A4B6E}"/>
              </a:ext>
            </a:extLst>
          </p:cNvPr>
          <p:cNvSpPr txBox="1"/>
          <p:nvPr/>
        </p:nvSpPr>
        <p:spPr>
          <a:xfrm>
            <a:off x="9322350" y="3292424"/>
            <a:ext cx="999336" cy="523220"/>
          </a:xfrm>
          <a:prstGeom prst="rect">
            <a:avLst/>
          </a:prstGeom>
          <a:noFill/>
        </p:spPr>
        <p:txBody>
          <a:bodyPr wrap="square" rtlCol="0">
            <a:spAutoFit/>
          </a:bodyPr>
          <a:lstStyle/>
          <a:p>
            <a:r>
              <a:rPr lang="fr-FR" sz="2800" b="1" dirty="0">
                <a:solidFill>
                  <a:srgbClr val="002060"/>
                </a:solidFill>
                <a:highlight>
                  <a:srgbClr val="FFFF00"/>
                </a:highlight>
              </a:rPr>
              <a:t>CEPD</a:t>
            </a:r>
          </a:p>
        </p:txBody>
      </p:sp>
      <p:sp>
        <p:nvSpPr>
          <p:cNvPr id="27" name="ZoneTexte 26">
            <a:extLst>
              <a:ext uri="{FF2B5EF4-FFF2-40B4-BE49-F238E27FC236}">
                <a16:creationId xmlns:a16="http://schemas.microsoft.com/office/drawing/2014/main" id="{75738C60-9416-7602-1C63-058AE3D3984B}"/>
              </a:ext>
            </a:extLst>
          </p:cNvPr>
          <p:cNvSpPr txBox="1"/>
          <p:nvPr/>
        </p:nvSpPr>
        <p:spPr>
          <a:xfrm>
            <a:off x="333725" y="2335980"/>
            <a:ext cx="1397401" cy="646331"/>
          </a:xfrm>
          <a:prstGeom prst="rect">
            <a:avLst/>
          </a:prstGeom>
          <a:noFill/>
        </p:spPr>
        <p:txBody>
          <a:bodyPr wrap="square" rtlCol="0">
            <a:spAutoFit/>
          </a:bodyPr>
          <a:lstStyle/>
          <a:p>
            <a:r>
              <a:rPr lang="fr-FR" dirty="0">
                <a:solidFill>
                  <a:srgbClr val="002060"/>
                </a:solidFill>
                <a:highlight>
                  <a:srgbClr val="FFFF00"/>
                </a:highlight>
              </a:rPr>
              <a:t>La personne concernée </a:t>
            </a:r>
          </a:p>
        </p:txBody>
      </p:sp>
      <p:sp>
        <p:nvSpPr>
          <p:cNvPr id="28" name="ZoneTexte 27">
            <a:extLst>
              <a:ext uri="{FF2B5EF4-FFF2-40B4-BE49-F238E27FC236}">
                <a16:creationId xmlns:a16="http://schemas.microsoft.com/office/drawing/2014/main" id="{BDB2A10E-23DD-8549-01DC-0803C8833926}"/>
              </a:ext>
            </a:extLst>
          </p:cNvPr>
          <p:cNvSpPr txBox="1"/>
          <p:nvPr/>
        </p:nvSpPr>
        <p:spPr>
          <a:xfrm>
            <a:off x="1820877" y="4190621"/>
            <a:ext cx="1843481" cy="861774"/>
          </a:xfrm>
          <a:prstGeom prst="rect">
            <a:avLst/>
          </a:prstGeom>
          <a:noFill/>
        </p:spPr>
        <p:txBody>
          <a:bodyPr wrap="square" rtlCol="0">
            <a:spAutoFit/>
          </a:bodyPr>
          <a:lstStyle/>
          <a:p>
            <a:r>
              <a:rPr lang="fr-FR" dirty="0">
                <a:solidFill>
                  <a:srgbClr val="002060"/>
                </a:solidFill>
              </a:rPr>
              <a:t>Le responsable du traitement</a:t>
            </a:r>
          </a:p>
          <a:p>
            <a:r>
              <a:rPr lang="fr-FR" sz="1400" b="1" dirty="0">
                <a:solidFill>
                  <a:schemeClr val="bg2">
                    <a:lumMod val="50000"/>
                  </a:schemeClr>
                </a:solidFill>
              </a:rPr>
              <a:t>Art.4.7 du RGPD</a:t>
            </a:r>
          </a:p>
        </p:txBody>
      </p:sp>
      <p:sp>
        <p:nvSpPr>
          <p:cNvPr id="29" name="ZoneTexte 28">
            <a:extLst>
              <a:ext uri="{FF2B5EF4-FFF2-40B4-BE49-F238E27FC236}">
                <a16:creationId xmlns:a16="http://schemas.microsoft.com/office/drawing/2014/main" id="{C9B15D4F-80B9-4BAA-5D9E-5655E39326BC}"/>
              </a:ext>
            </a:extLst>
          </p:cNvPr>
          <p:cNvSpPr txBox="1"/>
          <p:nvPr/>
        </p:nvSpPr>
        <p:spPr>
          <a:xfrm>
            <a:off x="3072610" y="2416285"/>
            <a:ext cx="1707286" cy="584775"/>
          </a:xfrm>
          <a:prstGeom prst="rect">
            <a:avLst/>
          </a:prstGeom>
          <a:noFill/>
        </p:spPr>
        <p:txBody>
          <a:bodyPr wrap="square" rtlCol="0">
            <a:spAutoFit/>
          </a:bodyPr>
          <a:lstStyle/>
          <a:p>
            <a:r>
              <a:rPr lang="fr-FR" dirty="0">
                <a:solidFill>
                  <a:srgbClr val="002060"/>
                </a:solidFill>
              </a:rPr>
              <a:t>Le sous-traitant</a:t>
            </a:r>
          </a:p>
          <a:p>
            <a:r>
              <a:rPr lang="fr-FR" sz="1400" b="1" dirty="0">
                <a:solidFill>
                  <a:schemeClr val="bg2">
                    <a:lumMod val="50000"/>
                  </a:schemeClr>
                </a:solidFill>
              </a:rPr>
              <a:t>Art.4.8 du RGPD</a:t>
            </a:r>
          </a:p>
        </p:txBody>
      </p:sp>
      <p:sp>
        <p:nvSpPr>
          <p:cNvPr id="30" name="ZoneTexte 29">
            <a:extLst>
              <a:ext uri="{FF2B5EF4-FFF2-40B4-BE49-F238E27FC236}">
                <a16:creationId xmlns:a16="http://schemas.microsoft.com/office/drawing/2014/main" id="{9FB905C8-EE2B-4728-1DE0-A3613D3912B0}"/>
              </a:ext>
            </a:extLst>
          </p:cNvPr>
          <p:cNvSpPr txBox="1"/>
          <p:nvPr/>
        </p:nvSpPr>
        <p:spPr>
          <a:xfrm>
            <a:off x="4683165" y="4088590"/>
            <a:ext cx="944250" cy="369332"/>
          </a:xfrm>
          <a:prstGeom prst="rect">
            <a:avLst/>
          </a:prstGeom>
          <a:noFill/>
        </p:spPr>
        <p:txBody>
          <a:bodyPr wrap="square" rtlCol="0">
            <a:spAutoFit/>
          </a:bodyPr>
          <a:lstStyle/>
          <a:p>
            <a:r>
              <a:rPr lang="fr-FR" dirty="0">
                <a:solidFill>
                  <a:srgbClr val="002060"/>
                </a:solidFill>
                <a:highlight>
                  <a:srgbClr val="FFFF00"/>
                </a:highlight>
              </a:rPr>
              <a:t>Le DPO</a:t>
            </a:r>
          </a:p>
        </p:txBody>
      </p:sp>
      <p:sp>
        <p:nvSpPr>
          <p:cNvPr id="31" name="ZoneTexte 30">
            <a:extLst>
              <a:ext uri="{FF2B5EF4-FFF2-40B4-BE49-F238E27FC236}">
                <a16:creationId xmlns:a16="http://schemas.microsoft.com/office/drawing/2014/main" id="{395A496D-0633-FABF-9208-634CD8148DBB}"/>
              </a:ext>
            </a:extLst>
          </p:cNvPr>
          <p:cNvSpPr txBox="1"/>
          <p:nvPr/>
        </p:nvSpPr>
        <p:spPr>
          <a:xfrm>
            <a:off x="5530988" y="2309443"/>
            <a:ext cx="1706613" cy="584775"/>
          </a:xfrm>
          <a:prstGeom prst="rect">
            <a:avLst/>
          </a:prstGeom>
          <a:noFill/>
        </p:spPr>
        <p:txBody>
          <a:bodyPr wrap="square" rtlCol="0">
            <a:spAutoFit/>
          </a:bodyPr>
          <a:lstStyle/>
          <a:p>
            <a:r>
              <a:rPr lang="fr-FR" dirty="0">
                <a:solidFill>
                  <a:srgbClr val="002060"/>
                </a:solidFill>
              </a:rPr>
              <a:t>Le destinataire</a:t>
            </a:r>
          </a:p>
          <a:p>
            <a:r>
              <a:rPr lang="fr-FR" sz="1400" b="1" dirty="0">
                <a:solidFill>
                  <a:schemeClr val="bg2">
                    <a:lumMod val="50000"/>
                  </a:schemeClr>
                </a:solidFill>
              </a:rPr>
              <a:t>Art.4.9 du RGPD</a:t>
            </a:r>
          </a:p>
        </p:txBody>
      </p:sp>
      <p:sp>
        <p:nvSpPr>
          <p:cNvPr id="32" name="ZoneTexte 31">
            <a:extLst>
              <a:ext uri="{FF2B5EF4-FFF2-40B4-BE49-F238E27FC236}">
                <a16:creationId xmlns:a16="http://schemas.microsoft.com/office/drawing/2014/main" id="{30C5C516-35D0-121C-E0F6-0232185F8D49}"/>
              </a:ext>
            </a:extLst>
          </p:cNvPr>
          <p:cNvSpPr txBox="1"/>
          <p:nvPr/>
        </p:nvSpPr>
        <p:spPr>
          <a:xfrm>
            <a:off x="7162135" y="4055128"/>
            <a:ext cx="1122677" cy="1077218"/>
          </a:xfrm>
          <a:prstGeom prst="rect">
            <a:avLst/>
          </a:prstGeom>
          <a:noFill/>
        </p:spPr>
        <p:txBody>
          <a:bodyPr wrap="square" rtlCol="0">
            <a:spAutoFit/>
          </a:bodyPr>
          <a:lstStyle/>
          <a:p>
            <a:r>
              <a:rPr lang="fr-FR" dirty="0">
                <a:solidFill>
                  <a:srgbClr val="002060"/>
                </a:solidFill>
              </a:rPr>
              <a:t>Les tiers autorisés</a:t>
            </a:r>
          </a:p>
          <a:p>
            <a:r>
              <a:rPr lang="fr-FR" sz="1400" b="1" dirty="0">
                <a:solidFill>
                  <a:schemeClr val="bg2">
                    <a:lumMod val="50000"/>
                  </a:schemeClr>
                </a:solidFill>
              </a:rPr>
              <a:t>Art.4.10 du RGPD</a:t>
            </a:r>
          </a:p>
        </p:txBody>
      </p:sp>
      <p:cxnSp>
        <p:nvCxnSpPr>
          <p:cNvPr id="34" name="Connecteur droit 33">
            <a:extLst>
              <a:ext uri="{FF2B5EF4-FFF2-40B4-BE49-F238E27FC236}">
                <a16:creationId xmlns:a16="http://schemas.microsoft.com/office/drawing/2014/main" id="{5A2C3A91-DC10-FDA4-50CF-41A7844E905A}"/>
              </a:ext>
            </a:extLst>
          </p:cNvPr>
          <p:cNvCxnSpPr>
            <a:cxnSpLocks/>
            <a:endCxn id="8" idx="0"/>
          </p:cNvCxnSpPr>
          <p:nvPr/>
        </p:nvCxnSpPr>
        <p:spPr>
          <a:xfrm>
            <a:off x="1200035" y="2904685"/>
            <a:ext cx="673" cy="286842"/>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36" name="Connecteur droit 35">
            <a:extLst>
              <a:ext uri="{FF2B5EF4-FFF2-40B4-BE49-F238E27FC236}">
                <a16:creationId xmlns:a16="http://schemas.microsoft.com/office/drawing/2014/main" id="{7B71798E-1AE3-2735-40D8-9F7D4209C688}"/>
              </a:ext>
            </a:extLst>
          </p:cNvPr>
          <p:cNvCxnSpPr>
            <a:cxnSpLocks/>
          </p:cNvCxnSpPr>
          <p:nvPr/>
        </p:nvCxnSpPr>
        <p:spPr>
          <a:xfrm>
            <a:off x="2482572" y="3916542"/>
            <a:ext cx="0" cy="336059"/>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38" name="Connecteur droit 37">
            <a:extLst>
              <a:ext uri="{FF2B5EF4-FFF2-40B4-BE49-F238E27FC236}">
                <a16:creationId xmlns:a16="http://schemas.microsoft.com/office/drawing/2014/main" id="{E7FEBC50-26ED-A96D-1CFE-AC6F0986B366}"/>
              </a:ext>
            </a:extLst>
          </p:cNvPr>
          <p:cNvCxnSpPr>
            <a:cxnSpLocks/>
          </p:cNvCxnSpPr>
          <p:nvPr/>
        </p:nvCxnSpPr>
        <p:spPr>
          <a:xfrm>
            <a:off x="3926253" y="3001060"/>
            <a:ext cx="673" cy="313491"/>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40" name="Connecteur droit 39">
            <a:extLst>
              <a:ext uri="{FF2B5EF4-FFF2-40B4-BE49-F238E27FC236}">
                <a16:creationId xmlns:a16="http://schemas.microsoft.com/office/drawing/2014/main" id="{9596FA05-10C5-24AA-DDE0-1B002CD9B8EB}"/>
              </a:ext>
            </a:extLst>
          </p:cNvPr>
          <p:cNvCxnSpPr>
            <a:cxnSpLocks/>
          </p:cNvCxnSpPr>
          <p:nvPr/>
        </p:nvCxnSpPr>
        <p:spPr>
          <a:xfrm>
            <a:off x="5123849" y="3838840"/>
            <a:ext cx="673" cy="286842"/>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42" name="Connecteur droit 41">
            <a:extLst>
              <a:ext uri="{FF2B5EF4-FFF2-40B4-BE49-F238E27FC236}">
                <a16:creationId xmlns:a16="http://schemas.microsoft.com/office/drawing/2014/main" id="{F3D99B85-75D9-647E-E5A7-6B3AECF525E5}"/>
              </a:ext>
            </a:extLst>
          </p:cNvPr>
          <p:cNvCxnSpPr>
            <a:cxnSpLocks/>
          </p:cNvCxnSpPr>
          <p:nvPr/>
        </p:nvCxnSpPr>
        <p:spPr>
          <a:xfrm>
            <a:off x="6359560" y="2897252"/>
            <a:ext cx="673" cy="286842"/>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43" name="Connecteur droit 42">
            <a:extLst>
              <a:ext uri="{FF2B5EF4-FFF2-40B4-BE49-F238E27FC236}">
                <a16:creationId xmlns:a16="http://schemas.microsoft.com/office/drawing/2014/main" id="{56891022-8891-74BD-8451-467D4A239531}"/>
              </a:ext>
            </a:extLst>
          </p:cNvPr>
          <p:cNvCxnSpPr>
            <a:cxnSpLocks/>
          </p:cNvCxnSpPr>
          <p:nvPr/>
        </p:nvCxnSpPr>
        <p:spPr>
          <a:xfrm>
            <a:off x="7592921" y="3848593"/>
            <a:ext cx="673" cy="286842"/>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pic>
        <p:nvPicPr>
          <p:cNvPr id="8" name="Graphique 7" descr="Homme avec un remplissage uni">
            <a:extLst>
              <a:ext uri="{FF2B5EF4-FFF2-40B4-BE49-F238E27FC236}">
                <a16:creationId xmlns:a16="http://schemas.microsoft.com/office/drawing/2014/main" id="{05372D70-4003-2EE4-3E10-6D631B2EFB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191527"/>
            <a:ext cx="725016" cy="725016"/>
          </a:xfrm>
          <a:prstGeom prst="rect">
            <a:avLst/>
          </a:prstGeom>
        </p:spPr>
      </p:pic>
      <p:pic>
        <p:nvPicPr>
          <p:cNvPr id="13" name="Graphique 12" descr="Recherche de dossiers avec un remplissage uni">
            <a:extLst>
              <a:ext uri="{FF2B5EF4-FFF2-40B4-BE49-F238E27FC236}">
                <a16:creationId xmlns:a16="http://schemas.microsoft.com/office/drawing/2014/main" id="{2271511E-1C86-5798-1D43-4C49D25F069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5616" y="3117079"/>
            <a:ext cx="873912" cy="873912"/>
          </a:xfrm>
          <a:prstGeom prst="rect">
            <a:avLst/>
          </a:prstGeom>
        </p:spPr>
      </p:pic>
      <p:pic>
        <p:nvPicPr>
          <p:cNvPr id="17" name="Graphique 16" descr="Dossier ouvert avec un remplissage uni">
            <a:extLst>
              <a:ext uri="{FF2B5EF4-FFF2-40B4-BE49-F238E27FC236}">
                <a16:creationId xmlns:a16="http://schemas.microsoft.com/office/drawing/2014/main" id="{6AC74B08-EAC2-5CB6-8910-A226D0A39D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7558" y="3156931"/>
            <a:ext cx="794207" cy="794207"/>
          </a:xfrm>
          <a:prstGeom prst="rect">
            <a:avLst/>
          </a:prstGeom>
        </p:spPr>
      </p:pic>
      <p:pic>
        <p:nvPicPr>
          <p:cNvPr id="19" name="Graphique 18" descr="Verrou avec un remplissage uni">
            <a:extLst>
              <a:ext uri="{FF2B5EF4-FFF2-40B4-BE49-F238E27FC236}">
                <a16:creationId xmlns:a16="http://schemas.microsoft.com/office/drawing/2014/main" id="{D21B5D42-A6F2-EBD2-7063-1F382EB9B7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0536" y="3177618"/>
            <a:ext cx="708581" cy="708581"/>
          </a:xfrm>
          <a:prstGeom prst="rect">
            <a:avLst/>
          </a:prstGeom>
        </p:spPr>
      </p:pic>
      <p:pic>
        <p:nvPicPr>
          <p:cNvPr id="21" name="Graphique 20" descr="Centre d’appels avec un remplissage uni">
            <a:extLst>
              <a:ext uri="{FF2B5EF4-FFF2-40B4-BE49-F238E27FC236}">
                <a16:creationId xmlns:a16="http://schemas.microsoft.com/office/drawing/2014/main" id="{2CDB24A0-D49B-725B-0C0D-E71C53D1802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68313" y="3177617"/>
            <a:ext cx="708582" cy="708582"/>
          </a:xfrm>
          <a:prstGeom prst="rect">
            <a:avLst/>
          </a:prstGeom>
        </p:spPr>
      </p:pic>
      <p:pic>
        <p:nvPicPr>
          <p:cNvPr id="23" name="Graphique 22" descr="Femme policière avec un remplissage uni">
            <a:extLst>
              <a:ext uri="{FF2B5EF4-FFF2-40B4-BE49-F238E27FC236}">
                <a16:creationId xmlns:a16="http://schemas.microsoft.com/office/drawing/2014/main" id="{EC62DA1B-B080-91CE-6591-31A1354E9C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03225" y="3170137"/>
            <a:ext cx="702135" cy="702135"/>
          </a:xfrm>
          <a:prstGeom prst="rect">
            <a:avLst/>
          </a:prstGeom>
        </p:spPr>
      </p:pic>
      <p:sp>
        <p:nvSpPr>
          <p:cNvPr id="3" name="Flèche : chevron 2">
            <a:extLst>
              <a:ext uri="{FF2B5EF4-FFF2-40B4-BE49-F238E27FC236}">
                <a16:creationId xmlns:a16="http://schemas.microsoft.com/office/drawing/2014/main" id="{720E0FE5-A288-4446-DE0E-693DE0F3B32A}"/>
              </a:ext>
            </a:extLst>
          </p:cNvPr>
          <p:cNvSpPr/>
          <p:nvPr/>
        </p:nvSpPr>
        <p:spPr>
          <a:xfrm>
            <a:off x="10201748" y="3308592"/>
            <a:ext cx="468585" cy="446631"/>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9126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42FFA-37D8-59A7-2102-5FA145BB9B8F}"/>
              </a:ext>
            </a:extLst>
          </p:cNvPr>
          <p:cNvSpPr>
            <a:spLocks noGrp="1"/>
          </p:cNvSpPr>
          <p:nvPr>
            <p:ph type="title"/>
          </p:nvPr>
        </p:nvSpPr>
        <p:spPr>
          <a:xfrm>
            <a:off x="0" y="220803"/>
            <a:ext cx="10515600" cy="577555"/>
          </a:xfrm>
        </p:spPr>
        <p:txBody>
          <a:bodyPr>
            <a:normAutofit fontScale="90000"/>
          </a:bodyPr>
          <a:lstStyle/>
          <a:p>
            <a:r>
              <a:rPr lang="fr-FR" b="1" dirty="0">
                <a:solidFill>
                  <a:srgbClr val="002060"/>
                </a:solidFill>
              </a:rPr>
              <a:t>4.1 La personne concernée </a:t>
            </a:r>
          </a:p>
        </p:txBody>
      </p:sp>
      <p:sp>
        <p:nvSpPr>
          <p:cNvPr id="4" name="Triangle rectangle 3">
            <a:extLst>
              <a:ext uri="{FF2B5EF4-FFF2-40B4-BE49-F238E27FC236}">
                <a16:creationId xmlns:a16="http://schemas.microsoft.com/office/drawing/2014/main" id="{94CEB0B3-DB47-9248-73D4-D058020E626F}"/>
              </a:ext>
            </a:extLst>
          </p:cNvPr>
          <p:cNvSpPr/>
          <p:nvPr/>
        </p:nvSpPr>
        <p:spPr>
          <a:xfrm>
            <a:off x="0" y="487848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2C7C9A66-E40F-6E14-BE9A-2C860DD61EAE}"/>
              </a:ext>
            </a:extLst>
          </p:cNvPr>
          <p:cNvSpPr/>
          <p:nvPr/>
        </p:nvSpPr>
        <p:spPr>
          <a:xfrm rot="10800000">
            <a:off x="8559537" y="13552"/>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420C602A-ADB6-5CC1-F14E-B434AEFFEA06}"/>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9" name="ZoneTexte 8">
            <a:extLst>
              <a:ext uri="{FF2B5EF4-FFF2-40B4-BE49-F238E27FC236}">
                <a16:creationId xmlns:a16="http://schemas.microsoft.com/office/drawing/2014/main" id="{CAB35CC8-9499-F97A-D3C2-BB75E4A1A99C}"/>
              </a:ext>
            </a:extLst>
          </p:cNvPr>
          <p:cNvSpPr txBox="1"/>
          <p:nvPr/>
        </p:nvSpPr>
        <p:spPr>
          <a:xfrm>
            <a:off x="1506263" y="1564206"/>
            <a:ext cx="7211505" cy="2862322"/>
          </a:xfrm>
          <a:prstGeom prst="rect">
            <a:avLst/>
          </a:prstGeom>
          <a:noFill/>
        </p:spPr>
        <p:txBody>
          <a:bodyPr wrap="square" rtlCol="0">
            <a:spAutoFit/>
          </a:bodyPr>
          <a:lstStyle/>
          <a:p>
            <a:r>
              <a:rPr lang="fr-FR" b="1" dirty="0">
                <a:solidFill>
                  <a:srgbClr val="002060"/>
                </a:solidFill>
              </a:rPr>
              <a:t>La personne concernée est : </a:t>
            </a:r>
          </a:p>
          <a:p>
            <a:endParaRPr lang="fr-FR" dirty="0"/>
          </a:p>
          <a:p>
            <a:pPr marL="285750" indent="-285750">
              <a:buClr>
                <a:srgbClr val="002060"/>
              </a:buClr>
              <a:buFont typeface="Wingdings" panose="05000000000000000000" pitchFamily="2" charset="2"/>
              <a:buChar char="ü"/>
            </a:pPr>
            <a:r>
              <a:rPr lang="fr-FR" dirty="0">
                <a:solidFill>
                  <a:srgbClr val="002060"/>
                </a:solidFill>
              </a:rPr>
              <a:t>La personne physique dont les données personnelles sont collectées</a:t>
            </a:r>
          </a:p>
          <a:p>
            <a:pPr>
              <a:buClr>
                <a:srgbClr val="002060"/>
              </a:buClr>
            </a:pPr>
            <a:endParaRPr lang="fr-FR" dirty="0">
              <a:solidFill>
                <a:srgbClr val="002060"/>
              </a:solidFill>
            </a:endParaRPr>
          </a:p>
          <a:p>
            <a:pPr marL="285750" indent="-285750">
              <a:buClr>
                <a:srgbClr val="002060"/>
              </a:buClr>
              <a:buFont typeface="Wingdings" panose="05000000000000000000" pitchFamily="2" charset="2"/>
              <a:buChar char="ü"/>
            </a:pPr>
            <a:r>
              <a:rPr lang="fr-FR" dirty="0">
                <a:solidFill>
                  <a:srgbClr val="002060"/>
                </a:solidFill>
              </a:rPr>
              <a:t>Titulaire de plusieurs droits qui lui sont conférés par le RGPD : </a:t>
            </a:r>
          </a:p>
          <a:p>
            <a:pPr marL="285750" indent="-285750">
              <a:buClr>
                <a:srgbClr val="002060"/>
              </a:buClr>
              <a:buFont typeface="Arial" panose="020B0604020202020204" pitchFamily="34" charset="0"/>
              <a:buChar char="•"/>
            </a:pPr>
            <a:r>
              <a:rPr lang="fr-FR" dirty="0">
                <a:solidFill>
                  <a:srgbClr val="002060"/>
                </a:solidFill>
              </a:rPr>
              <a:t>Droit d’être informé de la finalité du traitement et de ses droits; </a:t>
            </a:r>
          </a:p>
          <a:p>
            <a:pPr marL="285750" indent="-285750">
              <a:buClr>
                <a:srgbClr val="002060"/>
              </a:buClr>
              <a:buFont typeface="Arial" panose="020B0604020202020204" pitchFamily="34" charset="0"/>
              <a:buChar char="•"/>
            </a:pPr>
            <a:r>
              <a:rPr lang="fr-FR" dirty="0">
                <a:solidFill>
                  <a:srgbClr val="002060"/>
                </a:solidFill>
              </a:rPr>
              <a:t>Droit de rectification/ modification; </a:t>
            </a:r>
          </a:p>
          <a:p>
            <a:pPr marL="285750" indent="-285750">
              <a:buClr>
                <a:srgbClr val="002060"/>
              </a:buClr>
              <a:buFont typeface="Arial" panose="020B0604020202020204" pitchFamily="34" charset="0"/>
              <a:buChar char="•"/>
            </a:pPr>
            <a:r>
              <a:rPr lang="fr-FR" dirty="0">
                <a:solidFill>
                  <a:srgbClr val="002060"/>
                </a:solidFill>
              </a:rPr>
              <a:t>Droit à l’oubli/ suppression de ses données; </a:t>
            </a:r>
          </a:p>
          <a:p>
            <a:pPr marL="285750" indent="-285750">
              <a:buClr>
                <a:srgbClr val="002060"/>
              </a:buClr>
              <a:buFont typeface="Arial" panose="020B0604020202020204" pitchFamily="34" charset="0"/>
              <a:buChar char="•"/>
            </a:pPr>
            <a:r>
              <a:rPr lang="fr-FR" dirty="0">
                <a:solidFill>
                  <a:srgbClr val="002060"/>
                </a:solidFill>
              </a:rPr>
              <a:t>Droit à la portabilité de ses données ( si consentement ou contrat); </a:t>
            </a:r>
          </a:p>
          <a:p>
            <a:pPr marL="285750" indent="-285750">
              <a:buClr>
                <a:srgbClr val="002060"/>
              </a:buClr>
              <a:buFont typeface="Arial" panose="020B0604020202020204" pitchFamily="34" charset="0"/>
              <a:buChar char="•"/>
            </a:pPr>
            <a:r>
              <a:rPr lang="fr-FR" dirty="0">
                <a:solidFill>
                  <a:srgbClr val="002060"/>
                </a:solidFill>
              </a:rPr>
              <a:t>Droit d’opposition / Retrait du consentement. </a:t>
            </a:r>
          </a:p>
        </p:txBody>
      </p:sp>
      <p:sp>
        <p:nvSpPr>
          <p:cNvPr id="10" name="ZoneTexte 9">
            <a:extLst>
              <a:ext uri="{FF2B5EF4-FFF2-40B4-BE49-F238E27FC236}">
                <a16:creationId xmlns:a16="http://schemas.microsoft.com/office/drawing/2014/main" id="{AB19143F-85A5-2104-BCBA-EF9F43249B54}"/>
              </a:ext>
            </a:extLst>
          </p:cNvPr>
          <p:cNvSpPr txBox="1"/>
          <p:nvPr/>
        </p:nvSpPr>
        <p:spPr>
          <a:xfrm>
            <a:off x="1408854" y="4953894"/>
            <a:ext cx="9525122" cy="1200329"/>
          </a:xfrm>
          <a:prstGeom prst="rect">
            <a:avLst/>
          </a:prstGeom>
          <a:noFill/>
        </p:spPr>
        <p:txBody>
          <a:bodyPr wrap="square" rtlCol="0">
            <a:spAutoFit/>
          </a:bodyPr>
          <a:lstStyle/>
          <a:p>
            <a:r>
              <a:rPr lang="fr-FR" dirty="0">
                <a:solidFill>
                  <a:srgbClr val="002060"/>
                </a:solidFill>
              </a:rPr>
              <a:t>Le G29 crée une catégorie de personnes dites </a:t>
            </a:r>
            <a:r>
              <a:rPr lang="fr-FR" b="1" dirty="0">
                <a:solidFill>
                  <a:srgbClr val="002060"/>
                </a:solidFill>
              </a:rPr>
              <a:t>vulnérables</a:t>
            </a:r>
            <a:r>
              <a:rPr lang="fr-FR" dirty="0">
                <a:solidFill>
                  <a:srgbClr val="002060"/>
                </a:solidFill>
              </a:rPr>
              <a:t> en raison du déséquilibre de la relation entre la position de la personne concernée et le responsable de traitement. Il classe notamment dans cette catégorie les enfants, les employés, les patients dont les personnes souffrant d’une maladie mentale, les demandeurs d’asile ou les personnes âgées. </a:t>
            </a:r>
          </a:p>
        </p:txBody>
      </p:sp>
    </p:spTree>
    <p:extLst>
      <p:ext uri="{BB962C8B-B14F-4D97-AF65-F5344CB8AC3E}">
        <p14:creationId xmlns:p14="http://schemas.microsoft.com/office/powerpoint/2010/main" val="1575445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DC0DB-5ADB-E9DB-AAC9-9C0E3BF2FD9E}"/>
              </a:ext>
            </a:extLst>
          </p:cNvPr>
          <p:cNvSpPr>
            <a:spLocks noGrp="1"/>
          </p:cNvSpPr>
          <p:nvPr>
            <p:ph type="title"/>
          </p:nvPr>
        </p:nvSpPr>
        <p:spPr>
          <a:xfrm>
            <a:off x="0" y="212947"/>
            <a:ext cx="10515600" cy="568129"/>
          </a:xfrm>
        </p:spPr>
        <p:txBody>
          <a:bodyPr>
            <a:normAutofit fontScale="90000"/>
          </a:bodyPr>
          <a:lstStyle/>
          <a:p>
            <a:r>
              <a:rPr lang="fr-FR" b="1" dirty="0">
                <a:solidFill>
                  <a:srgbClr val="002060"/>
                </a:solidFill>
              </a:rPr>
              <a:t>4.4 Le DPO/ DPD </a:t>
            </a:r>
          </a:p>
        </p:txBody>
      </p:sp>
      <p:sp>
        <p:nvSpPr>
          <p:cNvPr id="4" name="Triangle rectangle 3">
            <a:extLst>
              <a:ext uri="{FF2B5EF4-FFF2-40B4-BE49-F238E27FC236}">
                <a16:creationId xmlns:a16="http://schemas.microsoft.com/office/drawing/2014/main" id="{D64F2194-6AC1-62BA-967C-71E55B2E6612}"/>
              </a:ext>
            </a:extLst>
          </p:cNvPr>
          <p:cNvSpPr/>
          <p:nvPr/>
        </p:nvSpPr>
        <p:spPr>
          <a:xfrm>
            <a:off x="0" y="487848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FFBA8A69-3B20-7789-A5B2-5796B20524F3}"/>
              </a:ext>
            </a:extLst>
          </p:cNvPr>
          <p:cNvSpPr/>
          <p:nvPr/>
        </p:nvSpPr>
        <p:spPr>
          <a:xfrm rot="10800000">
            <a:off x="8559539" y="-3113"/>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0F026DA-980C-9510-72C7-ABD52F06DED5}"/>
              </a:ext>
            </a:extLst>
          </p:cNvPr>
          <p:cNvSpPr txBox="1"/>
          <p:nvPr/>
        </p:nvSpPr>
        <p:spPr>
          <a:xfrm>
            <a:off x="1041662" y="1235564"/>
            <a:ext cx="6476215" cy="2585323"/>
          </a:xfrm>
          <a:prstGeom prst="rect">
            <a:avLst/>
          </a:prstGeom>
          <a:noFill/>
        </p:spPr>
        <p:txBody>
          <a:bodyPr wrap="square" rtlCol="0">
            <a:spAutoFit/>
          </a:bodyPr>
          <a:lstStyle/>
          <a:p>
            <a:r>
              <a:rPr lang="fr-FR" b="1" dirty="0">
                <a:solidFill>
                  <a:srgbClr val="002060"/>
                </a:solidFill>
              </a:rPr>
              <a:t>A retenir : </a:t>
            </a:r>
          </a:p>
          <a:p>
            <a:endParaRPr lang="fr-FR" dirty="0"/>
          </a:p>
          <a:p>
            <a:r>
              <a:rPr lang="fr-FR" dirty="0">
                <a:solidFill>
                  <a:srgbClr val="002060"/>
                </a:solidFill>
              </a:rPr>
              <a:t>Désignation obligatoire pour : </a:t>
            </a:r>
          </a:p>
          <a:p>
            <a:endParaRPr lang="fr-FR" dirty="0">
              <a:solidFill>
                <a:srgbClr val="002060"/>
              </a:solidFill>
            </a:endParaRPr>
          </a:p>
          <a:p>
            <a:pPr marL="285750" indent="-285750">
              <a:buClr>
                <a:srgbClr val="002060"/>
              </a:buClr>
              <a:buFont typeface="Wingdings" panose="05000000000000000000" pitchFamily="2" charset="2"/>
              <a:buChar char="q"/>
            </a:pPr>
            <a:r>
              <a:rPr lang="fr-FR" dirty="0">
                <a:solidFill>
                  <a:srgbClr val="002060"/>
                </a:solidFill>
              </a:rPr>
              <a:t>Toute autorité publique ou organisme public; </a:t>
            </a:r>
          </a:p>
          <a:p>
            <a:pPr marL="285750" indent="-285750">
              <a:buClr>
                <a:srgbClr val="002060"/>
              </a:buClr>
              <a:buFont typeface="Wingdings" panose="05000000000000000000" pitchFamily="2" charset="2"/>
              <a:buChar char="q"/>
            </a:pPr>
            <a:r>
              <a:rPr lang="fr-FR" dirty="0">
                <a:solidFill>
                  <a:srgbClr val="002060"/>
                </a:solidFill>
              </a:rPr>
              <a:t>Les organismes dont les activités de base les amènent à réaliser un suivi régulier et systématique des personnes à grande échelle;</a:t>
            </a:r>
          </a:p>
          <a:p>
            <a:pPr marL="285750" indent="-285750">
              <a:buClr>
                <a:srgbClr val="002060"/>
              </a:buClr>
              <a:buFont typeface="Wingdings" panose="05000000000000000000" pitchFamily="2" charset="2"/>
              <a:buChar char="q"/>
            </a:pPr>
            <a:r>
              <a:rPr lang="fr-FR" dirty="0">
                <a:solidFill>
                  <a:srgbClr val="002060"/>
                </a:solidFill>
              </a:rPr>
              <a:t>Les organismes traitant des données sensibles à grande échelle.</a:t>
            </a:r>
            <a:r>
              <a:rPr lang="fr-FR" dirty="0"/>
              <a:t> </a:t>
            </a:r>
          </a:p>
        </p:txBody>
      </p:sp>
      <p:cxnSp>
        <p:nvCxnSpPr>
          <p:cNvPr id="9" name="Connecteur droit 8">
            <a:extLst>
              <a:ext uri="{FF2B5EF4-FFF2-40B4-BE49-F238E27FC236}">
                <a16:creationId xmlns:a16="http://schemas.microsoft.com/office/drawing/2014/main" id="{927BDCC5-E68B-8E09-8C83-6BA0A1A272C3}"/>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grpSp>
        <p:nvGrpSpPr>
          <p:cNvPr id="15" name="Groupe 14">
            <a:extLst>
              <a:ext uri="{FF2B5EF4-FFF2-40B4-BE49-F238E27FC236}">
                <a16:creationId xmlns:a16="http://schemas.microsoft.com/office/drawing/2014/main" id="{485B8879-52F0-AB2F-823B-066228D04363}"/>
              </a:ext>
            </a:extLst>
          </p:cNvPr>
          <p:cNvGrpSpPr/>
          <p:nvPr/>
        </p:nvGrpSpPr>
        <p:grpSpPr>
          <a:xfrm>
            <a:off x="3021291" y="4311533"/>
            <a:ext cx="944914" cy="566948"/>
            <a:chOff x="133070" y="1009"/>
            <a:chExt cx="944914" cy="566948"/>
          </a:xfrm>
          <a:solidFill>
            <a:srgbClr val="002060"/>
          </a:solidFill>
        </p:grpSpPr>
        <p:sp>
          <p:nvSpPr>
            <p:cNvPr id="16" name="Rectangle 15">
              <a:extLst>
                <a:ext uri="{FF2B5EF4-FFF2-40B4-BE49-F238E27FC236}">
                  <a16:creationId xmlns:a16="http://schemas.microsoft.com/office/drawing/2014/main" id="{C788D7FF-ADBA-054C-F2DF-A1DA4A8941C9}"/>
                </a:ext>
              </a:extLst>
            </p:cNvPr>
            <p:cNvSpPr/>
            <p:nvPr/>
          </p:nvSpPr>
          <p:spPr>
            <a:xfrm>
              <a:off x="133070" y="1009"/>
              <a:ext cx="944914" cy="56694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17" name="ZoneTexte 16">
              <a:extLst>
                <a:ext uri="{FF2B5EF4-FFF2-40B4-BE49-F238E27FC236}">
                  <a16:creationId xmlns:a16="http://schemas.microsoft.com/office/drawing/2014/main" id="{56044EFE-23DD-9EAD-DA5C-B3D82A11A528}"/>
                </a:ext>
              </a:extLst>
            </p:cNvPr>
            <p:cNvSpPr txBox="1"/>
            <p:nvPr/>
          </p:nvSpPr>
          <p:spPr>
            <a:xfrm>
              <a:off x="133070" y="1009"/>
              <a:ext cx="944914" cy="566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Tenir un Registre de traitements</a:t>
              </a:r>
            </a:p>
          </p:txBody>
        </p:sp>
      </p:grpSp>
      <p:grpSp>
        <p:nvGrpSpPr>
          <p:cNvPr id="18" name="Groupe 17">
            <a:extLst>
              <a:ext uri="{FF2B5EF4-FFF2-40B4-BE49-F238E27FC236}">
                <a16:creationId xmlns:a16="http://schemas.microsoft.com/office/drawing/2014/main" id="{03C1BD61-6ADC-36F8-2857-6EB3C36896C5}"/>
              </a:ext>
            </a:extLst>
          </p:cNvPr>
          <p:cNvGrpSpPr/>
          <p:nvPr/>
        </p:nvGrpSpPr>
        <p:grpSpPr>
          <a:xfrm>
            <a:off x="4171360" y="4311533"/>
            <a:ext cx="944914" cy="566948"/>
            <a:chOff x="1172475" y="1009"/>
            <a:chExt cx="944914" cy="566948"/>
          </a:xfrm>
          <a:solidFill>
            <a:srgbClr val="002060"/>
          </a:solidFill>
        </p:grpSpPr>
        <p:sp>
          <p:nvSpPr>
            <p:cNvPr id="19" name="Rectangle 18">
              <a:extLst>
                <a:ext uri="{FF2B5EF4-FFF2-40B4-BE49-F238E27FC236}">
                  <a16:creationId xmlns:a16="http://schemas.microsoft.com/office/drawing/2014/main" id="{C7D96524-61DD-1D34-0868-4A4B0501FEF1}"/>
                </a:ext>
              </a:extLst>
            </p:cNvPr>
            <p:cNvSpPr/>
            <p:nvPr/>
          </p:nvSpPr>
          <p:spPr>
            <a:xfrm>
              <a:off x="1172475" y="1009"/>
              <a:ext cx="944914" cy="56694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20" name="ZoneTexte 19">
              <a:extLst>
                <a:ext uri="{FF2B5EF4-FFF2-40B4-BE49-F238E27FC236}">
                  <a16:creationId xmlns:a16="http://schemas.microsoft.com/office/drawing/2014/main" id="{5A9ACD6F-2A1A-4032-B0F2-C246D1E89F96}"/>
                </a:ext>
              </a:extLst>
            </p:cNvPr>
            <p:cNvSpPr txBox="1"/>
            <p:nvPr/>
          </p:nvSpPr>
          <p:spPr>
            <a:xfrm>
              <a:off x="1172475" y="1009"/>
              <a:ext cx="944914" cy="566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Collaborer avec ses relais </a:t>
              </a:r>
            </a:p>
          </p:txBody>
        </p:sp>
      </p:grpSp>
      <p:grpSp>
        <p:nvGrpSpPr>
          <p:cNvPr id="21" name="Groupe 20">
            <a:extLst>
              <a:ext uri="{FF2B5EF4-FFF2-40B4-BE49-F238E27FC236}">
                <a16:creationId xmlns:a16="http://schemas.microsoft.com/office/drawing/2014/main" id="{ED591AA9-253E-0713-7BC8-A6E68ACF25E3}"/>
              </a:ext>
            </a:extLst>
          </p:cNvPr>
          <p:cNvGrpSpPr/>
          <p:nvPr/>
        </p:nvGrpSpPr>
        <p:grpSpPr>
          <a:xfrm>
            <a:off x="5302575" y="4311533"/>
            <a:ext cx="944914" cy="566948"/>
            <a:chOff x="2211881" y="1009"/>
            <a:chExt cx="944914" cy="566948"/>
          </a:xfrm>
          <a:solidFill>
            <a:srgbClr val="002060"/>
          </a:solidFill>
        </p:grpSpPr>
        <p:sp>
          <p:nvSpPr>
            <p:cNvPr id="22" name="Rectangle 21">
              <a:extLst>
                <a:ext uri="{FF2B5EF4-FFF2-40B4-BE49-F238E27FC236}">
                  <a16:creationId xmlns:a16="http://schemas.microsoft.com/office/drawing/2014/main" id="{1857D07D-B94D-DAD6-3601-B20B1C0AA440}"/>
                </a:ext>
              </a:extLst>
            </p:cNvPr>
            <p:cNvSpPr/>
            <p:nvPr/>
          </p:nvSpPr>
          <p:spPr>
            <a:xfrm>
              <a:off x="2211881" y="1009"/>
              <a:ext cx="944914" cy="56694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23" name="ZoneTexte 22">
              <a:extLst>
                <a:ext uri="{FF2B5EF4-FFF2-40B4-BE49-F238E27FC236}">
                  <a16:creationId xmlns:a16="http://schemas.microsoft.com/office/drawing/2014/main" id="{22DA6E9E-6D57-7A5B-D7A1-47B4E5FAC83A}"/>
                </a:ext>
              </a:extLst>
            </p:cNvPr>
            <p:cNvSpPr txBox="1"/>
            <p:nvPr/>
          </p:nvSpPr>
          <p:spPr>
            <a:xfrm>
              <a:off x="2211881" y="1009"/>
              <a:ext cx="944914" cy="566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Tenir une documentation conformité  </a:t>
              </a:r>
            </a:p>
          </p:txBody>
        </p:sp>
      </p:grpSp>
      <p:grpSp>
        <p:nvGrpSpPr>
          <p:cNvPr id="24" name="Groupe 23">
            <a:extLst>
              <a:ext uri="{FF2B5EF4-FFF2-40B4-BE49-F238E27FC236}">
                <a16:creationId xmlns:a16="http://schemas.microsoft.com/office/drawing/2014/main" id="{301ADC74-1D0D-FCEB-A392-DB4CC2BA1965}"/>
              </a:ext>
            </a:extLst>
          </p:cNvPr>
          <p:cNvGrpSpPr/>
          <p:nvPr/>
        </p:nvGrpSpPr>
        <p:grpSpPr>
          <a:xfrm>
            <a:off x="6401871" y="4324917"/>
            <a:ext cx="944914" cy="566948"/>
            <a:chOff x="3251287" y="1009"/>
            <a:chExt cx="944914" cy="566948"/>
          </a:xfrm>
          <a:solidFill>
            <a:srgbClr val="002060"/>
          </a:solidFill>
        </p:grpSpPr>
        <p:sp>
          <p:nvSpPr>
            <p:cNvPr id="25" name="Rectangle 24">
              <a:extLst>
                <a:ext uri="{FF2B5EF4-FFF2-40B4-BE49-F238E27FC236}">
                  <a16:creationId xmlns:a16="http://schemas.microsoft.com/office/drawing/2014/main" id="{B95C045D-C2A1-0984-F703-967E9F51A461}"/>
                </a:ext>
              </a:extLst>
            </p:cNvPr>
            <p:cNvSpPr/>
            <p:nvPr/>
          </p:nvSpPr>
          <p:spPr>
            <a:xfrm>
              <a:off x="3251287" y="1009"/>
              <a:ext cx="944914" cy="56694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26" name="ZoneTexte 25">
              <a:extLst>
                <a:ext uri="{FF2B5EF4-FFF2-40B4-BE49-F238E27FC236}">
                  <a16:creationId xmlns:a16="http://schemas.microsoft.com/office/drawing/2014/main" id="{DC9421C7-4500-777D-418B-7B7813F1FEBD}"/>
                </a:ext>
              </a:extLst>
            </p:cNvPr>
            <p:cNvSpPr txBox="1"/>
            <p:nvPr/>
          </p:nvSpPr>
          <p:spPr>
            <a:xfrm>
              <a:off x="3251287" y="1009"/>
              <a:ext cx="944914" cy="566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Informer, sensibiliser, former, conseiller</a:t>
              </a:r>
            </a:p>
          </p:txBody>
        </p:sp>
      </p:grpSp>
      <p:grpSp>
        <p:nvGrpSpPr>
          <p:cNvPr id="30" name="Groupe 29">
            <a:extLst>
              <a:ext uri="{FF2B5EF4-FFF2-40B4-BE49-F238E27FC236}">
                <a16:creationId xmlns:a16="http://schemas.microsoft.com/office/drawing/2014/main" id="{24C505F8-64F0-4AF3-2AE2-5D9B4F835A8A}"/>
              </a:ext>
            </a:extLst>
          </p:cNvPr>
          <p:cNvGrpSpPr/>
          <p:nvPr/>
        </p:nvGrpSpPr>
        <p:grpSpPr>
          <a:xfrm>
            <a:off x="3031628" y="5060992"/>
            <a:ext cx="944914" cy="566948"/>
            <a:chOff x="105459" y="669932"/>
            <a:chExt cx="944914" cy="566948"/>
          </a:xfrm>
          <a:solidFill>
            <a:srgbClr val="002060"/>
          </a:solidFill>
        </p:grpSpPr>
        <p:sp>
          <p:nvSpPr>
            <p:cNvPr id="31" name="Rectangle 30">
              <a:extLst>
                <a:ext uri="{FF2B5EF4-FFF2-40B4-BE49-F238E27FC236}">
                  <a16:creationId xmlns:a16="http://schemas.microsoft.com/office/drawing/2014/main" id="{F6CEDF72-5093-8127-0505-74753AB30AB5}"/>
                </a:ext>
              </a:extLst>
            </p:cNvPr>
            <p:cNvSpPr/>
            <p:nvPr/>
          </p:nvSpPr>
          <p:spPr>
            <a:xfrm>
              <a:off x="105459" y="669932"/>
              <a:ext cx="944914" cy="56694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32" name="ZoneTexte 31">
              <a:extLst>
                <a:ext uri="{FF2B5EF4-FFF2-40B4-BE49-F238E27FC236}">
                  <a16:creationId xmlns:a16="http://schemas.microsoft.com/office/drawing/2014/main" id="{AF7CB825-3E82-D152-D7F7-EE872351CECF}"/>
                </a:ext>
              </a:extLst>
            </p:cNvPr>
            <p:cNvSpPr txBox="1"/>
            <p:nvPr/>
          </p:nvSpPr>
          <p:spPr>
            <a:xfrm>
              <a:off x="105459" y="669932"/>
              <a:ext cx="944914" cy="566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altLang="fr-FR" sz="1000" kern="1200" dirty="0"/>
                <a:t>Assurer la protection de la vie privée dans tout projet</a:t>
              </a:r>
              <a:endParaRPr lang="fr-FR" sz="1000" kern="1200" dirty="0"/>
            </a:p>
          </p:txBody>
        </p:sp>
      </p:grpSp>
      <p:grpSp>
        <p:nvGrpSpPr>
          <p:cNvPr id="33" name="Groupe 32">
            <a:extLst>
              <a:ext uri="{FF2B5EF4-FFF2-40B4-BE49-F238E27FC236}">
                <a16:creationId xmlns:a16="http://schemas.microsoft.com/office/drawing/2014/main" id="{F3C69333-1F7B-3251-6130-2691FBFA55E8}"/>
              </a:ext>
            </a:extLst>
          </p:cNvPr>
          <p:cNvGrpSpPr/>
          <p:nvPr/>
        </p:nvGrpSpPr>
        <p:grpSpPr>
          <a:xfrm>
            <a:off x="4134993" y="5060992"/>
            <a:ext cx="944914" cy="566948"/>
            <a:chOff x="1172475" y="662449"/>
            <a:chExt cx="944914" cy="566948"/>
          </a:xfrm>
          <a:solidFill>
            <a:srgbClr val="002060"/>
          </a:solidFill>
        </p:grpSpPr>
        <p:sp>
          <p:nvSpPr>
            <p:cNvPr id="34" name="Rectangle 33">
              <a:extLst>
                <a:ext uri="{FF2B5EF4-FFF2-40B4-BE49-F238E27FC236}">
                  <a16:creationId xmlns:a16="http://schemas.microsoft.com/office/drawing/2014/main" id="{531D5D58-8032-6DF0-4454-C03F0E01C1F9}"/>
                </a:ext>
              </a:extLst>
            </p:cNvPr>
            <p:cNvSpPr/>
            <p:nvPr/>
          </p:nvSpPr>
          <p:spPr>
            <a:xfrm>
              <a:off x="1172475" y="662449"/>
              <a:ext cx="944914" cy="56694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35" name="ZoneTexte 34">
              <a:extLst>
                <a:ext uri="{FF2B5EF4-FFF2-40B4-BE49-F238E27FC236}">
                  <a16:creationId xmlns:a16="http://schemas.microsoft.com/office/drawing/2014/main" id="{85EACFDC-9643-2317-38BE-688682956F9E}"/>
                </a:ext>
              </a:extLst>
            </p:cNvPr>
            <p:cNvSpPr txBox="1"/>
            <p:nvPr/>
          </p:nvSpPr>
          <p:spPr>
            <a:xfrm>
              <a:off x="1172475" y="662449"/>
              <a:ext cx="944914" cy="566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Faire appliquer les politiques et procédures</a:t>
              </a:r>
            </a:p>
          </p:txBody>
        </p:sp>
      </p:grpSp>
      <p:grpSp>
        <p:nvGrpSpPr>
          <p:cNvPr id="36" name="Groupe 35">
            <a:extLst>
              <a:ext uri="{FF2B5EF4-FFF2-40B4-BE49-F238E27FC236}">
                <a16:creationId xmlns:a16="http://schemas.microsoft.com/office/drawing/2014/main" id="{9DBA3878-7634-18E5-3A06-747212B468CC}"/>
              </a:ext>
            </a:extLst>
          </p:cNvPr>
          <p:cNvGrpSpPr/>
          <p:nvPr/>
        </p:nvGrpSpPr>
        <p:grpSpPr>
          <a:xfrm>
            <a:off x="5262428" y="5060992"/>
            <a:ext cx="944914" cy="566948"/>
            <a:chOff x="2211881" y="662449"/>
            <a:chExt cx="944914" cy="566948"/>
          </a:xfrm>
        </p:grpSpPr>
        <p:sp>
          <p:nvSpPr>
            <p:cNvPr id="37" name="Rectangle 36">
              <a:extLst>
                <a:ext uri="{FF2B5EF4-FFF2-40B4-BE49-F238E27FC236}">
                  <a16:creationId xmlns:a16="http://schemas.microsoft.com/office/drawing/2014/main" id="{A9DFD3A3-EB03-79E9-F30E-42F25B6303DE}"/>
                </a:ext>
              </a:extLst>
            </p:cNvPr>
            <p:cNvSpPr/>
            <p:nvPr/>
          </p:nvSpPr>
          <p:spPr>
            <a:xfrm>
              <a:off x="2211881" y="662449"/>
              <a:ext cx="944914" cy="56694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38" name="ZoneTexte 37">
              <a:extLst>
                <a:ext uri="{FF2B5EF4-FFF2-40B4-BE49-F238E27FC236}">
                  <a16:creationId xmlns:a16="http://schemas.microsoft.com/office/drawing/2014/main" id="{3555E4A7-317E-D5AF-46B1-10765BA62144}"/>
                </a:ext>
              </a:extLst>
            </p:cNvPr>
            <p:cNvSpPr txBox="1"/>
            <p:nvPr/>
          </p:nvSpPr>
          <p:spPr>
            <a:xfrm>
              <a:off x="2211881" y="662449"/>
              <a:ext cx="944914" cy="566948"/>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Conseiller sur l’Analyse d’impact sur la vie privée</a:t>
              </a:r>
            </a:p>
          </p:txBody>
        </p:sp>
      </p:grpSp>
      <p:grpSp>
        <p:nvGrpSpPr>
          <p:cNvPr id="39" name="Groupe 38">
            <a:extLst>
              <a:ext uri="{FF2B5EF4-FFF2-40B4-BE49-F238E27FC236}">
                <a16:creationId xmlns:a16="http://schemas.microsoft.com/office/drawing/2014/main" id="{4061E305-168E-9508-529E-04652281A0F5}"/>
              </a:ext>
            </a:extLst>
          </p:cNvPr>
          <p:cNvGrpSpPr/>
          <p:nvPr/>
        </p:nvGrpSpPr>
        <p:grpSpPr>
          <a:xfrm>
            <a:off x="6393643" y="5018572"/>
            <a:ext cx="944914" cy="566948"/>
            <a:chOff x="3251287" y="662449"/>
            <a:chExt cx="944914" cy="566948"/>
          </a:xfrm>
          <a:solidFill>
            <a:srgbClr val="002060"/>
          </a:solidFill>
        </p:grpSpPr>
        <p:sp>
          <p:nvSpPr>
            <p:cNvPr id="40" name="Rectangle 39">
              <a:extLst>
                <a:ext uri="{FF2B5EF4-FFF2-40B4-BE49-F238E27FC236}">
                  <a16:creationId xmlns:a16="http://schemas.microsoft.com/office/drawing/2014/main" id="{98845359-7AB0-B08F-402B-F8D725F16BDC}"/>
                </a:ext>
              </a:extLst>
            </p:cNvPr>
            <p:cNvSpPr/>
            <p:nvPr/>
          </p:nvSpPr>
          <p:spPr>
            <a:xfrm>
              <a:off x="3251287" y="662449"/>
              <a:ext cx="944914" cy="56694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41" name="ZoneTexte 40">
              <a:extLst>
                <a:ext uri="{FF2B5EF4-FFF2-40B4-BE49-F238E27FC236}">
                  <a16:creationId xmlns:a16="http://schemas.microsoft.com/office/drawing/2014/main" id="{82162D15-53F3-3225-2FBD-A27FF8CD9675}"/>
                </a:ext>
              </a:extLst>
            </p:cNvPr>
            <p:cNvSpPr txBox="1"/>
            <p:nvPr/>
          </p:nvSpPr>
          <p:spPr>
            <a:xfrm>
              <a:off x="3251287" y="662449"/>
              <a:ext cx="944914" cy="566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Auditer la conformité</a:t>
              </a:r>
            </a:p>
          </p:txBody>
        </p:sp>
      </p:grpSp>
      <p:grpSp>
        <p:nvGrpSpPr>
          <p:cNvPr id="42" name="Groupe 41">
            <a:extLst>
              <a:ext uri="{FF2B5EF4-FFF2-40B4-BE49-F238E27FC236}">
                <a16:creationId xmlns:a16="http://schemas.microsoft.com/office/drawing/2014/main" id="{4D55730D-736F-9410-845F-D085FB184573}"/>
              </a:ext>
            </a:extLst>
          </p:cNvPr>
          <p:cNvGrpSpPr/>
          <p:nvPr/>
        </p:nvGrpSpPr>
        <p:grpSpPr>
          <a:xfrm>
            <a:off x="3265256" y="5718934"/>
            <a:ext cx="1527624" cy="566948"/>
            <a:chOff x="783856" y="1323889"/>
            <a:chExt cx="1527624" cy="566948"/>
          </a:xfrm>
          <a:solidFill>
            <a:srgbClr val="002060"/>
          </a:solidFill>
        </p:grpSpPr>
        <p:sp>
          <p:nvSpPr>
            <p:cNvPr id="43" name="Rectangle 42">
              <a:extLst>
                <a:ext uri="{FF2B5EF4-FFF2-40B4-BE49-F238E27FC236}">
                  <a16:creationId xmlns:a16="http://schemas.microsoft.com/office/drawing/2014/main" id="{DE544A41-33BE-81B1-5B76-717E439144DE}"/>
                </a:ext>
              </a:extLst>
            </p:cNvPr>
            <p:cNvSpPr/>
            <p:nvPr/>
          </p:nvSpPr>
          <p:spPr>
            <a:xfrm>
              <a:off x="783856" y="1323889"/>
              <a:ext cx="1527624" cy="56694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44" name="ZoneTexte 43">
              <a:extLst>
                <a:ext uri="{FF2B5EF4-FFF2-40B4-BE49-F238E27FC236}">
                  <a16:creationId xmlns:a16="http://schemas.microsoft.com/office/drawing/2014/main" id="{A8402D40-7A63-391E-74BC-783EEF3BFE19}"/>
                </a:ext>
              </a:extLst>
            </p:cNvPr>
            <p:cNvSpPr txBox="1"/>
            <p:nvPr/>
          </p:nvSpPr>
          <p:spPr>
            <a:xfrm>
              <a:off x="783856" y="1323889"/>
              <a:ext cx="1527624" cy="566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Mettre en place des mesures de sécurité adaptées au risque</a:t>
              </a:r>
            </a:p>
          </p:txBody>
        </p:sp>
      </p:grpSp>
      <p:grpSp>
        <p:nvGrpSpPr>
          <p:cNvPr id="48" name="Groupe 47">
            <a:extLst>
              <a:ext uri="{FF2B5EF4-FFF2-40B4-BE49-F238E27FC236}">
                <a16:creationId xmlns:a16="http://schemas.microsoft.com/office/drawing/2014/main" id="{B4E1064F-3C1D-2EAD-5B3E-3161C5C5FEEB}"/>
              </a:ext>
            </a:extLst>
          </p:cNvPr>
          <p:cNvGrpSpPr/>
          <p:nvPr/>
        </p:nvGrpSpPr>
        <p:grpSpPr>
          <a:xfrm>
            <a:off x="5629830" y="5712227"/>
            <a:ext cx="1527623" cy="566948"/>
            <a:chOff x="2405971" y="1323889"/>
            <a:chExt cx="1139443" cy="566948"/>
          </a:xfrm>
          <a:solidFill>
            <a:srgbClr val="002060"/>
          </a:solidFill>
        </p:grpSpPr>
        <p:sp>
          <p:nvSpPr>
            <p:cNvPr id="49" name="Rectangle 48">
              <a:extLst>
                <a:ext uri="{FF2B5EF4-FFF2-40B4-BE49-F238E27FC236}">
                  <a16:creationId xmlns:a16="http://schemas.microsoft.com/office/drawing/2014/main" id="{C1899E87-B0E2-9B63-6BB3-953BBE8F7B80}"/>
                </a:ext>
              </a:extLst>
            </p:cNvPr>
            <p:cNvSpPr/>
            <p:nvPr/>
          </p:nvSpPr>
          <p:spPr>
            <a:xfrm>
              <a:off x="2405971" y="1323889"/>
              <a:ext cx="1139443" cy="56694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r-FR"/>
            </a:p>
          </p:txBody>
        </p:sp>
        <p:sp>
          <p:nvSpPr>
            <p:cNvPr id="50" name="ZoneTexte 49">
              <a:extLst>
                <a:ext uri="{FF2B5EF4-FFF2-40B4-BE49-F238E27FC236}">
                  <a16:creationId xmlns:a16="http://schemas.microsoft.com/office/drawing/2014/main" id="{CEAB3770-C666-F320-BE7C-75D29B2C0C11}"/>
                </a:ext>
              </a:extLst>
            </p:cNvPr>
            <p:cNvSpPr txBox="1"/>
            <p:nvPr/>
          </p:nvSpPr>
          <p:spPr>
            <a:xfrm>
              <a:off x="2405971" y="1323889"/>
              <a:ext cx="1139443" cy="56694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Inte</a:t>
              </a:r>
              <a:r>
                <a:rPr lang="fr-FR" sz="1000" kern="1200" dirty="0"/>
                <a:t>rvenir en cas des failles de sécurité</a:t>
              </a:r>
            </a:p>
          </p:txBody>
        </p:sp>
      </p:grpSp>
      <p:pic>
        <p:nvPicPr>
          <p:cNvPr id="51" name="Image 28">
            <a:extLst>
              <a:ext uri="{FF2B5EF4-FFF2-40B4-BE49-F238E27FC236}">
                <a16:creationId xmlns:a16="http://schemas.microsoft.com/office/drawing/2014/main" id="{5C6CDEBB-C773-94A3-F3FA-D6AFC4AC6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37" t="2126"/>
          <a:stretch>
            <a:fillRect/>
          </a:stretch>
        </p:blipFill>
        <p:spPr bwMode="auto">
          <a:xfrm>
            <a:off x="1895883" y="4514541"/>
            <a:ext cx="4524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a:extLst>
              <a:ext uri="{FF2B5EF4-FFF2-40B4-BE49-F238E27FC236}">
                <a16:creationId xmlns:a16="http://schemas.microsoft.com/office/drawing/2014/main" id="{6C21C928-A556-6011-AAEE-706158A4430C}"/>
              </a:ext>
            </a:extLst>
          </p:cNvPr>
          <p:cNvSpPr/>
          <p:nvPr/>
        </p:nvSpPr>
        <p:spPr>
          <a:xfrm>
            <a:off x="1639383" y="5522603"/>
            <a:ext cx="1085850" cy="428625"/>
          </a:xfrm>
          <a:prstGeom prst="rect">
            <a:avLst/>
          </a:prstGeom>
          <a:solidFill>
            <a:srgbClr val="3891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975">
                <a:latin typeface="Calibri Light" panose="020F0302020204030204" pitchFamily="34" charset="0"/>
              </a:rPr>
              <a:t>Délégué à la protection de données (DPO)</a:t>
            </a:r>
            <a:endParaRPr lang="fr-FR" sz="975" dirty="0">
              <a:latin typeface="Calibri Light" panose="020F0302020204030204" pitchFamily="34" charset="0"/>
            </a:endParaRPr>
          </a:p>
        </p:txBody>
      </p:sp>
      <p:pic>
        <p:nvPicPr>
          <p:cNvPr id="53" name="Image 26">
            <a:extLst>
              <a:ext uri="{FF2B5EF4-FFF2-40B4-BE49-F238E27FC236}">
                <a16:creationId xmlns:a16="http://schemas.microsoft.com/office/drawing/2014/main" id="{4A8482D3-F024-52CE-F7D4-2310557F3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41" t="14783" r="23479" b="22392"/>
          <a:stretch>
            <a:fillRect/>
          </a:stretch>
        </p:blipFill>
        <p:spPr bwMode="auto">
          <a:xfrm>
            <a:off x="7826488" y="3947592"/>
            <a:ext cx="236333" cy="56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Image 33">
            <a:extLst>
              <a:ext uri="{FF2B5EF4-FFF2-40B4-BE49-F238E27FC236}">
                <a16:creationId xmlns:a16="http://schemas.microsoft.com/office/drawing/2014/main" id="{11FA4139-4848-2926-D913-7F7C5ACAB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547" r="19231" b="4764"/>
          <a:stretch>
            <a:fillRect/>
          </a:stretch>
        </p:blipFill>
        <p:spPr bwMode="auto">
          <a:xfrm>
            <a:off x="7830758" y="4631460"/>
            <a:ext cx="227792" cy="56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 23">
            <a:extLst>
              <a:ext uri="{FF2B5EF4-FFF2-40B4-BE49-F238E27FC236}">
                <a16:creationId xmlns:a16="http://schemas.microsoft.com/office/drawing/2014/main" id="{FE0E3C7C-168D-1638-083E-5C5E2CD19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392" y="5347774"/>
            <a:ext cx="248523" cy="5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 32">
            <a:extLst>
              <a:ext uri="{FF2B5EF4-FFF2-40B4-BE49-F238E27FC236}">
                <a16:creationId xmlns:a16="http://schemas.microsoft.com/office/drawing/2014/main" id="{0477ED75-1C70-EA9B-0253-6B30D3938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087" t="12437" r="17953" b="-549"/>
          <a:stretch>
            <a:fillRect/>
          </a:stretch>
        </p:blipFill>
        <p:spPr bwMode="auto">
          <a:xfrm>
            <a:off x="7791104" y="6054554"/>
            <a:ext cx="255879" cy="56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ZoneTexte 57">
            <a:extLst>
              <a:ext uri="{FF2B5EF4-FFF2-40B4-BE49-F238E27FC236}">
                <a16:creationId xmlns:a16="http://schemas.microsoft.com/office/drawing/2014/main" id="{34567F02-3B6B-E939-DAD3-A5F34325C1DA}"/>
              </a:ext>
            </a:extLst>
          </p:cNvPr>
          <p:cNvSpPr txBox="1"/>
          <p:nvPr/>
        </p:nvSpPr>
        <p:spPr>
          <a:xfrm>
            <a:off x="8151281" y="4061789"/>
            <a:ext cx="498555" cy="338554"/>
          </a:xfrm>
          <a:prstGeom prst="rect">
            <a:avLst/>
          </a:prstGeom>
          <a:noFill/>
        </p:spPr>
        <p:txBody>
          <a:bodyPr wrap="square" rtlCol="0">
            <a:spAutoFit/>
          </a:bodyPr>
          <a:lstStyle/>
          <a:p>
            <a:r>
              <a:rPr lang="fr-FR" sz="1600" dirty="0">
                <a:solidFill>
                  <a:srgbClr val="445469"/>
                </a:solidFill>
              </a:rPr>
              <a:t>DG</a:t>
            </a:r>
            <a:r>
              <a:rPr lang="fr-FR" sz="1600" dirty="0"/>
              <a:t> </a:t>
            </a:r>
          </a:p>
        </p:txBody>
      </p:sp>
      <p:sp>
        <p:nvSpPr>
          <p:cNvPr id="59" name="ZoneTexte 58">
            <a:extLst>
              <a:ext uri="{FF2B5EF4-FFF2-40B4-BE49-F238E27FC236}">
                <a16:creationId xmlns:a16="http://schemas.microsoft.com/office/drawing/2014/main" id="{F22238A9-B52E-47B5-3D39-14A24098C9C6}"/>
              </a:ext>
            </a:extLst>
          </p:cNvPr>
          <p:cNvSpPr txBox="1"/>
          <p:nvPr/>
        </p:nvSpPr>
        <p:spPr>
          <a:xfrm>
            <a:off x="8217530" y="4702685"/>
            <a:ext cx="747361" cy="338554"/>
          </a:xfrm>
          <a:prstGeom prst="rect">
            <a:avLst/>
          </a:prstGeom>
          <a:noFill/>
        </p:spPr>
        <p:txBody>
          <a:bodyPr wrap="square" rtlCol="0">
            <a:spAutoFit/>
          </a:bodyPr>
          <a:lstStyle/>
          <a:p>
            <a:r>
              <a:rPr lang="fr-FR" sz="1600" dirty="0">
                <a:solidFill>
                  <a:srgbClr val="F1982B"/>
                </a:solidFill>
              </a:rPr>
              <a:t>Relais</a:t>
            </a:r>
            <a:r>
              <a:rPr lang="fr-FR" sz="1600" dirty="0"/>
              <a:t> </a:t>
            </a:r>
          </a:p>
        </p:txBody>
      </p:sp>
      <p:sp>
        <p:nvSpPr>
          <p:cNvPr id="60" name="ZoneTexte 59">
            <a:extLst>
              <a:ext uri="{FF2B5EF4-FFF2-40B4-BE49-F238E27FC236}">
                <a16:creationId xmlns:a16="http://schemas.microsoft.com/office/drawing/2014/main" id="{3A7610E8-904E-8E93-74FE-69E29D66010E}"/>
              </a:ext>
            </a:extLst>
          </p:cNvPr>
          <p:cNvSpPr txBox="1"/>
          <p:nvPr/>
        </p:nvSpPr>
        <p:spPr>
          <a:xfrm>
            <a:off x="8247545" y="5450810"/>
            <a:ext cx="700282" cy="338554"/>
          </a:xfrm>
          <a:prstGeom prst="rect">
            <a:avLst/>
          </a:prstGeom>
          <a:noFill/>
        </p:spPr>
        <p:txBody>
          <a:bodyPr wrap="square" rtlCol="0">
            <a:spAutoFit/>
          </a:bodyPr>
          <a:lstStyle/>
          <a:p>
            <a:r>
              <a:rPr lang="fr-FR" sz="1600" dirty="0">
                <a:solidFill>
                  <a:srgbClr val="C1DDF5"/>
                </a:solidFill>
              </a:rPr>
              <a:t>Pilote</a:t>
            </a:r>
            <a:r>
              <a:rPr lang="fr-FR" sz="1600" dirty="0"/>
              <a:t> </a:t>
            </a:r>
          </a:p>
        </p:txBody>
      </p:sp>
      <p:sp>
        <p:nvSpPr>
          <p:cNvPr id="61" name="ZoneTexte 60">
            <a:extLst>
              <a:ext uri="{FF2B5EF4-FFF2-40B4-BE49-F238E27FC236}">
                <a16:creationId xmlns:a16="http://schemas.microsoft.com/office/drawing/2014/main" id="{0D41AE6E-0844-0F80-B49E-749B8B7F0A7F}"/>
              </a:ext>
            </a:extLst>
          </p:cNvPr>
          <p:cNvSpPr txBox="1"/>
          <p:nvPr/>
        </p:nvSpPr>
        <p:spPr>
          <a:xfrm>
            <a:off x="8217530" y="6162933"/>
            <a:ext cx="960670" cy="307777"/>
          </a:xfrm>
          <a:prstGeom prst="rect">
            <a:avLst/>
          </a:prstGeom>
          <a:noFill/>
        </p:spPr>
        <p:txBody>
          <a:bodyPr wrap="square" rtlCol="0">
            <a:spAutoFit/>
          </a:bodyPr>
          <a:lstStyle/>
          <a:p>
            <a:r>
              <a:rPr lang="fr-FR" sz="1400" dirty="0">
                <a:solidFill>
                  <a:srgbClr val="C51718"/>
                </a:solidFill>
              </a:rPr>
              <a:t>DSI/ RSSI </a:t>
            </a:r>
          </a:p>
        </p:txBody>
      </p:sp>
      <p:cxnSp>
        <p:nvCxnSpPr>
          <p:cNvPr id="63" name="Connecteur droit 62">
            <a:extLst>
              <a:ext uri="{FF2B5EF4-FFF2-40B4-BE49-F238E27FC236}">
                <a16:creationId xmlns:a16="http://schemas.microsoft.com/office/drawing/2014/main" id="{B2FAF985-59CA-BD4E-D7A0-F0129CA630F0}"/>
              </a:ext>
            </a:extLst>
          </p:cNvPr>
          <p:cNvCxnSpPr/>
          <p:nvPr/>
        </p:nvCxnSpPr>
        <p:spPr>
          <a:xfrm>
            <a:off x="2837468" y="4324917"/>
            <a:ext cx="0" cy="2145793"/>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Connecteur droit 63">
            <a:extLst>
              <a:ext uri="{FF2B5EF4-FFF2-40B4-BE49-F238E27FC236}">
                <a16:creationId xmlns:a16="http://schemas.microsoft.com/office/drawing/2014/main" id="{2F79CB9D-3016-2BFB-B41D-AF437F78DE22}"/>
              </a:ext>
            </a:extLst>
          </p:cNvPr>
          <p:cNvCxnSpPr/>
          <p:nvPr/>
        </p:nvCxnSpPr>
        <p:spPr>
          <a:xfrm>
            <a:off x="7533588" y="4311533"/>
            <a:ext cx="0" cy="2145793"/>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Connecteur droit avec flèche 65">
            <a:extLst>
              <a:ext uri="{FF2B5EF4-FFF2-40B4-BE49-F238E27FC236}">
                <a16:creationId xmlns:a16="http://schemas.microsoft.com/office/drawing/2014/main" id="{B41F5ED8-D634-1224-49F8-A6F51661E4CA}"/>
              </a:ext>
            </a:extLst>
          </p:cNvPr>
          <p:cNvCxnSpPr>
            <a:stCxn id="51" idx="3"/>
          </p:cNvCxnSpPr>
          <p:nvPr/>
        </p:nvCxnSpPr>
        <p:spPr>
          <a:xfrm>
            <a:off x="2348320" y="5018572"/>
            <a:ext cx="489148"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3" name="Image 27">
            <a:extLst>
              <a:ext uri="{FF2B5EF4-FFF2-40B4-BE49-F238E27FC236}">
                <a16:creationId xmlns:a16="http://schemas.microsoft.com/office/drawing/2014/main" id="{718AA7F6-B4C6-06BE-5C85-7DEFA1E724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6942" y="1687398"/>
            <a:ext cx="2016877" cy="16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1F3D655D-B6FB-B1F3-8C9E-11DBBFC0930E}"/>
              </a:ext>
            </a:extLst>
          </p:cNvPr>
          <p:cNvSpPr txBox="1"/>
          <p:nvPr/>
        </p:nvSpPr>
        <p:spPr>
          <a:xfrm>
            <a:off x="9897885" y="1964700"/>
            <a:ext cx="1875934" cy="830997"/>
          </a:xfrm>
          <a:prstGeom prst="rect">
            <a:avLst/>
          </a:prstGeom>
          <a:noFill/>
        </p:spPr>
        <p:txBody>
          <a:bodyPr wrap="square" rtlCol="0">
            <a:spAutoFit/>
          </a:bodyPr>
          <a:lstStyle/>
          <a:p>
            <a:r>
              <a:rPr lang="fr-FR" sz="1600" b="1" dirty="0">
                <a:solidFill>
                  <a:srgbClr val="002060"/>
                </a:solidFill>
              </a:rPr>
              <a:t>Le DPO peut être interne, externe ou mutualisé </a:t>
            </a:r>
          </a:p>
        </p:txBody>
      </p:sp>
    </p:spTree>
    <p:extLst>
      <p:ext uri="{BB962C8B-B14F-4D97-AF65-F5344CB8AC3E}">
        <p14:creationId xmlns:p14="http://schemas.microsoft.com/office/powerpoint/2010/main" val="1798301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DDD77-008C-535E-8721-968ACD2083D1}"/>
              </a:ext>
            </a:extLst>
          </p:cNvPr>
          <p:cNvSpPr>
            <a:spLocks noGrp="1"/>
          </p:cNvSpPr>
          <p:nvPr>
            <p:ph type="title"/>
          </p:nvPr>
        </p:nvSpPr>
        <p:spPr>
          <a:xfrm>
            <a:off x="0" y="42202"/>
            <a:ext cx="10515600" cy="832079"/>
          </a:xfrm>
        </p:spPr>
        <p:txBody>
          <a:bodyPr>
            <a:normAutofit/>
          </a:bodyPr>
          <a:lstStyle/>
          <a:p>
            <a:r>
              <a:rPr lang="fr-FR" sz="4000" b="1" dirty="0">
                <a:solidFill>
                  <a:srgbClr val="002060"/>
                </a:solidFill>
              </a:rPr>
              <a:t>5.1 La CNIL  </a:t>
            </a:r>
            <a:r>
              <a:rPr lang="fr-FR" sz="2400" dirty="0"/>
              <a:t>(</a:t>
            </a:r>
            <a:r>
              <a:rPr lang="fr-FR" sz="2400" dirty="0">
                <a:solidFill>
                  <a:srgbClr val="002060"/>
                </a:solidFill>
              </a:rPr>
              <a:t>autorité administrative indépendante</a:t>
            </a:r>
            <a:r>
              <a:rPr lang="fr-FR" sz="2400" dirty="0"/>
              <a:t>) </a:t>
            </a:r>
          </a:p>
        </p:txBody>
      </p:sp>
      <p:cxnSp>
        <p:nvCxnSpPr>
          <p:cNvPr id="4" name="Connecteur droit 3">
            <a:extLst>
              <a:ext uri="{FF2B5EF4-FFF2-40B4-BE49-F238E27FC236}">
                <a16:creationId xmlns:a16="http://schemas.microsoft.com/office/drawing/2014/main" id="{778B48B5-7A88-61EC-A3E8-466DA8CA4A32}"/>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5" name="Triangle rectangle 4">
            <a:extLst>
              <a:ext uri="{FF2B5EF4-FFF2-40B4-BE49-F238E27FC236}">
                <a16:creationId xmlns:a16="http://schemas.microsoft.com/office/drawing/2014/main" id="{C2349C46-C441-1178-1A24-71CEC62BCC3B}"/>
              </a:ext>
            </a:extLst>
          </p:cNvPr>
          <p:cNvSpPr/>
          <p:nvPr/>
        </p:nvSpPr>
        <p:spPr>
          <a:xfrm>
            <a:off x="0" y="4869053"/>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rectangle 5">
            <a:extLst>
              <a:ext uri="{FF2B5EF4-FFF2-40B4-BE49-F238E27FC236}">
                <a16:creationId xmlns:a16="http://schemas.microsoft.com/office/drawing/2014/main" id="{69E67461-F538-79AD-6283-4170D4C85850}"/>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A321C3D3-392A-1F23-4797-42004A5CDEA9}"/>
              </a:ext>
            </a:extLst>
          </p:cNvPr>
          <p:cNvSpPr txBox="1"/>
          <p:nvPr/>
        </p:nvSpPr>
        <p:spPr>
          <a:xfrm>
            <a:off x="678731" y="1253765"/>
            <a:ext cx="8305014" cy="2862322"/>
          </a:xfrm>
          <a:prstGeom prst="rect">
            <a:avLst/>
          </a:prstGeom>
          <a:noFill/>
        </p:spPr>
        <p:txBody>
          <a:bodyPr wrap="square" rtlCol="0">
            <a:spAutoFit/>
          </a:bodyPr>
          <a:lstStyle/>
          <a:p>
            <a:pPr marL="285750" indent="-285750">
              <a:buFont typeface="Wingdings" panose="05000000000000000000" pitchFamily="2" charset="2"/>
              <a:buChar char="q"/>
            </a:pPr>
            <a:r>
              <a:rPr lang="fr-FR" dirty="0">
                <a:solidFill>
                  <a:srgbClr val="002060"/>
                </a:solidFill>
              </a:rPr>
              <a:t>Créée par la Loi Informatique et libertés du 06 janvier 1978, la CNIL est une autorité administrative indépendante chargée de veiller à la protection des données personnelles contenues dans les fichiers et traitements informatiques ou papiers, aussi bien publics que privés. </a:t>
            </a:r>
          </a:p>
          <a:p>
            <a:pPr marL="285750" indent="-285750">
              <a:buFont typeface="Wingdings" panose="05000000000000000000" pitchFamily="2" charset="2"/>
              <a:buChar char="q"/>
            </a:pPr>
            <a:endParaRPr lang="fr-FR" dirty="0">
              <a:solidFill>
                <a:srgbClr val="002060"/>
              </a:solidFill>
            </a:endParaRPr>
          </a:p>
          <a:p>
            <a:pPr marL="285750" indent="-285750">
              <a:buFont typeface="Wingdings" panose="05000000000000000000" pitchFamily="2" charset="2"/>
              <a:buChar char="q"/>
            </a:pPr>
            <a:r>
              <a:rPr lang="fr-FR" dirty="0">
                <a:solidFill>
                  <a:srgbClr val="002060"/>
                </a:solidFill>
              </a:rPr>
              <a:t>Au quotidien, la CNIL s’assure que l’informatique est au service du citoyen et qu’elle ne porte atteinte ni à l’identité humaine, ni aux droits de l’homme, ni à la vie privée, ni aux libertés individuelles ou publiques. </a:t>
            </a:r>
          </a:p>
          <a:p>
            <a:endParaRPr lang="fr-FR" dirty="0">
              <a:solidFill>
                <a:srgbClr val="002060"/>
              </a:solidFill>
            </a:endParaRPr>
          </a:p>
          <a:p>
            <a:endParaRPr lang="fr-FR" dirty="0">
              <a:solidFill>
                <a:srgbClr val="002060"/>
              </a:solidFill>
            </a:endParaRPr>
          </a:p>
        </p:txBody>
      </p:sp>
      <p:sp>
        <p:nvSpPr>
          <p:cNvPr id="8" name="ZoneTexte 7">
            <a:extLst>
              <a:ext uri="{FF2B5EF4-FFF2-40B4-BE49-F238E27FC236}">
                <a16:creationId xmlns:a16="http://schemas.microsoft.com/office/drawing/2014/main" id="{77AF905E-D14B-FF89-464E-B4306CCD580B}"/>
              </a:ext>
            </a:extLst>
          </p:cNvPr>
          <p:cNvSpPr txBox="1"/>
          <p:nvPr/>
        </p:nvSpPr>
        <p:spPr>
          <a:xfrm>
            <a:off x="305194" y="3742186"/>
            <a:ext cx="2555449" cy="369332"/>
          </a:xfrm>
          <a:prstGeom prst="rect">
            <a:avLst/>
          </a:prstGeom>
          <a:noFill/>
        </p:spPr>
        <p:txBody>
          <a:bodyPr wrap="square" rtlCol="0">
            <a:spAutoFit/>
          </a:bodyPr>
          <a:lstStyle/>
          <a:p>
            <a:r>
              <a:rPr lang="fr-FR" b="1" u="sng" dirty="0">
                <a:solidFill>
                  <a:srgbClr val="002060"/>
                </a:solidFill>
              </a:rPr>
              <a:t>Les missions de la CNIL </a:t>
            </a:r>
            <a:r>
              <a:rPr lang="fr-FR" b="1" dirty="0">
                <a:solidFill>
                  <a:srgbClr val="002060"/>
                </a:solidFill>
              </a:rPr>
              <a:t>: </a:t>
            </a:r>
          </a:p>
        </p:txBody>
      </p:sp>
      <p:sp>
        <p:nvSpPr>
          <p:cNvPr id="10" name="Rectangle 9">
            <a:extLst>
              <a:ext uri="{FF2B5EF4-FFF2-40B4-BE49-F238E27FC236}">
                <a16:creationId xmlns:a16="http://schemas.microsoft.com/office/drawing/2014/main" id="{A7EADBEC-178A-9A63-D7DB-6FF1078A9135}"/>
              </a:ext>
            </a:extLst>
          </p:cNvPr>
          <p:cNvSpPr/>
          <p:nvPr/>
        </p:nvSpPr>
        <p:spPr>
          <a:xfrm>
            <a:off x="2696065" y="4308049"/>
            <a:ext cx="2555449" cy="895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Informer, protéger les droits. </a:t>
            </a:r>
          </a:p>
        </p:txBody>
      </p:sp>
      <p:sp>
        <p:nvSpPr>
          <p:cNvPr id="11" name="Rectangle 10">
            <a:extLst>
              <a:ext uri="{FF2B5EF4-FFF2-40B4-BE49-F238E27FC236}">
                <a16:creationId xmlns:a16="http://schemas.microsoft.com/office/drawing/2014/main" id="{B5CC458B-D79C-ACF6-AD39-37967AFC9252}"/>
              </a:ext>
            </a:extLst>
          </p:cNvPr>
          <p:cNvSpPr/>
          <p:nvPr/>
        </p:nvSpPr>
        <p:spPr>
          <a:xfrm>
            <a:off x="6112106" y="4308049"/>
            <a:ext cx="2555449" cy="895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Accompagner la conformité/ conseiller</a:t>
            </a:r>
          </a:p>
        </p:txBody>
      </p:sp>
      <p:sp>
        <p:nvSpPr>
          <p:cNvPr id="12" name="Rectangle 11">
            <a:extLst>
              <a:ext uri="{FF2B5EF4-FFF2-40B4-BE49-F238E27FC236}">
                <a16:creationId xmlns:a16="http://schemas.microsoft.com/office/drawing/2014/main" id="{93E81691-F5B1-5F84-3C4D-80383148972F}"/>
              </a:ext>
            </a:extLst>
          </p:cNvPr>
          <p:cNvSpPr/>
          <p:nvPr/>
        </p:nvSpPr>
        <p:spPr>
          <a:xfrm>
            <a:off x="2696066" y="5448691"/>
            <a:ext cx="2555449" cy="895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Anticiper et innover</a:t>
            </a:r>
          </a:p>
        </p:txBody>
      </p:sp>
      <p:sp>
        <p:nvSpPr>
          <p:cNvPr id="13" name="Rectangle 12">
            <a:extLst>
              <a:ext uri="{FF2B5EF4-FFF2-40B4-BE49-F238E27FC236}">
                <a16:creationId xmlns:a16="http://schemas.microsoft.com/office/drawing/2014/main" id="{ADF7BA44-00D5-4EF7-C46B-495A59B7BF51}"/>
              </a:ext>
            </a:extLst>
          </p:cNvPr>
          <p:cNvSpPr/>
          <p:nvPr/>
        </p:nvSpPr>
        <p:spPr>
          <a:xfrm>
            <a:off x="6112106" y="5448691"/>
            <a:ext cx="2555449" cy="8955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Contrôler et sanctionner</a:t>
            </a:r>
          </a:p>
        </p:txBody>
      </p:sp>
      <p:pic>
        <p:nvPicPr>
          <p:cNvPr id="15" name="Graphique 14" descr="Marteau d'officiel avec un remplissage uni">
            <a:extLst>
              <a:ext uri="{FF2B5EF4-FFF2-40B4-BE49-F238E27FC236}">
                <a16:creationId xmlns:a16="http://schemas.microsoft.com/office/drawing/2014/main" id="{A18EAA29-6531-49DC-640F-E7CAC94428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219" y="5403128"/>
            <a:ext cx="493336" cy="493336"/>
          </a:xfrm>
          <a:prstGeom prst="rect">
            <a:avLst/>
          </a:prstGeom>
        </p:spPr>
      </p:pic>
      <p:pic>
        <p:nvPicPr>
          <p:cNvPr id="17" name="Graphique 16" descr="Bulle de discussion avec un remplissage uni">
            <a:extLst>
              <a:ext uri="{FF2B5EF4-FFF2-40B4-BE49-F238E27FC236}">
                <a16:creationId xmlns:a16="http://schemas.microsoft.com/office/drawing/2014/main" id="{B35F7529-F77B-2C90-2A33-8504FB1200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9390" y="4774014"/>
            <a:ext cx="429582" cy="429582"/>
          </a:xfrm>
          <a:prstGeom prst="rect">
            <a:avLst/>
          </a:prstGeom>
        </p:spPr>
      </p:pic>
      <p:pic>
        <p:nvPicPr>
          <p:cNvPr id="19" name="Graphique 18" descr="Poignée de main avec un remplissage uni">
            <a:extLst>
              <a:ext uri="{FF2B5EF4-FFF2-40B4-BE49-F238E27FC236}">
                <a16:creationId xmlns:a16="http://schemas.microsoft.com/office/drawing/2014/main" id="{DAD9FFEF-681E-2717-B9C6-AA18883C6F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4219" y="4325189"/>
            <a:ext cx="457200" cy="457200"/>
          </a:xfrm>
          <a:prstGeom prst="rect">
            <a:avLst/>
          </a:prstGeom>
        </p:spPr>
      </p:pic>
      <p:pic>
        <p:nvPicPr>
          <p:cNvPr id="21" name="Graphique 20" descr="Ampoule et engrenage avec un remplissage uni">
            <a:extLst>
              <a:ext uri="{FF2B5EF4-FFF2-40B4-BE49-F238E27FC236}">
                <a16:creationId xmlns:a16="http://schemas.microsoft.com/office/drawing/2014/main" id="{384F8BD8-6BC9-4948-CA88-EBBC797E11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31435" y="5887038"/>
            <a:ext cx="457200" cy="457200"/>
          </a:xfrm>
          <a:prstGeom prst="rect">
            <a:avLst/>
          </a:prstGeom>
        </p:spPr>
      </p:pic>
      <p:sp>
        <p:nvSpPr>
          <p:cNvPr id="22" name="ZoneTexte 21">
            <a:extLst>
              <a:ext uri="{FF2B5EF4-FFF2-40B4-BE49-F238E27FC236}">
                <a16:creationId xmlns:a16="http://schemas.microsoft.com/office/drawing/2014/main" id="{860E8CD2-ED14-EC32-0A59-F31741EB7545}"/>
              </a:ext>
            </a:extLst>
          </p:cNvPr>
          <p:cNvSpPr txBox="1"/>
          <p:nvPr/>
        </p:nvSpPr>
        <p:spPr>
          <a:xfrm>
            <a:off x="8849091" y="4875055"/>
            <a:ext cx="2393807" cy="1292662"/>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fr-FR"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a:t>
            </a:r>
            <a:r>
              <a:rPr lang="fr-FR" sz="2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fr-F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du CA mondial</a:t>
            </a:r>
          </a:p>
          <a:p>
            <a:pPr algn="ctr">
              <a:defRPr/>
            </a:pPr>
            <a:r>
              <a:rPr lang="fr-FR"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a:t>
            </a:r>
            <a:r>
              <a:rPr lang="fr-F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millions €</a:t>
            </a:r>
          </a:p>
        </p:txBody>
      </p:sp>
      <p:pic>
        <p:nvPicPr>
          <p:cNvPr id="23" name="Image 27">
            <a:extLst>
              <a:ext uri="{FF2B5EF4-FFF2-40B4-BE49-F238E27FC236}">
                <a16:creationId xmlns:a16="http://schemas.microsoft.com/office/drawing/2014/main" id="{C78AC85A-73F6-2835-49E1-07B8C89A60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88715" y="1817055"/>
            <a:ext cx="1894529" cy="153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23">
            <a:extLst>
              <a:ext uri="{FF2B5EF4-FFF2-40B4-BE49-F238E27FC236}">
                <a16:creationId xmlns:a16="http://schemas.microsoft.com/office/drawing/2014/main" id="{6A3A003E-18C5-66B7-FF48-617E99D7CC76}"/>
              </a:ext>
            </a:extLst>
          </p:cNvPr>
          <p:cNvSpPr txBox="1"/>
          <p:nvPr/>
        </p:nvSpPr>
        <p:spPr>
          <a:xfrm>
            <a:off x="9959288" y="2018565"/>
            <a:ext cx="1753385" cy="923330"/>
          </a:xfrm>
          <a:prstGeom prst="rect">
            <a:avLst/>
          </a:prstGeom>
          <a:noFill/>
        </p:spPr>
        <p:txBody>
          <a:bodyPr wrap="square" rtlCol="0">
            <a:spAutoFit/>
          </a:bodyPr>
          <a:lstStyle/>
          <a:p>
            <a:r>
              <a:rPr lang="fr-FR" b="1" dirty="0">
                <a:solidFill>
                  <a:srgbClr val="002060"/>
                </a:solidFill>
              </a:rPr>
              <a:t>Guide de la CNIL en bref 2022 : </a:t>
            </a:r>
            <a:r>
              <a:rPr lang="fr-FR" dirty="0">
                <a:hlinkClick r:id="rId12"/>
              </a:rPr>
              <a:t>Guide CNIL</a:t>
            </a:r>
            <a:endParaRPr lang="fr-FR" dirty="0"/>
          </a:p>
        </p:txBody>
      </p:sp>
    </p:spTree>
    <p:extLst>
      <p:ext uri="{BB962C8B-B14F-4D97-AF65-F5344CB8AC3E}">
        <p14:creationId xmlns:p14="http://schemas.microsoft.com/office/powerpoint/2010/main" val="278067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5E32BA-F084-6D31-ED7B-0221CA0B64C3}"/>
              </a:ext>
            </a:extLst>
          </p:cNvPr>
          <p:cNvSpPr>
            <a:spLocks noGrp="1"/>
          </p:cNvSpPr>
          <p:nvPr>
            <p:ph type="title"/>
          </p:nvPr>
        </p:nvSpPr>
        <p:spPr>
          <a:xfrm>
            <a:off x="0" y="300036"/>
            <a:ext cx="8343900" cy="434925"/>
          </a:xfrm>
        </p:spPr>
        <p:txBody>
          <a:bodyPr>
            <a:noAutofit/>
          </a:bodyPr>
          <a:lstStyle/>
          <a:p>
            <a:r>
              <a:rPr lang="fr-FR" sz="4000" b="1" dirty="0">
                <a:solidFill>
                  <a:srgbClr val="002060"/>
                </a:solidFill>
              </a:rPr>
              <a:t>Module 1 : Contexte et objectifs </a:t>
            </a:r>
          </a:p>
        </p:txBody>
      </p:sp>
      <p:sp>
        <p:nvSpPr>
          <p:cNvPr id="4" name="Rectangle 3">
            <a:extLst>
              <a:ext uri="{FF2B5EF4-FFF2-40B4-BE49-F238E27FC236}">
                <a16:creationId xmlns:a16="http://schemas.microsoft.com/office/drawing/2014/main" id="{43A8740B-DF15-25AC-FDED-52171B852891}"/>
              </a:ext>
            </a:extLst>
          </p:cNvPr>
          <p:cNvSpPr>
            <a:spLocks noGrp="1" noChangeArrowheads="1"/>
          </p:cNvSpPr>
          <p:nvPr>
            <p:ph idx="1"/>
          </p:nvPr>
        </p:nvSpPr>
        <p:spPr>
          <a:xfrm>
            <a:off x="1809750" y="1986360"/>
            <a:ext cx="7543799" cy="3853655"/>
          </a:xfr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marL="514350" indent="-514350">
              <a:buClr>
                <a:srgbClr val="002060"/>
              </a:buClr>
              <a:buFont typeface="+mj-lt"/>
              <a:buAutoNum type="arabicPeriod"/>
            </a:pPr>
            <a:r>
              <a:rPr lang="fr-FR" altLang="fr-FR" b="1" dirty="0">
                <a:ea typeface="ＭＳ Ｐゴシック" panose="020B0600070205080204" pitchFamily="34" charset="-128"/>
                <a:cs typeface="ＭＳ Ｐゴシック" panose="020B0600070205080204" pitchFamily="34" charset="-128"/>
              </a:rPr>
              <a:t> </a:t>
            </a:r>
            <a:r>
              <a:rPr lang="fr-FR" altLang="fr-FR" b="1" dirty="0">
                <a:solidFill>
                  <a:srgbClr val="002060"/>
                </a:solidFill>
                <a:ea typeface="ＭＳ Ｐゴシック" panose="020B0600070205080204" pitchFamily="34" charset="-128"/>
                <a:cs typeface="ＭＳ Ｐゴシック" panose="020B0600070205080204" pitchFamily="34" charset="-128"/>
              </a:rPr>
              <a:t>Cadre légal</a:t>
            </a:r>
            <a:r>
              <a:rPr lang="fr-FR" altLang="fr-FR" sz="2400" b="1" dirty="0">
                <a:solidFill>
                  <a:srgbClr val="002060"/>
                </a:solidFill>
                <a:ea typeface="ＭＳ Ｐゴシック" panose="020B0600070205080204" pitchFamily="34" charset="-128"/>
                <a:cs typeface="ＭＳ Ｐゴシック" panose="020B0600070205080204" pitchFamily="34" charset="-128"/>
              </a:rPr>
              <a:t> </a:t>
            </a:r>
            <a:r>
              <a:rPr lang="fr-FR" altLang="fr-FR" sz="2400" dirty="0">
                <a:solidFill>
                  <a:srgbClr val="002060"/>
                </a:solidFill>
                <a:ea typeface="ＭＳ Ｐゴシック" panose="020B0600070205080204" pitchFamily="34" charset="-128"/>
                <a:cs typeface="ＭＳ Ｐゴシック" panose="020B0600070205080204" pitchFamily="34" charset="-128"/>
              </a:rPr>
              <a:t>(p.4) </a:t>
            </a:r>
          </a:p>
          <a:p>
            <a:pPr marL="514350" indent="-514350">
              <a:buClr>
                <a:srgbClr val="002060"/>
              </a:buClr>
              <a:buFont typeface="+mj-lt"/>
              <a:buAutoNum type="arabicPeriod"/>
            </a:pPr>
            <a:r>
              <a:rPr lang="fr-FR" altLang="fr-FR" b="1" dirty="0">
                <a:solidFill>
                  <a:srgbClr val="002060"/>
                </a:solidFill>
                <a:ea typeface="ＭＳ Ｐゴシック" panose="020B0600070205080204" pitchFamily="34" charset="-128"/>
                <a:cs typeface="ＭＳ Ｐゴシック" panose="020B0600070205080204" pitchFamily="34" charset="-128"/>
              </a:rPr>
              <a:t>Notions clés du RGPD </a:t>
            </a:r>
            <a:r>
              <a:rPr lang="fr-FR" altLang="fr-FR" sz="2400" dirty="0">
                <a:solidFill>
                  <a:srgbClr val="002060"/>
                </a:solidFill>
                <a:ea typeface="ＭＳ Ｐゴシック" panose="020B0600070205080204" pitchFamily="34" charset="-128"/>
                <a:cs typeface="ＭＳ Ｐゴシック" panose="020B0600070205080204" pitchFamily="34" charset="-128"/>
              </a:rPr>
              <a:t>(p.5) </a:t>
            </a:r>
          </a:p>
          <a:p>
            <a:pPr marL="514350" indent="-514350">
              <a:buClr>
                <a:srgbClr val="002060"/>
              </a:buClr>
              <a:buFont typeface="+mj-lt"/>
              <a:buAutoNum type="arabicPeriod"/>
            </a:pPr>
            <a:r>
              <a:rPr lang="fr-FR" altLang="fr-FR" b="1" dirty="0">
                <a:solidFill>
                  <a:srgbClr val="002060"/>
                </a:solidFill>
                <a:ea typeface="ＭＳ Ｐゴシック" panose="020B0600070205080204" pitchFamily="34" charset="-128"/>
                <a:cs typeface="ＭＳ Ｐゴシック" panose="020B0600070205080204" pitchFamily="34" charset="-128"/>
              </a:rPr>
              <a:t>Apports du RGPD </a:t>
            </a:r>
            <a:r>
              <a:rPr lang="fr-FR" altLang="fr-FR" sz="2400" dirty="0">
                <a:solidFill>
                  <a:srgbClr val="002060"/>
                </a:solidFill>
                <a:ea typeface="ＭＳ Ｐゴシック" panose="020B0600070205080204" pitchFamily="34" charset="-128"/>
                <a:cs typeface="ＭＳ Ｐゴシック" panose="020B0600070205080204" pitchFamily="34" charset="-128"/>
              </a:rPr>
              <a:t>(p.17)</a:t>
            </a:r>
          </a:p>
          <a:p>
            <a:pPr marL="514350" indent="-514350">
              <a:buClr>
                <a:srgbClr val="002060"/>
              </a:buClr>
              <a:buFont typeface="+mj-lt"/>
              <a:buAutoNum type="arabicPeriod"/>
            </a:pPr>
            <a:r>
              <a:rPr lang="fr-FR" altLang="fr-FR" b="1" dirty="0">
                <a:solidFill>
                  <a:srgbClr val="002060"/>
                </a:solidFill>
                <a:ea typeface="ＭＳ Ｐゴシック" panose="020B0600070205080204" pitchFamily="34" charset="-128"/>
                <a:cs typeface="ＭＳ Ｐゴシック" panose="020B0600070205080204" pitchFamily="34" charset="-128"/>
              </a:rPr>
              <a:t>Autres acteurs </a:t>
            </a:r>
            <a:r>
              <a:rPr lang="fr-FR" altLang="fr-FR" sz="2400" dirty="0">
                <a:solidFill>
                  <a:srgbClr val="002060"/>
                </a:solidFill>
                <a:ea typeface="ＭＳ Ｐゴシック" panose="020B0600070205080204" pitchFamily="34" charset="-128"/>
                <a:cs typeface="ＭＳ Ｐゴシック" panose="020B0600070205080204" pitchFamily="34" charset="-128"/>
              </a:rPr>
              <a:t>(p.22) </a:t>
            </a:r>
          </a:p>
          <a:p>
            <a:pPr marL="514350" indent="-514350">
              <a:buClr>
                <a:srgbClr val="002060"/>
              </a:buClr>
              <a:buFont typeface="+mj-lt"/>
              <a:buAutoNum type="arabicPeriod"/>
            </a:pPr>
            <a:r>
              <a:rPr lang="fr-FR" altLang="fr-FR" b="1" dirty="0">
                <a:solidFill>
                  <a:srgbClr val="002060"/>
                </a:solidFill>
                <a:ea typeface="ＭＳ Ｐゴシック" panose="020B0600070205080204" pitchFamily="34" charset="-128"/>
                <a:cs typeface="ＭＳ Ｐゴシック" panose="020B0600070205080204" pitchFamily="34" charset="-128"/>
              </a:rPr>
              <a:t>Rôle de la CNIL </a:t>
            </a:r>
            <a:r>
              <a:rPr lang="fr-FR" altLang="fr-FR" sz="2400" dirty="0">
                <a:solidFill>
                  <a:srgbClr val="002060"/>
                </a:solidFill>
                <a:ea typeface="ＭＳ Ｐゴシック" panose="020B0600070205080204" pitchFamily="34" charset="-128"/>
                <a:cs typeface="ＭＳ Ｐゴシック" panose="020B0600070205080204" pitchFamily="34" charset="-128"/>
              </a:rPr>
              <a:t>(p.29) </a:t>
            </a:r>
          </a:p>
          <a:p>
            <a:pPr marL="514350" indent="-514350">
              <a:buClr>
                <a:srgbClr val="002060"/>
              </a:buClr>
              <a:buFont typeface="+mj-lt"/>
              <a:buAutoNum type="arabicPeriod"/>
            </a:pPr>
            <a:r>
              <a:rPr lang="fr-FR" altLang="fr-FR" b="1" dirty="0">
                <a:solidFill>
                  <a:srgbClr val="002060"/>
                </a:solidFill>
                <a:ea typeface="ＭＳ Ｐゴシック" panose="020B0600070205080204" pitchFamily="34" charset="-128"/>
                <a:cs typeface="ＭＳ Ｐゴシック" panose="020B0600070205080204" pitchFamily="34" charset="-128"/>
              </a:rPr>
              <a:t>Quiz et Etude de cas </a:t>
            </a:r>
            <a:r>
              <a:rPr lang="fr-FR" altLang="fr-FR" sz="2400" dirty="0">
                <a:solidFill>
                  <a:srgbClr val="002060"/>
                </a:solidFill>
                <a:ea typeface="ＭＳ Ｐゴシック" panose="020B0600070205080204" pitchFamily="34" charset="-128"/>
                <a:cs typeface="ＭＳ Ｐゴシック" panose="020B0600070205080204" pitchFamily="34" charset="-128"/>
              </a:rPr>
              <a:t>(p.32)</a:t>
            </a:r>
          </a:p>
          <a:p>
            <a:pPr marL="514350" indent="-514350">
              <a:buClr>
                <a:srgbClr val="002060"/>
              </a:buClr>
              <a:buFont typeface="+mj-lt"/>
              <a:buAutoNum type="arabicPeriod"/>
            </a:pPr>
            <a:r>
              <a:rPr lang="fr-FR" altLang="fr-FR" b="1" dirty="0">
                <a:solidFill>
                  <a:srgbClr val="002060"/>
                </a:solidFill>
                <a:ea typeface="ＭＳ Ｐゴシック" panose="020B0600070205080204" pitchFamily="34" charset="-128"/>
                <a:cs typeface="ＭＳ Ｐゴシック" panose="020B0600070205080204" pitchFamily="34" charset="-128"/>
              </a:rPr>
              <a:t>Ressources</a:t>
            </a:r>
            <a:r>
              <a:rPr lang="fr-FR" altLang="fr-FR" sz="2400" dirty="0">
                <a:solidFill>
                  <a:srgbClr val="002060"/>
                </a:solidFill>
                <a:ea typeface="ＭＳ Ｐゴシック" panose="020B0600070205080204" pitchFamily="34" charset="-128"/>
                <a:cs typeface="ＭＳ Ｐゴシック" panose="020B0600070205080204" pitchFamily="34" charset="-128"/>
              </a:rPr>
              <a:t> (p.34) </a:t>
            </a:r>
          </a:p>
          <a:p>
            <a:pPr>
              <a:buFont typeface="Wingdings" panose="05000000000000000000" pitchFamily="2" charset="2"/>
              <a:buNone/>
            </a:pPr>
            <a:endParaRPr lang="fr-FR" altLang="fr-FR" dirty="0">
              <a:ea typeface="ＭＳ Ｐゴシック" panose="020B0600070205080204" pitchFamily="34" charset="-128"/>
              <a:cs typeface="ＭＳ Ｐゴシック" panose="020B0600070205080204" pitchFamily="34" charset="-128"/>
            </a:endParaRPr>
          </a:p>
        </p:txBody>
      </p:sp>
      <p:sp>
        <p:nvSpPr>
          <p:cNvPr id="6" name="Triangle rectangle 5">
            <a:extLst>
              <a:ext uri="{FF2B5EF4-FFF2-40B4-BE49-F238E27FC236}">
                <a16:creationId xmlns:a16="http://schemas.microsoft.com/office/drawing/2014/main" id="{A898B3A5-BAD0-01E6-E746-71363FB9F4A5}"/>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a:extLst>
              <a:ext uri="{FF2B5EF4-FFF2-40B4-BE49-F238E27FC236}">
                <a16:creationId xmlns:a16="http://schemas.microsoft.com/office/drawing/2014/main" id="{D16CE995-D5DB-90CE-5D16-B6882AB086A9}"/>
              </a:ext>
            </a:extLst>
          </p:cNvPr>
          <p:cNvSpPr/>
          <p:nvPr/>
        </p:nvSpPr>
        <p:spPr>
          <a:xfrm rot="10800000">
            <a:off x="8194429" y="-1"/>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a:extLst>
              <a:ext uri="{FF2B5EF4-FFF2-40B4-BE49-F238E27FC236}">
                <a16:creationId xmlns:a16="http://schemas.microsoft.com/office/drawing/2014/main" id="{453BAE9E-03EA-5D20-6A0A-C177A94A5D6A}"/>
              </a:ext>
            </a:extLst>
          </p:cNvPr>
          <p:cNvCxnSpPr>
            <a:cxnSpLocks/>
          </p:cNvCxnSpPr>
          <p:nvPr/>
        </p:nvCxnSpPr>
        <p:spPr>
          <a:xfrm>
            <a:off x="0" y="865683"/>
            <a:ext cx="864870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8" name="ZoneTexte 7">
            <a:extLst>
              <a:ext uri="{FF2B5EF4-FFF2-40B4-BE49-F238E27FC236}">
                <a16:creationId xmlns:a16="http://schemas.microsoft.com/office/drawing/2014/main" id="{6070271B-2452-E862-04D6-82C30FC28CFA}"/>
              </a:ext>
            </a:extLst>
          </p:cNvPr>
          <p:cNvSpPr txBox="1"/>
          <p:nvPr/>
        </p:nvSpPr>
        <p:spPr>
          <a:xfrm>
            <a:off x="121596" y="1190010"/>
            <a:ext cx="4807866" cy="369332"/>
          </a:xfrm>
          <a:prstGeom prst="rect">
            <a:avLst/>
          </a:prstGeom>
          <a:noFill/>
        </p:spPr>
        <p:txBody>
          <a:bodyPr wrap="square" rtlCol="0">
            <a:spAutoFit/>
          </a:bodyPr>
          <a:lstStyle/>
          <a:p>
            <a:r>
              <a:rPr lang="fr-FR" dirty="0">
                <a:solidFill>
                  <a:schemeClr val="accent6">
                    <a:lumMod val="50000"/>
                  </a:schemeClr>
                </a:solidFill>
                <a:sym typeface="Wingdings" panose="05000000000000000000" pitchFamily="2" charset="2"/>
              </a:rPr>
              <a:t> </a:t>
            </a:r>
            <a:r>
              <a:rPr lang="fr-FR" dirty="0">
                <a:solidFill>
                  <a:schemeClr val="accent6">
                    <a:lumMod val="50000"/>
                  </a:schemeClr>
                </a:solidFill>
              </a:rPr>
              <a:t>Cours du 3 novembre 2023</a:t>
            </a:r>
          </a:p>
        </p:txBody>
      </p:sp>
    </p:spTree>
    <p:extLst>
      <p:ext uri="{BB962C8B-B14F-4D97-AF65-F5344CB8AC3E}">
        <p14:creationId xmlns:p14="http://schemas.microsoft.com/office/powerpoint/2010/main" val="315801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DDD77-008C-535E-8721-968ACD2083D1}"/>
              </a:ext>
            </a:extLst>
          </p:cNvPr>
          <p:cNvSpPr>
            <a:spLocks noGrp="1"/>
          </p:cNvSpPr>
          <p:nvPr>
            <p:ph type="title"/>
          </p:nvPr>
        </p:nvSpPr>
        <p:spPr>
          <a:xfrm>
            <a:off x="0" y="42202"/>
            <a:ext cx="10515600" cy="832079"/>
          </a:xfrm>
        </p:spPr>
        <p:txBody>
          <a:bodyPr>
            <a:normAutofit/>
          </a:bodyPr>
          <a:lstStyle/>
          <a:p>
            <a:r>
              <a:rPr lang="fr-FR" sz="4000" b="1" dirty="0">
                <a:solidFill>
                  <a:srgbClr val="002060"/>
                </a:solidFill>
              </a:rPr>
              <a:t>5.1 La CNIL  </a:t>
            </a:r>
            <a:r>
              <a:rPr lang="fr-FR" sz="2400" dirty="0"/>
              <a:t>(</a:t>
            </a:r>
            <a:r>
              <a:rPr lang="fr-FR" sz="2400" dirty="0">
                <a:solidFill>
                  <a:srgbClr val="002060"/>
                </a:solidFill>
              </a:rPr>
              <a:t>autorité administrative indépendante</a:t>
            </a:r>
            <a:r>
              <a:rPr lang="fr-FR" sz="2400" dirty="0"/>
              <a:t>) </a:t>
            </a:r>
          </a:p>
        </p:txBody>
      </p:sp>
      <p:cxnSp>
        <p:nvCxnSpPr>
          <p:cNvPr id="4" name="Connecteur droit 3">
            <a:extLst>
              <a:ext uri="{FF2B5EF4-FFF2-40B4-BE49-F238E27FC236}">
                <a16:creationId xmlns:a16="http://schemas.microsoft.com/office/drawing/2014/main" id="{778B48B5-7A88-61EC-A3E8-466DA8CA4A32}"/>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5" name="Triangle rectangle 4">
            <a:extLst>
              <a:ext uri="{FF2B5EF4-FFF2-40B4-BE49-F238E27FC236}">
                <a16:creationId xmlns:a16="http://schemas.microsoft.com/office/drawing/2014/main" id="{C2349C46-C441-1178-1A24-71CEC62BCC3B}"/>
              </a:ext>
            </a:extLst>
          </p:cNvPr>
          <p:cNvSpPr/>
          <p:nvPr/>
        </p:nvSpPr>
        <p:spPr>
          <a:xfrm>
            <a:off x="0" y="4869053"/>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rectangle 5">
            <a:extLst>
              <a:ext uri="{FF2B5EF4-FFF2-40B4-BE49-F238E27FC236}">
                <a16:creationId xmlns:a16="http://schemas.microsoft.com/office/drawing/2014/main" id="{69E67461-F538-79AD-6283-4170D4C85850}"/>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A321C3D3-392A-1F23-4797-42004A5CDEA9}"/>
              </a:ext>
            </a:extLst>
          </p:cNvPr>
          <p:cNvSpPr txBox="1"/>
          <p:nvPr/>
        </p:nvSpPr>
        <p:spPr>
          <a:xfrm>
            <a:off x="678731" y="1253765"/>
            <a:ext cx="8305014" cy="646331"/>
          </a:xfrm>
          <a:prstGeom prst="rect">
            <a:avLst/>
          </a:prstGeom>
          <a:noFill/>
        </p:spPr>
        <p:txBody>
          <a:bodyPr wrap="square" rtlCol="0">
            <a:spAutoFit/>
          </a:bodyPr>
          <a:lstStyle/>
          <a:p>
            <a:endParaRPr lang="fr-FR" dirty="0">
              <a:solidFill>
                <a:srgbClr val="002060"/>
              </a:solidFill>
            </a:endParaRPr>
          </a:p>
          <a:p>
            <a:endParaRPr lang="fr-FR" dirty="0">
              <a:solidFill>
                <a:srgbClr val="002060"/>
              </a:solidFill>
            </a:endParaRPr>
          </a:p>
        </p:txBody>
      </p:sp>
      <p:pic>
        <p:nvPicPr>
          <p:cNvPr id="9" name="Image 8" descr="Une image contenant texte, périphérique, mètre, jauge&#10;&#10;Description générée automatiquement">
            <a:extLst>
              <a:ext uri="{FF2B5EF4-FFF2-40B4-BE49-F238E27FC236}">
                <a16:creationId xmlns:a16="http://schemas.microsoft.com/office/drawing/2014/main" id="{756347BB-5EDF-2791-A190-F41330C20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733" y="3804235"/>
            <a:ext cx="5815153" cy="1800000"/>
          </a:xfrm>
          <a:prstGeom prst="rect">
            <a:avLst/>
          </a:prstGeom>
        </p:spPr>
      </p:pic>
      <p:pic>
        <p:nvPicPr>
          <p:cNvPr id="16" name="Image 15" descr="Une image contenant texte, équipement électronique, capture d’écran&#10;&#10;Description générée automatiquement">
            <a:extLst>
              <a:ext uri="{FF2B5EF4-FFF2-40B4-BE49-F238E27FC236}">
                <a16:creationId xmlns:a16="http://schemas.microsoft.com/office/drawing/2014/main" id="{A45E8816-8424-5396-A51A-4E4B31C5FF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607" y="1401904"/>
            <a:ext cx="5230991" cy="2088000"/>
          </a:xfrm>
          <a:prstGeom prst="rect">
            <a:avLst/>
          </a:prstGeom>
        </p:spPr>
      </p:pic>
    </p:spTree>
    <p:extLst>
      <p:ext uri="{BB962C8B-B14F-4D97-AF65-F5344CB8AC3E}">
        <p14:creationId xmlns:p14="http://schemas.microsoft.com/office/powerpoint/2010/main" val="353559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D7647-14CB-E14B-1291-B48E9F04E0CB}"/>
              </a:ext>
            </a:extLst>
          </p:cNvPr>
          <p:cNvSpPr>
            <a:spLocks noGrp="1"/>
          </p:cNvSpPr>
          <p:nvPr>
            <p:ph type="title"/>
          </p:nvPr>
        </p:nvSpPr>
        <p:spPr>
          <a:xfrm>
            <a:off x="0" y="1"/>
            <a:ext cx="8710367" cy="1131216"/>
          </a:xfrm>
        </p:spPr>
        <p:txBody>
          <a:bodyPr>
            <a:normAutofit fontScale="90000"/>
          </a:bodyPr>
          <a:lstStyle/>
          <a:p>
            <a:r>
              <a:rPr lang="fr-FR" sz="4000" b="1" dirty="0">
                <a:solidFill>
                  <a:srgbClr val="002060"/>
                </a:solidFill>
              </a:rPr>
              <a:t>5.2 Le Comité Européen de la Protection des Données (CEPD) </a:t>
            </a:r>
          </a:p>
        </p:txBody>
      </p:sp>
      <p:sp>
        <p:nvSpPr>
          <p:cNvPr id="4" name="Triangle rectangle 3">
            <a:extLst>
              <a:ext uri="{FF2B5EF4-FFF2-40B4-BE49-F238E27FC236}">
                <a16:creationId xmlns:a16="http://schemas.microsoft.com/office/drawing/2014/main" id="{C6596BBB-E2BE-08E5-F7D6-C197807227A3}"/>
              </a:ext>
            </a:extLst>
          </p:cNvPr>
          <p:cNvSpPr/>
          <p:nvPr/>
        </p:nvSpPr>
        <p:spPr>
          <a:xfrm>
            <a:off x="0" y="4869053"/>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D5D1447B-DF1F-9C4A-46A0-DA8D5A6643EB}"/>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768A730A-51C1-0960-EC3D-B4610DD2B4DD}"/>
              </a:ext>
            </a:extLst>
          </p:cNvPr>
          <p:cNvCxnSpPr>
            <a:cxnSpLocks/>
          </p:cNvCxnSpPr>
          <p:nvPr/>
        </p:nvCxnSpPr>
        <p:spPr>
          <a:xfrm>
            <a:off x="0" y="999241"/>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ZoneTexte 6">
            <a:extLst>
              <a:ext uri="{FF2B5EF4-FFF2-40B4-BE49-F238E27FC236}">
                <a16:creationId xmlns:a16="http://schemas.microsoft.com/office/drawing/2014/main" id="{754E5112-85EE-0B23-1F93-04666E48C4F3}"/>
              </a:ext>
            </a:extLst>
          </p:cNvPr>
          <p:cNvSpPr txBox="1"/>
          <p:nvPr/>
        </p:nvSpPr>
        <p:spPr>
          <a:xfrm>
            <a:off x="216816" y="1366887"/>
            <a:ext cx="8710367" cy="1015663"/>
          </a:xfrm>
          <a:prstGeom prst="rect">
            <a:avLst/>
          </a:prstGeom>
          <a:noFill/>
        </p:spPr>
        <p:txBody>
          <a:bodyPr wrap="square" rtlCol="0">
            <a:spAutoFit/>
          </a:bodyPr>
          <a:lstStyle/>
          <a:p>
            <a:pPr marL="285750" indent="-285750" algn="just">
              <a:buFont typeface="Wingdings" panose="05000000000000000000" pitchFamily="2" charset="2"/>
              <a:buChar char="q"/>
            </a:pPr>
            <a:r>
              <a:rPr lang="fr-FR" sz="2000" dirty="0">
                <a:solidFill>
                  <a:srgbClr val="002060"/>
                </a:solidFill>
              </a:rPr>
              <a:t>Le CEPD </a:t>
            </a:r>
            <a:r>
              <a:rPr lang="fr-FR" sz="2000" b="1" dirty="0">
                <a:solidFill>
                  <a:schemeClr val="bg2">
                    <a:lumMod val="50000"/>
                  </a:schemeClr>
                </a:solidFill>
              </a:rPr>
              <a:t>(Art.68 à 76 du RGPD) </a:t>
            </a:r>
            <a:r>
              <a:rPr lang="fr-FR" sz="2000" dirty="0">
                <a:solidFill>
                  <a:srgbClr val="002060"/>
                </a:solidFill>
              </a:rPr>
              <a:t>remplace l’ancien groupe de l’article 29 (G29) et a pour mission de veiller à l’application du RGPD au sein des pays membres de l’UE. </a:t>
            </a:r>
          </a:p>
        </p:txBody>
      </p:sp>
      <p:sp>
        <p:nvSpPr>
          <p:cNvPr id="8" name="ZoneTexte 7">
            <a:extLst>
              <a:ext uri="{FF2B5EF4-FFF2-40B4-BE49-F238E27FC236}">
                <a16:creationId xmlns:a16="http://schemas.microsoft.com/office/drawing/2014/main" id="{7709F05C-FF63-E8A8-975D-206A18A3AC4A}"/>
              </a:ext>
            </a:extLst>
          </p:cNvPr>
          <p:cNvSpPr txBox="1"/>
          <p:nvPr/>
        </p:nvSpPr>
        <p:spPr>
          <a:xfrm>
            <a:off x="443059" y="2822754"/>
            <a:ext cx="8484124" cy="1754326"/>
          </a:xfrm>
          <a:prstGeom prst="rect">
            <a:avLst/>
          </a:prstGeom>
          <a:noFill/>
        </p:spPr>
        <p:txBody>
          <a:bodyPr wrap="square" rtlCol="0">
            <a:spAutoFit/>
          </a:bodyPr>
          <a:lstStyle/>
          <a:p>
            <a:r>
              <a:rPr lang="fr-FR" b="1" dirty="0">
                <a:solidFill>
                  <a:srgbClr val="002060"/>
                </a:solidFill>
              </a:rPr>
              <a:t>Le CEPD  a pour mission de garantir l’application cohérente :</a:t>
            </a:r>
          </a:p>
          <a:p>
            <a:pPr marL="285750" indent="-285750">
              <a:buFont typeface="Arial" panose="020B0604020202020204" pitchFamily="34" charset="0"/>
              <a:buChar char="•"/>
            </a:pPr>
            <a:r>
              <a:rPr lang="fr-FR" dirty="0">
                <a:solidFill>
                  <a:srgbClr val="002060"/>
                </a:solidFill>
              </a:rPr>
              <a:t>du règlement général sur la protection des données; </a:t>
            </a:r>
          </a:p>
          <a:p>
            <a:pPr marL="285750" indent="-285750">
              <a:buFont typeface="Arial" panose="020B0604020202020204" pitchFamily="34" charset="0"/>
              <a:buChar char="•"/>
            </a:pPr>
            <a:r>
              <a:rPr lang="fr-FR" dirty="0">
                <a:solidFill>
                  <a:srgbClr val="002060"/>
                </a:solidFill>
              </a:rPr>
              <a:t>De la directive sur la protection des données pour les traitements à des fins de prévention et de détection des infractions pénales, d’enquêtes et de poursuites en la matière ou d’exécution de sanctions pénales, dite directive. </a:t>
            </a:r>
          </a:p>
          <a:p>
            <a:pPr marL="285750" indent="-285750">
              <a:buFont typeface="Arial" panose="020B0604020202020204" pitchFamily="34" charset="0"/>
              <a:buChar char="•"/>
            </a:pPr>
            <a:r>
              <a:rPr lang="fr-FR" dirty="0">
                <a:solidFill>
                  <a:srgbClr val="002060"/>
                </a:solidFill>
              </a:rPr>
              <a:t>D’autres instruments juridiques de l’UE. </a:t>
            </a:r>
          </a:p>
        </p:txBody>
      </p:sp>
      <p:sp>
        <p:nvSpPr>
          <p:cNvPr id="9" name="Flèche : courbe vers la droite 8">
            <a:extLst>
              <a:ext uri="{FF2B5EF4-FFF2-40B4-BE49-F238E27FC236}">
                <a16:creationId xmlns:a16="http://schemas.microsoft.com/office/drawing/2014/main" id="{4BA9103F-C68B-4A62-C180-06E1348F7D1E}"/>
              </a:ext>
            </a:extLst>
          </p:cNvPr>
          <p:cNvSpPr/>
          <p:nvPr/>
        </p:nvSpPr>
        <p:spPr>
          <a:xfrm>
            <a:off x="1062901" y="4897224"/>
            <a:ext cx="484817" cy="593889"/>
          </a:xfrm>
          <a:prstGeom prst="curvedRightArrow">
            <a:avLst>
              <a:gd name="adj1" fmla="val 25000"/>
              <a:gd name="adj2" fmla="val 50000"/>
              <a:gd name="adj3" fmla="val 25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D428ACF2-2769-0713-E0C6-AE0BFFEACCC2}"/>
              </a:ext>
            </a:extLst>
          </p:cNvPr>
          <p:cNvSpPr txBox="1"/>
          <p:nvPr/>
        </p:nvSpPr>
        <p:spPr>
          <a:xfrm>
            <a:off x="1873979" y="4801531"/>
            <a:ext cx="8880050" cy="1477328"/>
          </a:xfrm>
          <a:prstGeom prst="rect">
            <a:avLst/>
          </a:prstGeom>
          <a:noFill/>
        </p:spPr>
        <p:txBody>
          <a:bodyPr wrap="square" rtlCol="0">
            <a:spAutoFit/>
          </a:bodyPr>
          <a:lstStyle/>
          <a:p>
            <a:r>
              <a:rPr lang="fr-FR" dirty="0">
                <a:solidFill>
                  <a:srgbClr val="002060"/>
                </a:solidFill>
              </a:rPr>
              <a:t>Il peut ainsi : </a:t>
            </a:r>
          </a:p>
          <a:p>
            <a:r>
              <a:rPr lang="fr-FR" b="1" dirty="0">
                <a:solidFill>
                  <a:srgbClr val="002060"/>
                </a:solidFill>
              </a:rPr>
              <a:t>1- clarifier les dispositions </a:t>
            </a:r>
            <a:r>
              <a:rPr lang="fr-FR" dirty="0">
                <a:solidFill>
                  <a:srgbClr val="002060"/>
                </a:solidFill>
              </a:rPr>
              <a:t>des actes législatifs européens en matière de protection des données afin de fournir aux acteurs concernés une </a:t>
            </a:r>
            <a:r>
              <a:rPr lang="fr-FR" b="1" dirty="0">
                <a:solidFill>
                  <a:srgbClr val="002060"/>
                </a:solidFill>
              </a:rPr>
              <a:t>interprétation cohérente de leurs droits et obligations. </a:t>
            </a:r>
          </a:p>
          <a:p>
            <a:r>
              <a:rPr lang="fr-FR" b="1" dirty="0">
                <a:solidFill>
                  <a:srgbClr val="002060"/>
                </a:solidFill>
              </a:rPr>
              <a:t>2- Adopter des avis </a:t>
            </a:r>
            <a:r>
              <a:rPr lang="fr-FR" dirty="0">
                <a:solidFill>
                  <a:srgbClr val="002060"/>
                </a:solidFill>
              </a:rPr>
              <a:t>pour garantir l’application </a:t>
            </a:r>
            <a:r>
              <a:rPr lang="fr-FR" b="1" dirty="0">
                <a:solidFill>
                  <a:srgbClr val="002060"/>
                </a:solidFill>
              </a:rPr>
              <a:t>cohérente du RGPD. </a:t>
            </a:r>
          </a:p>
        </p:txBody>
      </p:sp>
      <p:pic>
        <p:nvPicPr>
          <p:cNvPr id="11" name="Image 27">
            <a:extLst>
              <a:ext uri="{FF2B5EF4-FFF2-40B4-BE49-F238E27FC236}">
                <a16:creationId xmlns:a16="http://schemas.microsoft.com/office/drawing/2014/main" id="{8474ADD7-894F-AB2F-08B9-22B24D450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328" y="1859061"/>
            <a:ext cx="1932234" cy="156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a:extLst>
              <a:ext uri="{FF2B5EF4-FFF2-40B4-BE49-F238E27FC236}">
                <a16:creationId xmlns:a16="http://schemas.microsoft.com/office/drawing/2014/main" id="{A182FF0A-0ADB-E89F-E199-3F8D42D98F36}"/>
              </a:ext>
            </a:extLst>
          </p:cNvPr>
          <p:cNvSpPr txBox="1"/>
          <p:nvPr/>
        </p:nvSpPr>
        <p:spPr>
          <a:xfrm>
            <a:off x="9837459" y="1987506"/>
            <a:ext cx="1619971" cy="1200329"/>
          </a:xfrm>
          <a:prstGeom prst="rect">
            <a:avLst/>
          </a:prstGeom>
          <a:noFill/>
        </p:spPr>
        <p:txBody>
          <a:bodyPr wrap="square" rtlCol="0">
            <a:spAutoFit/>
          </a:bodyPr>
          <a:lstStyle/>
          <a:p>
            <a:r>
              <a:rPr lang="fr-FR" dirty="0"/>
              <a:t>Les missions du Comité : </a:t>
            </a:r>
            <a:r>
              <a:rPr lang="fr-FR" dirty="0">
                <a:hlinkClick r:id="rId3"/>
              </a:rPr>
              <a:t>Article 70 du RGPD</a:t>
            </a:r>
            <a:endParaRPr lang="fr-FR" dirty="0"/>
          </a:p>
        </p:txBody>
      </p:sp>
    </p:spTree>
    <p:extLst>
      <p:ext uri="{BB962C8B-B14F-4D97-AF65-F5344CB8AC3E}">
        <p14:creationId xmlns:p14="http://schemas.microsoft.com/office/powerpoint/2010/main" val="3268963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280BE36-5EFC-D8AC-0108-2F66D5FD987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1629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54276-47F7-9EC1-BAE5-513E4993B7DC}"/>
              </a:ext>
            </a:extLst>
          </p:cNvPr>
          <p:cNvSpPr>
            <a:spLocks noGrp="1"/>
          </p:cNvSpPr>
          <p:nvPr>
            <p:ph type="title"/>
          </p:nvPr>
        </p:nvSpPr>
        <p:spPr>
          <a:xfrm>
            <a:off x="0" y="179943"/>
            <a:ext cx="10515600" cy="739775"/>
          </a:xfrm>
        </p:spPr>
        <p:txBody>
          <a:bodyPr>
            <a:normAutofit/>
          </a:bodyPr>
          <a:lstStyle/>
          <a:p>
            <a:r>
              <a:rPr lang="fr-FR" sz="4000" b="1" dirty="0">
                <a:solidFill>
                  <a:srgbClr val="002060"/>
                </a:solidFill>
              </a:rPr>
              <a:t>6. Quizz : Module 1 </a:t>
            </a:r>
          </a:p>
        </p:txBody>
      </p:sp>
      <p:cxnSp>
        <p:nvCxnSpPr>
          <p:cNvPr id="3" name="Connecteur droit 2">
            <a:extLst>
              <a:ext uri="{FF2B5EF4-FFF2-40B4-BE49-F238E27FC236}">
                <a16:creationId xmlns:a16="http://schemas.microsoft.com/office/drawing/2014/main" id="{C6FA0C99-B9B1-A3CF-7E3C-FC844DFDD14B}"/>
              </a:ext>
            </a:extLst>
          </p:cNvPr>
          <p:cNvCxnSpPr>
            <a:cxnSpLocks/>
          </p:cNvCxnSpPr>
          <p:nvPr/>
        </p:nvCxnSpPr>
        <p:spPr>
          <a:xfrm>
            <a:off x="0" y="999241"/>
            <a:ext cx="9763125"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4" name="Triangle rectangle 3">
            <a:extLst>
              <a:ext uri="{FF2B5EF4-FFF2-40B4-BE49-F238E27FC236}">
                <a16:creationId xmlns:a16="http://schemas.microsoft.com/office/drawing/2014/main" id="{5D46706B-A2C6-6DC9-90F8-8073616A44B1}"/>
              </a:ext>
            </a:extLst>
          </p:cNvPr>
          <p:cNvSpPr/>
          <p:nvPr/>
        </p:nvSpPr>
        <p:spPr>
          <a:xfrm>
            <a:off x="0" y="4869053"/>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8DCE9C86-9CE7-3801-0476-B2DE12F2CE92}"/>
              </a:ext>
            </a:extLst>
          </p:cNvPr>
          <p:cNvSpPr/>
          <p:nvPr/>
        </p:nvSpPr>
        <p:spPr>
          <a:xfrm rot="10800000">
            <a:off x="9340735" y="1776"/>
            <a:ext cx="2851263" cy="685622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250CEB4-9FC1-B6B9-0F63-A3BC5CCD0681}"/>
              </a:ext>
            </a:extLst>
          </p:cNvPr>
          <p:cNvSpPr txBox="1"/>
          <p:nvPr/>
        </p:nvSpPr>
        <p:spPr>
          <a:xfrm>
            <a:off x="324832" y="1390650"/>
            <a:ext cx="5666393" cy="5355312"/>
          </a:xfrm>
          <a:prstGeom prst="rect">
            <a:avLst/>
          </a:prstGeom>
          <a:noFill/>
        </p:spPr>
        <p:txBody>
          <a:bodyPr wrap="square" rtlCol="0">
            <a:spAutoFit/>
          </a:bodyPr>
          <a:lstStyle/>
          <a:p>
            <a:pPr marL="285750" indent="-285750">
              <a:buFont typeface="Wingdings" panose="05000000000000000000" pitchFamily="2" charset="2"/>
              <a:buChar char="v"/>
            </a:pPr>
            <a:r>
              <a:rPr lang="fr-FR" b="1" dirty="0">
                <a:solidFill>
                  <a:srgbClr val="002060"/>
                </a:solidFill>
              </a:rPr>
              <a:t>En France, avant le RGPD, il n’existait aucune loi encadrant la protection des données personnelles </a:t>
            </a:r>
            <a:r>
              <a:rPr lang="fr-FR" dirty="0">
                <a:solidFill>
                  <a:srgbClr val="002060"/>
                </a:solidFill>
              </a:rPr>
              <a:t>: </a:t>
            </a:r>
          </a:p>
          <a:p>
            <a:pPr marL="285750" indent="-285750">
              <a:buFont typeface="Wingdings" panose="05000000000000000000" pitchFamily="2" charset="2"/>
              <a:buChar char="q"/>
            </a:pPr>
            <a:r>
              <a:rPr lang="fr-FR" dirty="0">
                <a:solidFill>
                  <a:srgbClr val="002060"/>
                </a:solidFill>
              </a:rPr>
              <a:t>Vrai </a:t>
            </a:r>
          </a:p>
          <a:p>
            <a:pPr marL="285750" indent="-285750">
              <a:buFont typeface="Wingdings" panose="05000000000000000000" pitchFamily="2" charset="2"/>
              <a:buChar char="q"/>
            </a:pPr>
            <a:r>
              <a:rPr lang="fr-FR" b="1" dirty="0">
                <a:solidFill>
                  <a:srgbClr val="002060"/>
                </a:solidFill>
              </a:rPr>
              <a:t>Faux </a:t>
            </a:r>
          </a:p>
          <a:p>
            <a:pPr marL="285750" indent="-285750">
              <a:buFont typeface="Wingdings" panose="05000000000000000000" pitchFamily="2" charset="2"/>
              <a:buChar char="q"/>
            </a:pPr>
            <a:endParaRPr lang="fr-FR" dirty="0">
              <a:solidFill>
                <a:srgbClr val="002060"/>
              </a:solidFill>
            </a:endParaRPr>
          </a:p>
          <a:p>
            <a:pPr marL="285750" indent="-285750">
              <a:buFont typeface="Wingdings" panose="05000000000000000000" pitchFamily="2" charset="2"/>
              <a:buChar char="v"/>
            </a:pPr>
            <a:r>
              <a:rPr lang="fr-FR" b="1" dirty="0">
                <a:solidFill>
                  <a:srgbClr val="002060"/>
                </a:solidFill>
              </a:rPr>
              <a:t>En France, la majorité numérique survient à partir de quel âge : </a:t>
            </a:r>
          </a:p>
          <a:p>
            <a:pPr marL="285750" indent="-285750">
              <a:buFont typeface="Wingdings" panose="05000000000000000000" pitchFamily="2" charset="2"/>
              <a:buChar char="q"/>
            </a:pPr>
            <a:r>
              <a:rPr lang="fr-FR" dirty="0">
                <a:solidFill>
                  <a:srgbClr val="002060"/>
                </a:solidFill>
              </a:rPr>
              <a:t>13 ans</a:t>
            </a:r>
          </a:p>
          <a:p>
            <a:pPr marL="285750" indent="-285750">
              <a:buFont typeface="Wingdings" panose="05000000000000000000" pitchFamily="2" charset="2"/>
              <a:buChar char="q"/>
            </a:pPr>
            <a:r>
              <a:rPr lang="fr-FR" b="1" dirty="0">
                <a:solidFill>
                  <a:srgbClr val="002060"/>
                </a:solidFill>
              </a:rPr>
              <a:t>15 ans</a:t>
            </a:r>
          </a:p>
          <a:p>
            <a:pPr marL="285750" indent="-285750">
              <a:buFont typeface="Wingdings" panose="05000000000000000000" pitchFamily="2" charset="2"/>
              <a:buChar char="q"/>
            </a:pPr>
            <a:r>
              <a:rPr lang="fr-FR" dirty="0">
                <a:solidFill>
                  <a:srgbClr val="002060"/>
                </a:solidFill>
              </a:rPr>
              <a:t>16 ans</a:t>
            </a:r>
          </a:p>
          <a:p>
            <a:pPr marL="285750" indent="-285750">
              <a:buFont typeface="Wingdings" panose="05000000000000000000" pitchFamily="2" charset="2"/>
              <a:buChar char="q"/>
            </a:pPr>
            <a:r>
              <a:rPr lang="fr-FR" dirty="0">
                <a:solidFill>
                  <a:srgbClr val="002060"/>
                </a:solidFill>
              </a:rPr>
              <a:t>18 ans </a:t>
            </a:r>
          </a:p>
          <a:p>
            <a:endParaRPr lang="fr-FR" dirty="0">
              <a:solidFill>
                <a:srgbClr val="002060"/>
              </a:solidFill>
            </a:endParaRPr>
          </a:p>
          <a:p>
            <a:pPr marL="285750" indent="-285750">
              <a:buFont typeface="Wingdings" panose="05000000000000000000" pitchFamily="2" charset="2"/>
              <a:buChar char="v"/>
            </a:pPr>
            <a:r>
              <a:rPr lang="fr-FR" b="1" dirty="0">
                <a:solidFill>
                  <a:srgbClr val="002060"/>
                </a:solidFill>
              </a:rPr>
              <a:t>Je suis une association ou une petite entreprise le RGPD ne me concerne pas : </a:t>
            </a:r>
          </a:p>
          <a:p>
            <a:pPr marL="285750" indent="-285750">
              <a:buFont typeface="Wingdings" panose="05000000000000000000" pitchFamily="2" charset="2"/>
              <a:buChar char="q"/>
            </a:pPr>
            <a:r>
              <a:rPr lang="fr-FR" dirty="0">
                <a:solidFill>
                  <a:srgbClr val="002060"/>
                </a:solidFill>
              </a:rPr>
              <a:t>Vrai </a:t>
            </a:r>
          </a:p>
          <a:p>
            <a:pPr marL="285750" indent="-285750">
              <a:buFont typeface="Wingdings" panose="05000000000000000000" pitchFamily="2" charset="2"/>
              <a:buChar char="q"/>
            </a:pPr>
            <a:r>
              <a:rPr lang="fr-FR" b="1" dirty="0">
                <a:solidFill>
                  <a:srgbClr val="002060"/>
                </a:solidFill>
              </a:rPr>
              <a:t>Faux </a:t>
            </a:r>
          </a:p>
          <a:p>
            <a:pPr marL="285750" indent="-285750">
              <a:buFont typeface="Wingdings" panose="05000000000000000000" pitchFamily="2" charset="2"/>
              <a:buChar char="q"/>
            </a:pPr>
            <a:endParaRPr lang="fr-FR" dirty="0"/>
          </a:p>
          <a:p>
            <a:endParaRPr lang="fr-FR" dirty="0"/>
          </a:p>
          <a:p>
            <a:endParaRPr lang="fr-FR" dirty="0"/>
          </a:p>
        </p:txBody>
      </p:sp>
      <p:sp>
        <p:nvSpPr>
          <p:cNvPr id="8" name="ZoneTexte 7">
            <a:extLst>
              <a:ext uri="{FF2B5EF4-FFF2-40B4-BE49-F238E27FC236}">
                <a16:creationId xmlns:a16="http://schemas.microsoft.com/office/drawing/2014/main" id="{12A1533E-021A-B988-395E-1263F6D2A62F}"/>
              </a:ext>
            </a:extLst>
          </p:cNvPr>
          <p:cNvSpPr txBox="1"/>
          <p:nvPr/>
        </p:nvSpPr>
        <p:spPr>
          <a:xfrm>
            <a:off x="5991225" y="1228028"/>
            <a:ext cx="4095751" cy="646331"/>
          </a:xfrm>
          <a:prstGeom prst="rect">
            <a:avLst/>
          </a:prstGeom>
          <a:noFill/>
        </p:spPr>
        <p:txBody>
          <a:bodyPr wrap="square">
            <a:spAutoFit/>
          </a:bodyPr>
          <a:lstStyle/>
          <a:p>
            <a:pPr marL="285750" indent="-285750">
              <a:buFont typeface="Wingdings" panose="05000000000000000000" pitchFamily="2" charset="2"/>
              <a:buChar char="v"/>
            </a:pPr>
            <a:r>
              <a:rPr lang="fr-FR" b="1" dirty="0">
                <a:solidFill>
                  <a:srgbClr val="002060"/>
                </a:solidFill>
              </a:rPr>
              <a:t>Trouver la base légale correspondante</a:t>
            </a:r>
            <a:r>
              <a:rPr lang="fr-FR" dirty="0">
                <a:solidFill>
                  <a:srgbClr val="002060"/>
                </a:solidFill>
              </a:rPr>
              <a:t>: </a:t>
            </a:r>
          </a:p>
        </p:txBody>
      </p:sp>
      <p:cxnSp>
        <p:nvCxnSpPr>
          <p:cNvPr id="12" name="Connecteur droit 11">
            <a:extLst>
              <a:ext uri="{FF2B5EF4-FFF2-40B4-BE49-F238E27FC236}">
                <a16:creationId xmlns:a16="http://schemas.microsoft.com/office/drawing/2014/main" id="{F0802920-48C1-D466-984E-7EE28A6CB25C}"/>
              </a:ext>
            </a:extLst>
          </p:cNvPr>
          <p:cNvCxnSpPr>
            <a:cxnSpLocks/>
          </p:cNvCxnSpPr>
          <p:nvPr/>
        </p:nvCxnSpPr>
        <p:spPr>
          <a:xfrm>
            <a:off x="5905500" y="999241"/>
            <a:ext cx="0" cy="5905781"/>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18" name="Rectangle 17">
            <a:extLst>
              <a:ext uri="{FF2B5EF4-FFF2-40B4-BE49-F238E27FC236}">
                <a16:creationId xmlns:a16="http://schemas.microsoft.com/office/drawing/2014/main" id="{9E167D4C-C019-D80E-8C47-932C9E50B4B9}"/>
              </a:ext>
            </a:extLst>
          </p:cNvPr>
          <p:cNvSpPr/>
          <p:nvPr/>
        </p:nvSpPr>
        <p:spPr>
          <a:xfrm>
            <a:off x="6096000" y="2076449"/>
            <a:ext cx="1510546" cy="47742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1. Consentement</a:t>
            </a:r>
          </a:p>
        </p:txBody>
      </p:sp>
      <p:sp>
        <p:nvSpPr>
          <p:cNvPr id="20" name="Rectangle 19">
            <a:extLst>
              <a:ext uri="{FF2B5EF4-FFF2-40B4-BE49-F238E27FC236}">
                <a16:creationId xmlns:a16="http://schemas.microsoft.com/office/drawing/2014/main" id="{02E6AF1D-8700-C501-B859-8EF428DF9F7D}"/>
              </a:ext>
            </a:extLst>
          </p:cNvPr>
          <p:cNvSpPr/>
          <p:nvPr/>
        </p:nvSpPr>
        <p:spPr>
          <a:xfrm>
            <a:off x="6096000" y="2749479"/>
            <a:ext cx="1510546" cy="46161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2. Intérêt légitime</a:t>
            </a:r>
          </a:p>
        </p:txBody>
      </p:sp>
      <p:sp>
        <p:nvSpPr>
          <p:cNvPr id="21" name="Rectangle 20">
            <a:extLst>
              <a:ext uri="{FF2B5EF4-FFF2-40B4-BE49-F238E27FC236}">
                <a16:creationId xmlns:a16="http://schemas.microsoft.com/office/drawing/2014/main" id="{B580350C-268F-70FC-0259-EDB1DE1731C7}"/>
              </a:ext>
            </a:extLst>
          </p:cNvPr>
          <p:cNvSpPr/>
          <p:nvPr/>
        </p:nvSpPr>
        <p:spPr>
          <a:xfrm>
            <a:off x="6098946" y="3428997"/>
            <a:ext cx="1510546" cy="4774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3.</a:t>
            </a:r>
          </a:p>
          <a:p>
            <a:pPr algn="ctr"/>
            <a:r>
              <a:rPr lang="fr-FR" sz="1400" dirty="0">
                <a:solidFill>
                  <a:schemeClr val="bg1"/>
                </a:solidFill>
              </a:rPr>
              <a:t> Contrat</a:t>
            </a:r>
          </a:p>
        </p:txBody>
      </p:sp>
      <p:sp>
        <p:nvSpPr>
          <p:cNvPr id="22" name="Rectangle 21">
            <a:extLst>
              <a:ext uri="{FF2B5EF4-FFF2-40B4-BE49-F238E27FC236}">
                <a16:creationId xmlns:a16="http://schemas.microsoft.com/office/drawing/2014/main" id="{2C1C7B23-4D89-CA33-183E-82E756824C47}"/>
              </a:ext>
            </a:extLst>
          </p:cNvPr>
          <p:cNvSpPr/>
          <p:nvPr/>
        </p:nvSpPr>
        <p:spPr>
          <a:xfrm>
            <a:off x="6117014" y="4124324"/>
            <a:ext cx="1492478" cy="47742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4. </a:t>
            </a:r>
          </a:p>
          <a:p>
            <a:pPr algn="ctr"/>
            <a:r>
              <a:rPr lang="fr-FR" sz="1400" dirty="0">
                <a:solidFill>
                  <a:schemeClr val="bg1"/>
                </a:solidFill>
              </a:rPr>
              <a:t>Intérêt vitaux</a:t>
            </a:r>
          </a:p>
        </p:txBody>
      </p:sp>
      <p:sp>
        <p:nvSpPr>
          <p:cNvPr id="23" name="Rectangle 22">
            <a:extLst>
              <a:ext uri="{FF2B5EF4-FFF2-40B4-BE49-F238E27FC236}">
                <a16:creationId xmlns:a16="http://schemas.microsoft.com/office/drawing/2014/main" id="{2EBC8EEC-23E8-1451-CED1-F1AB76AF756B}"/>
              </a:ext>
            </a:extLst>
          </p:cNvPr>
          <p:cNvSpPr/>
          <p:nvPr/>
        </p:nvSpPr>
        <p:spPr>
          <a:xfrm>
            <a:off x="6117014" y="4869052"/>
            <a:ext cx="1492478" cy="4774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5. </a:t>
            </a:r>
          </a:p>
          <a:p>
            <a:pPr algn="ctr"/>
            <a:r>
              <a:rPr lang="fr-FR" sz="1400" dirty="0">
                <a:solidFill>
                  <a:schemeClr val="bg1"/>
                </a:solidFill>
              </a:rPr>
              <a:t>Intérêt public</a:t>
            </a:r>
          </a:p>
        </p:txBody>
      </p:sp>
      <p:sp>
        <p:nvSpPr>
          <p:cNvPr id="24" name="Rectangle 23">
            <a:extLst>
              <a:ext uri="{FF2B5EF4-FFF2-40B4-BE49-F238E27FC236}">
                <a16:creationId xmlns:a16="http://schemas.microsoft.com/office/drawing/2014/main" id="{C60B7DB1-2771-5066-B83D-64376B447A1A}"/>
              </a:ext>
            </a:extLst>
          </p:cNvPr>
          <p:cNvSpPr/>
          <p:nvPr/>
        </p:nvSpPr>
        <p:spPr>
          <a:xfrm>
            <a:off x="6117014" y="5613782"/>
            <a:ext cx="1492478" cy="47742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6. Obligation légale</a:t>
            </a:r>
          </a:p>
        </p:txBody>
      </p:sp>
      <p:sp>
        <p:nvSpPr>
          <p:cNvPr id="25" name="Rectangle : coins arrondis 24">
            <a:extLst>
              <a:ext uri="{FF2B5EF4-FFF2-40B4-BE49-F238E27FC236}">
                <a16:creationId xmlns:a16="http://schemas.microsoft.com/office/drawing/2014/main" id="{41CB1530-6297-9A9F-E0CE-18F4A6C37F0B}"/>
              </a:ext>
            </a:extLst>
          </p:cNvPr>
          <p:cNvSpPr/>
          <p:nvPr/>
        </p:nvSpPr>
        <p:spPr>
          <a:xfrm>
            <a:off x="8934447" y="2421021"/>
            <a:ext cx="1417262" cy="903701"/>
          </a:xfrm>
          <a:prstGeom prst="roundRect">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a.</a:t>
            </a:r>
          </a:p>
          <a:p>
            <a:pPr algn="ctr"/>
            <a:r>
              <a:rPr lang="fr-FR" sz="1400" dirty="0">
                <a:solidFill>
                  <a:srgbClr val="002060"/>
                </a:solidFill>
              </a:rPr>
              <a:t>Traitement des bulletins de paies</a:t>
            </a:r>
          </a:p>
        </p:txBody>
      </p:sp>
      <p:sp>
        <p:nvSpPr>
          <p:cNvPr id="26" name="Rectangle : coins arrondis 25">
            <a:extLst>
              <a:ext uri="{FF2B5EF4-FFF2-40B4-BE49-F238E27FC236}">
                <a16:creationId xmlns:a16="http://schemas.microsoft.com/office/drawing/2014/main" id="{61E3CA0F-F0FE-143F-AAB1-3A11E7A00C9F}"/>
              </a:ext>
            </a:extLst>
          </p:cNvPr>
          <p:cNvSpPr/>
          <p:nvPr/>
        </p:nvSpPr>
        <p:spPr>
          <a:xfrm>
            <a:off x="10650911" y="2424869"/>
            <a:ext cx="1319069" cy="903700"/>
          </a:xfrm>
          <a:prstGeom prst="roundRect">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b.</a:t>
            </a:r>
          </a:p>
          <a:p>
            <a:pPr algn="ctr"/>
            <a:r>
              <a:rPr lang="fr-FR" sz="1400" dirty="0">
                <a:solidFill>
                  <a:srgbClr val="002060"/>
                </a:solidFill>
              </a:rPr>
              <a:t>Relation contractuelle</a:t>
            </a:r>
          </a:p>
        </p:txBody>
      </p:sp>
      <p:sp>
        <p:nvSpPr>
          <p:cNvPr id="27" name="Rectangle : coins arrondis 26">
            <a:extLst>
              <a:ext uri="{FF2B5EF4-FFF2-40B4-BE49-F238E27FC236}">
                <a16:creationId xmlns:a16="http://schemas.microsoft.com/office/drawing/2014/main" id="{EA1DBDF5-E62F-C2D7-A567-B7C6619B78C4}"/>
              </a:ext>
            </a:extLst>
          </p:cNvPr>
          <p:cNvSpPr/>
          <p:nvPr/>
        </p:nvSpPr>
        <p:spPr>
          <a:xfrm>
            <a:off x="8934447" y="3667710"/>
            <a:ext cx="1417262" cy="903702"/>
          </a:xfrm>
          <a:prstGeom prst="roundRect">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c.</a:t>
            </a:r>
          </a:p>
          <a:p>
            <a:pPr algn="ctr"/>
            <a:r>
              <a:rPr lang="fr-FR" sz="1400" dirty="0">
                <a:solidFill>
                  <a:srgbClr val="002060"/>
                </a:solidFill>
              </a:rPr>
              <a:t>Prospection commerciale électronique</a:t>
            </a:r>
          </a:p>
        </p:txBody>
      </p:sp>
      <p:sp>
        <p:nvSpPr>
          <p:cNvPr id="28" name="Rectangle : coins arrondis 27">
            <a:extLst>
              <a:ext uri="{FF2B5EF4-FFF2-40B4-BE49-F238E27FC236}">
                <a16:creationId xmlns:a16="http://schemas.microsoft.com/office/drawing/2014/main" id="{24AAFB6E-5AF5-12C9-1C17-6DF55B247999}"/>
              </a:ext>
            </a:extLst>
          </p:cNvPr>
          <p:cNvSpPr/>
          <p:nvPr/>
        </p:nvSpPr>
        <p:spPr>
          <a:xfrm>
            <a:off x="10650911" y="3650335"/>
            <a:ext cx="1417262" cy="903702"/>
          </a:xfrm>
          <a:prstGeom prst="roundRect">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d.</a:t>
            </a:r>
          </a:p>
          <a:p>
            <a:pPr algn="ctr"/>
            <a:r>
              <a:rPr lang="fr-FR" sz="1400" dirty="0">
                <a:solidFill>
                  <a:srgbClr val="002060"/>
                </a:solidFill>
              </a:rPr>
              <a:t>Gestion des contentieux</a:t>
            </a:r>
          </a:p>
        </p:txBody>
      </p:sp>
      <p:sp>
        <p:nvSpPr>
          <p:cNvPr id="29" name="Rectangle : coins arrondis 28">
            <a:extLst>
              <a:ext uri="{FF2B5EF4-FFF2-40B4-BE49-F238E27FC236}">
                <a16:creationId xmlns:a16="http://schemas.microsoft.com/office/drawing/2014/main" id="{D6CA590E-3382-66E8-82E7-765C412C2496}"/>
              </a:ext>
            </a:extLst>
          </p:cNvPr>
          <p:cNvSpPr/>
          <p:nvPr/>
        </p:nvSpPr>
        <p:spPr>
          <a:xfrm>
            <a:off x="8934447" y="4904374"/>
            <a:ext cx="1417262" cy="1039225"/>
          </a:xfrm>
          <a:prstGeom prst="roundRect">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e.</a:t>
            </a:r>
          </a:p>
          <a:p>
            <a:pPr algn="ctr"/>
            <a:r>
              <a:rPr lang="fr-FR" sz="1400" dirty="0">
                <a:solidFill>
                  <a:srgbClr val="002060"/>
                </a:solidFill>
              </a:rPr>
              <a:t>Gestion des notifications de violations (CNIL) </a:t>
            </a:r>
          </a:p>
        </p:txBody>
      </p:sp>
      <p:sp>
        <p:nvSpPr>
          <p:cNvPr id="30" name="Rectangle : coins arrondis 29">
            <a:extLst>
              <a:ext uri="{FF2B5EF4-FFF2-40B4-BE49-F238E27FC236}">
                <a16:creationId xmlns:a16="http://schemas.microsoft.com/office/drawing/2014/main" id="{AFFD2A5C-90EE-4693-2700-73310FA76A11}"/>
              </a:ext>
            </a:extLst>
          </p:cNvPr>
          <p:cNvSpPr/>
          <p:nvPr/>
        </p:nvSpPr>
        <p:spPr>
          <a:xfrm>
            <a:off x="10669962" y="4914400"/>
            <a:ext cx="1417262" cy="903702"/>
          </a:xfrm>
          <a:prstGeom prst="roundRect">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2060"/>
                </a:solidFill>
              </a:rPr>
              <a:t>f.</a:t>
            </a:r>
          </a:p>
          <a:p>
            <a:pPr algn="ctr"/>
            <a:r>
              <a:rPr lang="fr-FR" sz="1400" dirty="0">
                <a:solidFill>
                  <a:srgbClr val="002060"/>
                </a:solidFill>
              </a:rPr>
              <a:t>Traitement à des fin humanitaires</a:t>
            </a:r>
          </a:p>
        </p:txBody>
      </p:sp>
    </p:spTree>
    <p:extLst>
      <p:ext uri="{BB962C8B-B14F-4D97-AF65-F5344CB8AC3E}">
        <p14:creationId xmlns:p14="http://schemas.microsoft.com/office/powerpoint/2010/main" val="1614817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950934-45CE-D503-6C47-4CF8DA64FDFE}"/>
              </a:ext>
            </a:extLst>
          </p:cNvPr>
          <p:cNvSpPr>
            <a:spLocks noGrp="1"/>
          </p:cNvSpPr>
          <p:nvPr>
            <p:ph type="title"/>
          </p:nvPr>
        </p:nvSpPr>
        <p:spPr>
          <a:xfrm>
            <a:off x="0" y="153987"/>
            <a:ext cx="10515600" cy="596900"/>
          </a:xfrm>
        </p:spPr>
        <p:txBody>
          <a:bodyPr>
            <a:normAutofit fontScale="90000"/>
          </a:bodyPr>
          <a:lstStyle/>
          <a:p>
            <a:r>
              <a:rPr lang="fr-FR" b="1" dirty="0">
                <a:solidFill>
                  <a:srgbClr val="002060"/>
                </a:solidFill>
              </a:rPr>
              <a:t>6.2 Etude de cas – Module 1 </a:t>
            </a:r>
          </a:p>
        </p:txBody>
      </p:sp>
      <p:sp>
        <p:nvSpPr>
          <p:cNvPr id="4" name="Triangle rectangle 3">
            <a:extLst>
              <a:ext uri="{FF2B5EF4-FFF2-40B4-BE49-F238E27FC236}">
                <a16:creationId xmlns:a16="http://schemas.microsoft.com/office/drawing/2014/main" id="{B579980E-444A-E724-E3DD-2DAD693DCE89}"/>
              </a:ext>
            </a:extLst>
          </p:cNvPr>
          <p:cNvSpPr/>
          <p:nvPr/>
        </p:nvSpPr>
        <p:spPr>
          <a:xfrm>
            <a:off x="0" y="4869053"/>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530C8DFB-C4CD-112F-8AE1-12725B55DEC7}"/>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33ABE180-F884-FAC1-11E5-CBBF34F52913}"/>
              </a:ext>
            </a:extLst>
          </p:cNvPr>
          <p:cNvCxnSpPr>
            <a:cxnSpLocks/>
          </p:cNvCxnSpPr>
          <p:nvPr/>
        </p:nvCxnSpPr>
        <p:spPr>
          <a:xfrm>
            <a:off x="0" y="904876"/>
            <a:ext cx="910590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8" name="ZoneTexte 7">
            <a:extLst>
              <a:ext uri="{FF2B5EF4-FFF2-40B4-BE49-F238E27FC236}">
                <a16:creationId xmlns:a16="http://schemas.microsoft.com/office/drawing/2014/main" id="{4804906B-2797-358D-3FB3-5AD2ABDF1141}"/>
              </a:ext>
            </a:extLst>
          </p:cNvPr>
          <p:cNvSpPr txBox="1"/>
          <p:nvPr/>
        </p:nvSpPr>
        <p:spPr>
          <a:xfrm>
            <a:off x="1428750" y="1988947"/>
            <a:ext cx="7658100" cy="3139321"/>
          </a:xfrm>
          <a:prstGeom prst="rect">
            <a:avLst/>
          </a:prstGeom>
          <a:noFill/>
        </p:spPr>
        <p:txBody>
          <a:bodyPr wrap="square" rtlCol="0">
            <a:spAutoFit/>
          </a:bodyPr>
          <a:lstStyle/>
          <a:p>
            <a:pPr marL="285750" indent="-285750" algn="just">
              <a:buFont typeface="Wingdings" panose="05000000000000000000" pitchFamily="2" charset="2"/>
              <a:buChar char="q"/>
            </a:pPr>
            <a:r>
              <a:rPr lang="fr-FR" altLang="fr-FR" sz="1800" b="1" dirty="0">
                <a:solidFill>
                  <a:srgbClr val="002060"/>
                </a:solidFill>
                <a:ea typeface="ＭＳ Ｐゴシック" panose="020B0600070205080204" pitchFamily="34" charset="-128"/>
                <a:cs typeface="ＭＳ Ｐゴシック" panose="020B0600070205080204" pitchFamily="34" charset="-128"/>
              </a:rPr>
              <a:t>Vous décidez d'informatiser votre vieux répertoire papier dans lequel vous stockez les noms, prénoms, adresses mails de tous vos contacts. Pour pouvoir y accéder facilement et être sûr de ne pas perdre ces informations, vous choisissez de recourir à un prestataire de Cloud </a:t>
            </a:r>
            <a:r>
              <a:rPr lang="fr-FR" altLang="fr-FR" sz="1800" b="1" dirty="0" err="1">
                <a:solidFill>
                  <a:srgbClr val="002060"/>
                </a:solidFill>
                <a:ea typeface="ＭＳ Ｐゴシック" panose="020B0600070205080204" pitchFamily="34" charset="-128"/>
                <a:cs typeface="ＭＳ Ｐゴシック" panose="020B0600070205080204" pitchFamily="34" charset="-128"/>
              </a:rPr>
              <a:t>computing</a:t>
            </a:r>
            <a:r>
              <a:rPr lang="fr-FR" altLang="fr-FR" sz="1800" b="1" dirty="0">
                <a:solidFill>
                  <a:srgbClr val="002060"/>
                </a:solidFill>
                <a:ea typeface="ＭＳ Ｐゴシック" panose="020B0600070205080204" pitchFamily="34" charset="-128"/>
                <a:cs typeface="ＭＳ Ｐゴシック" panose="020B0600070205080204" pitchFamily="34" charset="-128"/>
              </a:rPr>
              <a:t> qui sauvegardera vos données dans le nuage.</a:t>
            </a:r>
          </a:p>
          <a:p>
            <a:pPr algn="just">
              <a:buFont typeface="Wingdings" panose="05000000000000000000" pitchFamily="2" charset="2"/>
              <a:buNone/>
            </a:pPr>
            <a:endParaRPr lang="fr-FR" altLang="fr-FR" sz="1800" b="1" dirty="0">
              <a:solidFill>
                <a:srgbClr val="002060"/>
              </a:solidFill>
              <a:ea typeface="ＭＳ Ｐゴシック" panose="020B0600070205080204" pitchFamily="34" charset="-128"/>
              <a:cs typeface="ＭＳ Ｐゴシック" panose="020B0600070205080204" pitchFamily="34" charset="-128"/>
            </a:endParaRPr>
          </a:p>
          <a:p>
            <a:pPr algn="just">
              <a:buFont typeface="Wingdings" panose="05000000000000000000" pitchFamily="2" charset="2"/>
              <a:buNone/>
            </a:pPr>
            <a:endParaRPr lang="fr-FR" altLang="fr-FR" sz="1800" b="1" dirty="0">
              <a:solidFill>
                <a:srgbClr val="002060"/>
              </a:solidFill>
              <a:ea typeface="ＭＳ Ｐゴシック" panose="020B0600070205080204" pitchFamily="34" charset="-128"/>
              <a:cs typeface="ＭＳ Ｐゴシック" panose="020B0600070205080204" pitchFamily="34" charset="-128"/>
            </a:endParaRPr>
          </a:p>
          <a:p>
            <a:pPr algn="just">
              <a:buFont typeface="Wingdings" panose="05000000000000000000" pitchFamily="2" charset="2"/>
              <a:buNone/>
            </a:pPr>
            <a:r>
              <a:rPr lang="fr-FR" altLang="fr-FR" sz="1800" b="1" dirty="0">
                <a:solidFill>
                  <a:srgbClr val="002060"/>
                </a:solidFill>
                <a:ea typeface="ＭＳ Ｐゴシック" panose="020B0600070205080204" pitchFamily="34" charset="-128"/>
                <a:cs typeface="ＭＳ Ｐゴシック" panose="020B0600070205080204" pitchFamily="34" charset="-128"/>
              </a:rPr>
              <a:t>	Le RGPD est-il applicable dans cette situation ? </a:t>
            </a:r>
          </a:p>
          <a:p>
            <a:pPr algn="just">
              <a:buFont typeface="Wingdings" panose="05000000000000000000" pitchFamily="2" charset="2"/>
              <a:buNone/>
            </a:pPr>
            <a:endParaRPr lang="fr-FR" altLang="fr-FR" sz="1800" b="1" dirty="0">
              <a:solidFill>
                <a:srgbClr val="002060"/>
              </a:solidFill>
              <a:ea typeface="ＭＳ Ｐゴシック" panose="020B0600070205080204" pitchFamily="34" charset="-128"/>
              <a:cs typeface="ＭＳ Ｐゴシック" panose="020B0600070205080204" pitchFamily="34" charset="-128"/>
            </a:endParaRPr>
          </a:p>
          <a:p>
            <a:pPr algn="just">
              <a:buFont typeface="Wingdings" panose="05000000000000000000" pitchFamily="2" charset="2"/>
              <a:buNone/>
            </a:pPr>
            <a:r>
              <a:rPr lang="fr-FR" altLang="fr-FR" sz="1800" b="1" dirty="0">
                <a:solidFill>
                  <a:srgbClr val="002060"/>
                </a:solidFill>
                <a:ea typeface="ＭＳ Ｐゴシック" panose="020B0600070205080204" pitchFamily="34" charset="-128"/>
                <a:cs typeface="ＭＳ Ｐゴシック" panose="020B0600070205080204" pitchFamily="34" charset="-128"/>
              </a:rPr>
              <a:t>	Justifiez votre analyse</a:t>
            </a:r>
          </a:p>
          <a:p>
            <a:pPr marL="285750" indent="-285750">
              <a:buFont typeface="Wingdings" panose="05000000000000000000" pitchFamily="2" charset="2"/>
              <a:buChar char="q"/>
            </a:pPr>
            <a:endParaRPr lang="fr-FR" dirty="0"/>
          </a:p>
        </p:txBody>
      </p:sp>
    </p:spTree>
    <p:extLst>
      <p:ext uri="{BB962C8B-B14F-4D97-AF65-F5344CB8AC3E}">
        <p14:creationId xmlns:p14="http://schemas.microsoft.com/office/powerpoint/2010/main" val="3272498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E9A93478-719D-073A-A970-E5C85FA28C23}"/>
              </a:ext>
            </a:extLst>
          </p:cNvPr>
          <p:cNvSpPr/>
          <p:nvPr/>
        </p:nvSpPr>
        <p:spPr>
          <a:xfrm>
            <a:off x="0" y="4869054"/>
            <a:ext cx="1630837" cy="198894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199A045-5E0A-BF07-9340-E5B48C06C5DD}"/>
              </a:ext>
            </a:extLst>
          </p:cNvPr>
          <p:cNvSpPr>
            <a:spLocks noGrp="1"/>
          </p:cNvSpPr>
          <p:nvPr>
            <p:ph type="title"/>
          </p:nvPr>
        </p:nvSpPr>
        <p:spPr>
          <a:xfrm>
            <a:off x="0" y="220220"/>
            <a:ext cx="10515600" cy="464434"/>
          </a:xfrm>
        </p:spPr>
        <p:txBody>
          <a:bodyPr>
            <a:normAutofit fontScale="90000"/>
          </a:bodyPr>
          <a:lstStyle/>
          <a:p>
            <a:r>
              <a:rPr lang="fr-FR" b="1" dirty="0">
                <a:solidFill>
                  <a:srgbClr val="002060"/>
                </a:solidFill>
              </a:rPr>
              <a:t>7. Ressources Module 1 </a:t>
            </a:r>
          </a:p>
        </p:txBody>
      </p:sp>
      <p:sp>
        <p:nvSpPr>
          <p:cNvPr id="3" name="Espace réservé du contenu 2">
            <a:extLst>
              <a:ext uri="{FF2B5EF4-FFF2-40B4-BE49-F238E27FC236}">
                <a16:creationId xmlns:a16="http://schemas.microsoft.com/office/drawing/2014/main" id="{F94732C6-489F-547E-8736-254320D17B97}"/>
              </a:ext>
            </a:extLst>
          </p:cNvPr>
          <p:cNvSpPr>
            <a:spLocks noGrp="1"/>
          </p:cNvSpPr>
          <p:nvPr>
            <p:ph idx="1"/>
          </p:nvPr>
        </p:nvSpPr>
        <p:spPr>
          <a:xfrm>
            <a:off x="603315" y="1216058"/>
            <a:ext cx="10750485" cy="4960905"/>
          </a:xfrm>
        </p:spPr>
        <p:txBody>
          <a:bodyPr/>
          <a:lstStyle/>
          <a:p>
            <a:pPr>
              <a:buFont typeface="Wingdings" panose="05000000000000000000" pitchFamily="2" charset="2"/>
              <a:buChar char="v"/>
            </a:pPr>
            <a:r>
              <a:rPr lang="fr-FR" sz="1800" dirty="0">
                <a:solidFill>
                  <a:srgbClr val="002060"/>
                </a:solidFill>
              </a:rPr>
              <a:t> </a:t>
            </a:r>
            <a:r>
              <a:rPr lang="fr-FR" sz="1800" b="1" dirty="0">
                <a:solidFill>
                  <a:srgbClr val="002060"/>
                </a:solidFill>
              </a:rPr>
              <a:t>texte applicables: </a:t>
            </a:r>
            <a:r>
              <a:rPr lang="fr-FR" sz="1800" b="1" dirty="0">
                <a:solidFill>
                  <a:srgbClr val="002060"/>
                </a:solidFill>
                <a:hlinkClick r:id="rId2" action="ppaction://hlinkfile"/>
              </a:rPr>
              <a:t>LIL</a:t>
            </a:r>
            <a:r>
              <a:rPr lang="fr-FR" sz="1800" b="1" dirty="0">
                <a:solidFill>
                  <a:srgbClr val="002060"/>
                </a:solidFill>
              </a:rPr>
              <a:t> , </a:t>
            </a:r>
            <a:r>
              <a:rPr lang="fr-FR" sz="1800" b="1" dirty="0">
                <a:solidFill>
                  <a:srgbClr val="002060"/>
                </a:solidFill>
                <a:hlinkClick r:id="rId3"/>
              </a:rPr>
              <a:t>Loi confiance dans l’économie numérique</a:t>
            </a:r>
            <a:r>
              <a:rPr lang="fr-FR" sz="1800" b="1" dirty="0">
                <a:solidFill>
                  <a:srgbClr val="002060"/>
                </a:solidFill>
              </a:rPr>
              <a:t> , </a:t>
            </a:r>
            <a:r>
              <a:rPr lang="fr-FR" sz="1800" b="1" dirty="0">
                <a:solidFill>
                  <a:srgbClr val="002060"/>
                </a:solidFill>
                <a:hlinkClick r:id="rId4"/>
              </a:rPr>
              <a:t>Directive 2016/680</a:t>
            </a:r>
            <a:endParaRPr lang="fr-FR" sz="1800" b="1" dirty="0">
              <a:solidFill>
                <a:srgbClr val="002060"/>
              </a:solidFill>
            </a:endParaRPr>
          </a:p>
          <a:p>
            <a:pPr marL="0" indent="0">
              <a:buNone/>
            </a:pPr>
            <a:r>
              <a:rPr lang="fr-FR" sz="1800" b="1" dirty="0">
                <a:solidFill>
                  <a:srgbClr val="002060"/>
                </a:solidFill>
                <a:hlinkClick r:id="rId5"/>
              </a:rPr>
              <a:t>RGPD</a:t>
            </a:r>
            <a:r>
              <a:rPr lang="fr-FR" sz="1800" b="1" dirty="0">
                <a:solidFill>
                  <a:srgbClr val="002060"/>
                </a:solidFill>
              </a:rPr>
              <a:t> , </a:t>
            </a:r>
          </a:p>
          <a:p>
            <a:pPr marL="0" indent="0">
              <a:buNone/>
            </a:pPr>
            <a:endParaRPr lang="fr-FR" sz="1800" dirty="0">
              <a:solidFill>
                <a:srgbClr val="002060"/>
              </a:solidFill>
            </a:endParaRPr>
          </a:p>
          <a:p>
            <a:pPr>
              <a:buFont typeface="Wingdings" panose="05000000000000000000" pitchFamily="2" charset="2"/>
              <a:buChar char="v"/>
            </a:pPr>
            <a:r>
              <a:rPr lang="fr-FR" sz="1800" b="1" u="sng" dirty="0">
                <a:solidFill>
                  <a:srgbClr val="002060"/>
                </a:solidFill>
              </a:rPr>
              <a:t>Liens/ site internet : </a:t>
            </a:r>
          </a:p>
          <a:p>
            <a:pPr marL="0" indent="0">
              <a:buNone/>
            </a:pPr>
            <a:r>
              <a:rPr lang="fr-FR" sz="1800" b="1" dirty="0">
                <a:solidFill>
                  <a:srgbClr val="002060"/>
                </a:solidFill>
              </a:rPr>
              <a:t>1- Cadre légal </a:t>
            </a:r>
            <a:r>
              <a:rPr lang="fr-FR" sz="1800" dirty="0">
                <a:solidFill>
                  <a:srgbClr val="002060"/>
                </a:solidFill>
              </a:rPr>
              <a:t>: </a:t>
            </a:r>
            <a:r>
              <a:rPr lang="fr-FR" sz="1800" dirty="0">
                <a:solidFill>
                  <a:srgbClr val="002060"/>
                </a:solidFill>
                <a:hlinkClick r:id="rId6"/>
              </a:rPr>
              <a:t>article 4 </a:t>
            </a:r>
            <a:r>
              <a:rPr lang="fr-FR" sz="1800" dirty="0" err="1">
                <a:solidFill>
                  <a:srgbClr val="002060"/>
                </a:solidFill>
                <a:hlinkClick r:id="rId6"/>
              </a:rPr>
              <a:t>rgpd</a:t>
            </a:r>
            <a:r>
              <a:rPr lang="fr-FR" sz="1800" dirty="0">
                <a:solidFill>
                  <a:srgbClr val="002060"/>
                </a:solidFill>
              </a:rPr>
              <a:t> , </a:t>
            </a:r>
            <a:r>
              <a:rPr lang="fr-FR" sz="1800" dirty="0">
                <a:solidFill>
                  <a:srgbClr val="002060"/>
                </a:solidFill>
                <a:hlinkClick r:id="rId5"/>
              </a:rPr>
              <a:t>texte </a:t>
            </a:r>
            <a:r>
              <a:rPr lang="fr-FR" sz="1800" dirty="0" err="1">
                <a:solidFill>
                  <a:srgbClr val="002060"/>
                </a:solidFill>
                <a:hlinkClick r:id="rId5"/>
              </a:rPr>
              <a:t>rgpd</a:t>
            </a:r>
            <a:r>
              <a:rPr lang="fr-FR" sz="1800" dirty="0">
                <a:solidFill>
                  <a:srgbClr val="002060"/>
                </a:solidFill>
              </a:rPr>
              <a:t> , </a:t>
            </a:r>
            <a:r>
              <a:rPr lang="fr-FR" sz="1800" dirty="0">
                <a:solidFill>
                  <a:srgbClr val="002060"/>
                </a:solidFill>
                <a:hlinkClick r:id="rId7"/>
              </a:rPr>
              <a:t>loi Informatique et </a:t>
            </a:r>
            <a:r>
              <a:rPr lang="fr-FR" sz="1800" dirty="0" err="1">
                <a:solidFill>
                  <a:srgbClr val="002060"/>
                </a:solidFill>
                <a:hlinkClick r:id="rId7"/>
              </a:rPr>
              <a:t>Libertes</a:t>
            </a:r>
            <a:endParaRPr lang="fr-FR" sz="1800" dirty="0">
              <a:solidFill>
                <a:srgbClr val="002060"/>
              </a:solidFill>
            </a:endParaRPr>
          </a:p>
          <a:p>
            <a:pPr marL="0" indent="0">
              <a:buNone/>
            </a:pPr>
            <a:r>
              <a:rPr lang="fr-FR" sz="1800" b="1" dirty="0">
                <a:solidFill>
                  <a:srgbClr val="002060"/>
                </a:solidFill>
              </a:rPr>
              <a:t>2- UE/hors UE: </a:t>
            </a:r>
            <a:r>
              <a:rPr lang="fr-FR" sz="1800" dirty="0">
                <a:solidFill>
                  <a:srgbClr val="002060"/>
                </a:solidFill>
                <a:hlinkClick r:id="rId8"/>
              </a:rPr>
              <a:t>transférer des données hors UE</a:t>
            </a:r>
            <a:r>
              <a:rPr lang="fr-FR" sz="1800" dirty="0">
                <a:solidFill>
                  <a:srgbClr val="002060"/>
                </a:solidFill>
              </a:rPr>
              <a:t>, </a:t>
            </a:r>
            <a:r>
              <a:rPr lang="fr-FR" sz="1800" dirty="0">
                <a:solidFill>
                  <a:srgbClr val="002060"/>
                </a:solidFill>
                <a:hlinkClick r:id="rId9"/>
              </a:rPr>
              <a:t>carte protection des données dans le monde</a:t>
            </a:r>
            <a:r>
              <a:rPr lang="fr-FR" sz="1800" dirty="0">
                <a:solidFill>
                  <a:srgbClr val="002060"/>
                </a:solidFill>
              </a:rPr>
              <a:t>,</a:t>
            </a:r>
          </a:p>
          <a:p>
            <a:pPr marL="0" indent="0">
              <a:buNone/>
            </a:pPr>
            <a:r>
              <a:rPr lang="fr-FR" sz="1800" dirty="0">
                <a:solidFill>
                  <a:srgbClr val="002060"/>
                </a:solidFill>
                <a:hlinkClick r:id="rId10"/>
              </a:rPr>
              <a:t>dérogations hors UE</a:t>
            </a:r>
            <a:r>
              <a:rPr lang="fr-FR" sz="1800" dirty="0">
                <a:solidFill>
                  <a:srgbClr val="002060"/>
                </a:solidFill>
              </a:rPr>
              <a:t> , </a:t>
            </a:r>
            <a:r>
              <a:rPr lang="fr-FR" sz="1800" dirty="0">
                <a:solidFill>
                  <a:srgbClr val="002060"/>
                </a:solidFill>
                <a:hlinkClick r:id="rId11"/>
              </a:rPr>
              <a:t>lignes directrices dérogations art.49</a:t>
            </a:r>
            <a:r>
              <a:rPr lang="fr-FR" sz="1800" dirty="0">
                <a:solidFill>
                  <a:srgbClr val="002060"/>
                </a:solidFill>
              </a:rPr>
              <a:t> , </a:t>
            </a:r>
            <a:r>
              <a:rPr lang="fr-FR" sz="1800" dirty="0">
                <a:solidFill>
                  <a:srgbClr val="002060"/>
                </a:solidFill>
                <a:hlinkClick r:id="rId12"/>
              </a:rPr>
              <a:t>cadre général</a:t>
            </a:r>
            <a:r>
              <a:rPr lang="fr-FR" sz="1800" dirty="0">
                <a:solidFill>
                  <a:srgbClr val="002060"/>
                </a:solidFill>
              </a:rPr>
              <a:t> , </a:t>
            </a:r>
          </a:p>
          <a:p>
            <a:pPr marL="0" indent="0">
              <a:buNone/>
            </a:pPr>
            <a:r>
              <a:rPr lang="fr-FR" sz="1800" b="1" dirty="0">
                <a:solidFill>
                  <a:srgbClr val="002060"/>
                </a:solidFill>
              </a:rPr>
              <a:t>3- Brexit</a:t>
            </a:r>
            <a:r>
              <a:rPr lang="fr-FR" sz="1800" dirty="0">
                <a:solidFill>
                  <a:srgbClr val="002060"/>
                </a:solidFill>
              </a:rPr>
              <a:t> : </a:t>
            </a:r>
            <a:r>
              <a:rPr lang="fr-FR" sz="1800" dirty="0">
                <a:solidFill>
                  <a:srgbClr val="002060"/>
                </a:solidFill>
                <a:hlinkClick r:id="rId13"/>
              </a:rPr>
              <a:t>CNIL </a:t>
            </a:r>
            <a:r>
              <a:rPr lang="fr-FR" sz="1800" dirty="0" err="1">
                <a:solidFill>
                  <a:srgbClr val="002060"/>
                </a:solidFill>
                <a:hlinkClick r:id="rId13"/>
              </a:rPr>
              <a:t>brexit</a:t>
            </a:r>
            <a:r>
              <a:rPr lang="fr-FR" sz="1800" dirty="0">
                <a:solidFill>
                  <a:srgbClr val="002060"/>
                </a:solidFill>
              </a:rPr>
              <a:t> , </a:t>
            </a:r>
            <a:r>
              <a:rPr lang="fr-FR" sz="1800" dirty="0">
                <a:solidFill>
                  <a:srgbClr val="002060"/>
                </a:solidFill>
                <a:hlinkClick r:id="rId14"/>
              </a:rPr>
              <a:t>décision 02 Commission </a:t>
            </a:r>
            <a:r>
              <a:rPr lang="fr-FR" sz="1800" dirty="0">
                <a:solidFill>
                  <a:srgbClr val="002060"/>
                </a:solidFill>
              </a:rPr>
              <a:t>, </a:t>
            </a:r>
            <a:r>
              <a:rPr lang="fr-FR" sz="1800" dirty="0">
                <a:solidFill>
                  <a:srgbClr val="002060"/>
                </a:solidFill>
                <a:hlinkClick r:id="rId15"/>
              </a:rPr>
              <a:t>décision 02 commission </a:t>
            </a:r>
            <a:r>
              <a:rPr lang="fr-FR" sz="1800" dirty="0">
                <a:solidFill>
                  <a:srgbClr val="002060"/>
                </a:solidFill>
              </a:rPr>
              <a:t>, </a:t>
            </a:r>
          </a:p>
          <a:p>
            <a:pPr marL="0" indent="0">
              <a:buNone/>
            </a:pPr>
            <a:r>
              <a:rPr lang="fr-FR" sz="1800" b="1" dirty="0">
                <a:solidFill>
                  <a:srgbClr val="002060"/>
                </a:solidFill>
              </a:rPr>
              <a:t>4- Base légale </a:t>
            </a:r>
            <a:r>
              <a:rPr lang="fr-FR" sz="1800" dirty="0">
                <a:solidFill>
                  <a:srgbClr val="002060"/>
                </a:solidFill>
              </a:rPr>
              <a:t>: </a:t>
            </a:r>
            <a:r>
              <a:rPr lang="fr-FR" sz="1800" dirty="0">
                <a:solidFill>
                  <a:srgbClr val="002060"/>
                </a:solidFill>
                <a:hlinkClick r:id="rId16"/>
              </a:rPr>
              <a:t>choisir la base légale</a:t>
            </a:r>
            <a:r>
              <a:rPr lang="fr-FR" sz="1800" dirty="0">
                <a:solidFill>
                  <a:srgbClr val="002060"/>
                </a:solidFill>
              </a:rPr>
              <a:t> , </a:t>
            </a:r>
            <a:r>
              <a:rPr lang="fr-FR" sz="1800" dirty="0">
                <a:solidFill>
                  <a:srgbClr val="002060"/>
                </a:solidFill>
                <a:hlinkClick r:id="rId17"/>
              </a:rPr>
              <a:t>Article 6 du </a:t>
            </a:r>
            <a:r>
              <a:rPr lang="fr-FR" sz="1800" dirty="0" err="1">
                <a:solidFill>
                  <a:srgbClr val="002060"/>
                </a:solidFill>
                <a:hlinkClick r:id="rId17"/>
              </a:rPr>
              <a:t>rgpd</a:t>
            </a:r>
            <a:r>
              <a:rPr lang="fr-FR" sz="1800" dirty="0">
                <a:solidFill>
                  <a:srgbClr val="002060"/>
                </a:solidFill>
              </a:rPr>
              <a:t> , </a:t>
            </a:r>
            <a:r>
              <a:rPr lang="fr-FR" sz="1800" dirty="0">
                <a:solidFill>
                  <a:srgbClr val="002060"/>
                </a:solidFill>
                <a:hlinkClick r:id="rId16"/>
              </a:rPr>
              <a:t>bases légales</a:t>
            </a:r>
            <a:endParaRPr lang="fr-FR" sz="1800" dirty="0">
              <a:solidFill>
                <a:srgbClr val="002060"/>
              </a:solidFill>
            </a:endParaRPr>
          </a:p>
          <a:p>
            <a:pPr marL="0" indent="0">
              <a:buNone/>
            </a:pPr>
            <a:r>
              <a:rPr lang="fr-FR" sz="1800" b="1" dirty="0">
                <a:solidFill>
                  <a:srgbClr val="002060"/>
                </a:solidFill>
              </a:rPr>
              <a:t>5- Les Acteurs : </a:t>
            </a:r>
            <a:r>
              <a:rPr lang="fr-FR" sz="1800" dirty="0">
                <a:solidFill>
                  <a:srgbClr val="002060"/>
                </a:solidFill>
                <a:hlinkClick r:id="rId18"/>
              </a:rPr>
              <a:t>acteurs </a:t>
            </a:r>
            <a:r>
              <a:rPr lang="fr-FR" sz="1800" dirty="0" err="1">
                <a:solidFill>
                  <a:srgbClr val="002060"/>
                </a:solidFill>
                <a:hlinkClick r:id="rId18"/>
              </a:rPr>
              <a:t>rgpd</a:t>
            </a:r>
            <a:r>
              <a:rPr lang="fr-FR" sz="1800" dirty="0">
                <a:solidFill>
                  <a:srgbClr val="002060"/>
                </a:solidFill>
              </a:rPr>
              <a:t> , </a:t>
            </a:r>
            <a:r>
              <a:rPr lang="fr-FR" sz="1800" dirty="0">
                <a:solidFill>
                  <a:srgbClr val="002060"/>
                </a:solidFill>
                <a:hlinkClick r:id="rId19"/>
              </a:rPr>
              <a:t>sous-traitants</a:t>
            </a:r>
            <a:r>
              <a:rPr lang="fr-FR" sz="1800" dirty="0">
                <a:solidFill>
                  <a:srgbClr val="002060"/>
                </a:solidFill>
              </a:rPr>
              <a:t> , </a:t>
            </a:r>
            <a:r>
              <a:rPr lang="fr-FR" sz="1800" dirty="0">
                <a:solidFill>
                  <a:srgbClr val="002060"/>
                </a:solidFill>
                <a:hlinkClick r:id="rId20"/>
              </a:rPr>
              <a:t>guide du sous-traitant</a:t>
            </a:r>
            <a:r>
              <a:rPr lang="fr-FR" sz="1800" dirty="0">
                <a:solidFill>
                  <a:srgbClr val="002060"/>
                </a:solidFill>
              </a:rPr>
              <a:t> , </a:t>
            </a:r>
            <a:r>
              <a:rPr lang="fr-FR" sz="1800" dirty="0">
                <a:solidFill>
                  <a:srgbClr val="002060"/>
                </a:solidFill>
                <a:hlinkClick r:id="rId21"/>
              </a:rPr>
              <a:t>registre de traitement </a:t>
            </a:r>
            <a:r>
              <a:rPr lang="fr-FR" sz="1800" dirty="0">
                <a:solidFill>
                  <a:srgbClr val="002060"/>
                </a:solidFill>
              </a:rPr>
              <a:t> , </a:t>
            </a:r>
            <a:r>
              <a:rPr lang="fr-FR" sz="1800" dirty="0">
                <a:solidFill>
                  <a:srgbClr val="002060"/>
                </a:solidFill>
                <a:hlinkClick r:id="rId22"/>
              </a:rPr>
              <a:t>le DPO</a:t>
            </a:r>
            <a:r>
              <a:rPr lang="fr-FR" sz="1800" dirty="0">
                <a:solidFill>
                  <a:srgbClr val="002060"/>
                </a:solidFill>
              </a:rPr>
              <a:t> ,  </a:t>
            </a:r>
            <a:r>
              <a:rPr lang="fr-FR" sz="1800" dirty="0">
                <a:solidFill>
                  <a:srgbClr val="002060"/>
                </a:solidFill>
                <a:hlinkClick r:id="rId23"/>
              </a:rPr>
              <a:t>guide tiers autorisés</a:t>
            </a:r>
            <a:r>
              <a:rPr lang="fr-FR" sz="1800" dirty="0">
                <a:solidFill>
                  <a:srgbClr val="002060"/>
                </a:solidFill>
              </a:rPr>
              <a:t> , </a:t>
            </a:r>
          </a:p>
          <a:p>
            <a:pPr marL="0" indent="0">
              <a:buNone/>
            </a:pPr>
            <a:r>
              <a:rPr lang="fr-FR" sz="1800" b="1" dirty="0">
                <a:solidFill>
                  <a:srgbClr val="002060"/>
                </a:solidFill>
              </a:rPr>
              <a:t>6- CNIL : </a:t>
            </a:r>
            <a:r>
              <a:rPr lang="fr-FR" sz="1800" dirty="0">
                <a:solidFill>
                  <a:srgbClr val="002060"/>
                </a:solidFill>
                <a:hlinkClick r:id="rId24"/>
              </a:rPr>
              <a:t>CNIL en bref</a:t>
            </a:r>
            <a:r>
              <a:rPr lang="fr-FR" sz="1800" dirty="0">
                <a:solidFill>
                  <a:srgbClr val="002060"/>
                </a:solidFill>
              </a:rPr>
              <a:t> , </a:t>
            </a:r>
            <a:r>
              <a:rPr lang="fr-FR" sz="1800" dirty="0">
                <a:solidFill>
                  <a:srgbClr val="002060"/>
                </a:solidFill>
                <a:hlinkClick r:id="rId25"/>
              </a:rPr>
              <a:t>histoire de la CNIL</a:t>
            </a:r>
            <a:r>
              <a:rPr lang="fr-FR" sz="1800" dirty="0">
                <a:solidFill>
                  <a:srgbClr val="002060"/>
                </a:solidFill>
              </a:rPr>
              <a:t> , </a:t>
            </a:r>
          </a:p>
          <a:p>
            <a:pPr marL="0" indent="0">
              <a:buNone/>
            </a:pPr>
            <a:r>
              <a:rPr lang="fr-FR" sz="1800" b="1" dirty="0">
                <a:solidFill>
                  <a:srgbClr val="002060"/>
                </a:solidFill>
              </a:rPr>
              <a:t>7- CEPD </a:t>
            </a:r>
            <a:r>
              <a:rPr lang="fr-FR" sz="1800" dirty="0">
                <a:solidFill>
                  <a:srgbClr val="002060"/>
                </a:solidFill>
              </a:rPr>
              <a:t>: </a:t>
            </a:r>
            <a:r>
              <a:rPr lang="fr-FR" sz="1800" u="sng" dirty="0">
                <a:solidFill>
                  <a:srgbClr val="002060"/>
                </a:solidFill>
                <a:hlinkClick r:id="rId26"/>
              </a:rPr>
              <a:t>art.68 du RGPD</a:t>
            </a:r>
            <a:r>
              <a:rPr lang="fr-FR" sz="1800" u="sng" dirty="0">
                <a:solidFill>
                  <a:srgbClr val="002060"/>
                </a:solidFill>
              </a:rPr>
              <a:t> , </a:t>
            </a:r>
            <a:r>
              <a:rPr lang="fr-FR" sz="1800" u="sng" dirty="0">
                <a:solidFill>
                  <a:srgbClr val="002060"/>
                </a:solidFill>
                <a:hlinkClick r:id="rId27"/>
              </a:rPr>
              <a:t>CEPD CNIL</a:t>
            </a:r>
            <a:r>
              <a:rPr lang="fr-FR" sz="1800" u="sng" dirty="0">
                <a:solidFill>
                  <a:srgbClr val="002060"/>
                </a:solidFill>
              </a:rPr>
              <a:t> , </a:t>
            </a:r>
          </a:p>
        </p:txBody>
      </p:sp>
      <p:sp>
        <p:nvSpPr>
          <p:cNvPr id="6" name="Triangle rectangle 5">
            <a:extLst>
              <a:ext uri="{FF2B5EF4-FFF2-40B4-BE49-F238E27FC236}">
                <a16:creationId xmlns:a16="http://schemas.microsoft.com/office/drawing/2014/main" id="{EF52A685-52B0-25BE-230C-08C31EBD13EC}"/>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5D65D644-46DF-86EE-37B5-C944DD43D89C}"/>
              </a:ext>
            </a:extLst>
          </p:cNvPr>
          <p:cNvCxnSpPr>
            <a:cxnSpLocks/>
          </p:cNvCxnSpPr>
          <p:nvPr/>
        </p:nvCxnSpPr>
        <p:spPr>
          <a:xfrm>
            <a:off x="0" y="904876"/>
            <a:ext cx="910590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278271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a:extLst>
              <a:ext uri="{FF2B5EF4-FFF2-40B4-BE49-F238E27FC236}">
                <a16:creationId xmlns:a16="http://schemas.microsoft.com/office/drawing/2014/main" id="{E9A93478-719D-073A-A970-E5C85FA28C23}"/>
              </a:ext>
            </a:extLst>
          </p:cNvPr>
          <p:cNvSpPr/>
          <p:nvPr/>
        </p:nvSpPr>
        <p:spPr>
          <a:xfrm>
            <a:off x="0" y="4869054"/>
            <a:ext cx="1630837" cy="1988946"/>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5199A045-5E0A-BF07-9340-E5B48C06C5DD}"/>
              </a:ext>
            </a:extLst>
          </p:cNvPr>
          <p:cNvSpPr>
            <a:spLocks noGrp="1"/>
          </p:cNvSpPr>
          <p:nvPr>
            <p:ph type="title"/>
          </p:nvPr>
        </p:nvSpPr>
        <p:spPr>
          <a:xfrm>
            <a:off x="0" y="220220"/>
            <a:ext cx="10515600" cy="464434"/>
          </a:xfrm>
        </p:spPr>
        <p:txBody>
          <a:bodyPr>
            <a:normAutofit fontScale="90000"/>
          </a:bodyPr>
          <a:lstStyle/>
          <a:p>
            <a:r>
              <a:rPr lang="fr-FR" b="1" dirty="0">
                <a:solidFill>
                  <a:srgbClr val="002060"/>
                </a:solidFill>
              </a:rPr>
              <a:t>Ressources</a:t>
            </a:r>
          </a:p>
        </p:txBody>
      </p:sp>
      <p:pic>
        <p:nvPicPr>
          <p:cNvPr id="8" name="Espace réservé du contenu 7">
            <a:extLst>
              <a:ext uri="{FF2B5EF4-FFF2-40B4-BE49-F238E27FC236}">
                <a16:creationId xmlns:a16="http://schemas.microsoft.com/office/drawing/2014/main" id="{A70C7B21-8506-2771-461A-01405A1AE0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50" y="1237306"/>
            <a:ext cx="10750550" cy="4918376"/>
          </a:xfrm>
        </p:spPr>
      </p:pic>
      <p:sp>
        <p:nvSpPr>
          <p:cNvPr id="6" name="Triangle rectangle 5">
            <a:extLst>
              <a:ext uri="{FF2B5EF4-FFF2-40B4-BE49-F238E27FC236}">
                <a16:creationId xmlns:a16="http://schemas.microsoft.com/office/drawing/2014/main" id="{EF52A685-52B0-25BE-230C-08C31EBD13EC}"/>
              </a:ext>
            </a:extLst>
          </p:cNvPr>
          <p:cNvSpPr/>
          <p:nvPr/>
        </p:nvSpPr>
        <p:spPr>
          <a:xfrm rot="10800000">
            <a:off x="8559539"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5D65D644-46DF-86EE-37B5-C944DD43D89C}"/>
              </a:ext>
            </a:extLst>
          </p:cNvPr>
          <p:cNvCxnSpPr>
            <a:cxnSpLocks/>
          </p:cNvCxnSpPr>
          <p:nvPr/>
        </p:nvCxnSpPr>
        <p:spPr>
          <a:xfrm>
            <a:off x="0" y="904876"/>
            <a:ext cx="9105900"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93482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C6D0D-3DA7-BE9A-8DEF-B63F0D3BBD8D}"/>
              </a:ext>
            </a:extLst>
          </p:cNvPr>
          <p:cNvSpPr>
            <a:spLocks noGrp="1"/>
          </p:cNvSpPr>
          <p:nvPr>
            <p:ph type="title"/>
          </p:nvPr>
        </p:nvSpPr>
        <p:spPr>
          <a:xfrm>
            <a:off x="0" y="246070"/>
            <a:ext cx="10515600" cy="619613"/>
          </a:xfrm>
        </p:spPr>
        <p:txBody>
          <a:bodyPr>
            <a:normAutofit fontScale="90000"/>
          </a:bodyPr>
          <a:lstStyle/>
          <a:p>
            <a:r>
              <a:rPr lang="fr-FR" dirty="0"/>
              <a:t>1. Cadre légal </a:t>
            </a:r>
          </a:p>
        </p:txBody>
      </p:sp>
      <p:pic>
        <p:nvPicPr>
          <p:cNvPr id="5" name="Image 4">
            <a:extLst>
              <a:ext uri="{FF2B5EF4-FFF2-40B4-BE49-F238E27FC236}">
                <a16:creationId xmlns:a16="http://schemas.microsoft.com/office/drawing/2014/main" id="{A38DC52A-CF76-3955-3635-0DFFAD1E6CF5}"/>
              </a:ext>
            </a:extLst>
          </p:cNvPr>
          <p:cNvPicPr>
            <a:picLocks noChangeAspect="1"/>
          </p:cNvPicPr>
          <p:nvPr/>
        </p:nvPicPr>
        <p:blipFill rotWithShape="1">
          <a:blip r:embed="rId3">
            <a:extLst>
              <a:ext uri="{28A0092B-C50C-407E-A947-70E740481C1C}">
                <a14:useLocalDpi xmlns:a14="http://schemas.microsoft.com/office/drawing/2010/main" val="0"/>
              </a:ext>
            </a:extLst>
          </a:blip>
          <a:srcRect l="3623" t="4503" r="6187" b="6837"/>
          <a:stretch/>
        </p:blipFill>
        <p:spPr>
          <a:xfrm>
            <a:off x="1136612" y="1224778"/>
            <a:ext cx="9483969" cy="5244259"/>
          </a:xfrm>
          <a:prstGeom prst="rect">
            <a:avLst/>
          </a:prstGeom>
        </p:spPr>
      </p:pic>
      <p:sp>
        <p:nvSpPr>
          <p:cNvPr id="17" name="Triangle rectangle 16">
            <a:extLst>
              <a:ext uri="{FF2B5EF4-FFF2-40B4-BE49-F238E27FC236}">
                <a16:creationId xmlns:a16="http://schemas.microsoft.com/office/drawing/2014/main" id="{89EFB4B9-5FEC-054A-C3D5-984A750F24A5}"/>
              </a:ext>
            </a:extLst>
          </p:cNvPr>
          <p:cNvSpPr/>
          <p:nvPr/>
        </p:nvSpPr>
        <p:spPr>
          <a:xfrm rot="10800000">
            <a:off x="9030878" y="0"/>
            <a:ext cx="3161118" cy="6857996"/>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rectangle 21">
            <a:extLst>
              <a:ext uri="{FF2B5EF4-FFF2-40B4-BE49-F238E27FC236}">
                <a16:creationId xmlns:a16="http://schemas.microsoft.com/office/drawing/2014/main" id="{8F9679C6-AE72-41A5-8EF4-D170A716C742}"/>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a:extLst>
              <a:ext uri="{FF2B5EF4-FFF2-40B4-BE49-F238E27FC236}">
                <a16:creationId xmlns:a16="http://schemas.microsoft.com/office/drawing/2014/main" id="{424D52D1-CE3F-5FD0-60EA-4A09EF574D12}"/>
              </a:ext>
            </a:extLst>
          </p:cNvPr>
          <p:cNvCxnSpPr>
            <a:cxnSpLocks/>
          </p:cNvCxnSpPr>
          <p:nvPr/>
        </p:nvCxnSpPr>
        <p:spPr>
          <a:xfrm>
            <a:off x="0" y="895546"/>
            <a:ext cx="9436231"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pic>
        <p:nvPicPr>
          <p:cNvPr id="6" name="Image 5">
            <a:extLst>
              <a:ext uri="{FF2B5EF4-FFF2-40B4-BE49-F238E27FC236}">
                <a16:creationId xmlns:a16="http://schemas.microsoft.com/office/drawing/2014/main" id="{9FE58A5C-54F1-0309-8019-A49B06F33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768" y="5840015"/>
            <a:ext cx="666709" cy="468000"/>
          </a:xfrm>
          <a:prstGeom prst="rect">
            <a:avLst/>
          </a:prstGeom>
        </p:spPr>
      </p:pic>
    </p:spTree>
    <p:extLst>
      <p:ext uri="{BB962C8B-B14F-4D97-AF65-F5344CB8AC3E}">
        <p14:creationId xmlns:p14="http://schemas.microsoft.com/office/powerpoint/2010/main" val="318919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riangle rectangle 20">
            <a:extLst>
              <a:ext uri="{FF2B5EF4-FFF2-40B4-BE49-F238E27FC236}">
                <a16:creationId xmlns:a16="http://schemas.microsoft.com/office/drawing/2014/main" id="{329B3A31-1E10-C857-80F8-5A322B8B3567}"/>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654575A-092B-A34F-BF60-CB34820F447B}"/>
              </a:ext>
            </a:extLst>
          </p:cNvPr>
          <p:cNvSpPr>
            <a:spLocks noGrp="1"/>
          </p:cNvSpPr>
          <p:nvPr>
            <p:ph type="title"/>
          </p:nvPr>
        </p:nvSpPr>
        <p:spPr>
          <a:xfrm>
            <a:off x="-18929" y="219813"/>
            <a:ext cx="10515600" cy="666506"/>
          </a:xfrm>
        </p:spPr>
        <p:txBody>
          <a:bodyPr>
            <a:normAutofit fontScale="90000"/>
          </a:bodyPr>
          <a:lstStyle/>
          <a:p>
            <a:r>
              <a:rPr lang="fr-FR" b="1" dirty="0"/>
              <a:t>2.1 Notions clés du RGPD </a:t>
            </a:r>
          </a:p>
        </p:txBody>
      </p:sp>
      <p:sp>
        <p:nvSpPr>
          <p:cNvPr id="4" name="ZoneTexte 3">
            <a:extLst>
              <a:ext uri="{FF2B5EF4-FFF2-40B4-BE49-F238E27FC236}">
                <a16:creationId xmlns:a16="http://schemas.microsoft.com/office/drawing/2014/main" id="{DC47F570-3727-2FA1-A79B-1651A24EB0EC}"/>
              </a:ext>
            </a:extLst>
          </p:cNvPr>
          <p:cNvSpPr txBox="1"/>
          <p:nvPr/>
        </p:nvSpPr>
        <p:spPr>
          <a:xfrm>
            <a:off x="1104046" y="1441939"/>
            <a:ext cx="4254500" cy="1446213"/>
          </a:xfrm>
          <a:prstGeom prst="rect">
            <a:avLst/>
          </a:prstGeom>
          <a:noFill/>
          <a:ln>
            <a:noFill/>
          </a:ln>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fr-FR" sz="1400" b="1" u="sng" dirty="0">
                <a:solidFill>
                  <a:schemeClr val="tx2"/>
                </a:solidFill>
              </a:rPr>
              <a:t>Donnée personnelle </a:t>
            </a:r>
          </a:p>
          <a:p>
            <a:pPr defTabSz="457200">
              <a:defRPr/>
            </a:pPr>
            <a:endParaRPr lang="fr-FR" sz="1000" i="1" u="sng" dirty="0">
              <a:solidFill>
                <a:schemeClr val="bg1">
                  <a:lumMod val="50000"/>
                </a:schemeClr>
              </a:solidFill>
            </a:endParaRPr>
          </a:p>
          <a:p>
            <a:pPr defTabSz="457200">
              <a:defRPr/>
            </a:pPr>
            <a:r>
              <a:rPr lang="fr-FR" sz="1400" i="1" dirty="0">
                <a:solidFill>
                  <a:schemeClr val="bg1">
                    <a:lumMod val="50000"/>
                  </a:schemeClr>
                </a:solidFill>
              </a:rPr>
              <a:t>« Toute information relative à une </a:t>
            </a:r>
            <a:r>
              <a:rPr lang="fr-FR" sz="1400" b="1" i="1" dirty="0">
                <a:solidFill>
                  <a:schemeClr val="bg1">
                    <a:lumMod val="50000"/>
                  </a:schemeClr>
                </a:solidFill>
              </a:rPr>
              <a:t>personne physique </a:t>
            </a:r>
            <a:r>
              <a:rPr lang="fr-FR" sz="1400" i="1" dirty="0">
                <a:solidFill>
                  <a:schemeClr val="bg1">
                    <a:lumMod val="50000"/>
                  </a:schemeClr>
                </a:solidFill>
              </a:rPr>
              <a:t>identifiée ou qui peut être identifiée, directement ou indirectement… »</a:t>
            </a:r>
            <a:endParaRPr lang="fr-FR" sz="1000" b="1" i="1" dirty="0">
              <a:solidFill>
                <a:prstClr val="black"/>
              </a:solidFill>
              <a:latin typeface="Calibri"/>
            </a:endParaRPr>
          </a:p>
          <a:p>
            <a:pPr algn="just" defTabSz="457200">
              <a:defRPr/>
            </a:pPr>
            <a:endParaRPr lang="fr-FR" sz="1100" b="1" i="1" dirty="0">
              <a:solidFill>
                <a:prstClr val="black"/>
              </a:solidFill>
              <a:latin typeface="Calibri"/>
            </a:endParaRPr>
          </a:p>
          <a:p>
            <a:pPr algn="just" defTabSz="457200">
              <a:defRPr/>
            </a:pPr>
            <a:endParaRPr lang="fr-FR" sz="1100" b="1" i="1" dirty="0">
              <a:solidFill>
                <a:prstClr val="black"/>
              </a:solidFill>
              <a:latin typeface="Calibri"/>
            </a:endParaRPr>
          </a:p>
        </p:txBody>
      </p:sp>
      <p:sp>
        <p:nvSpPr>
          <p:cNvPr id="5" name="ZoneTexte 2">
            <a:extLst>
              <a:ext uri="{FF2B5EF4-FFF2-40B4-BE49-F238E27FC236}">
                <a16:creationId xmlns:a16="http://schemas.microsoft.com/office/drawing/2014/main" id="{76DEA01E-E3EA-90D3-C1E9-062C74A5A7B6}"/>
              </a:ext>
            </a:extLst>
          </p:cNvPr>
          <p:cNvSpPr txBox="1"/>
          <p:nvPr/>
        </p:nvSpPr>
        <p:spPr>
          <a:xfrm>
            <a:off x="1110396" y="2665413"/>
            <a:ext cx="4248150" cy="3231654"/>
          </a:xfrm>
          <a:prstGeom prst="rect">
            <a:avLst/>
          </a:prstGeom>
          <a:noFill/>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fr-FR" sz="1200" b="1" u="sng" dirty="0">
                <a:solidFill>
                  <a:schemeClr val="bg1">
                    <a:lumMod val="50000"/>
                  </a:schemeClr>
                </a:solidFill>
              </a:rPr>
              <a:t>Exemples : </a:t>
            </a:r>
          </a:p>
          <a:p>
            <a:pPr defTabSz="457200">
              <a:defRPr/>
            </a:pPr>
            <a:endParaRPr lang="fr-FR" sz="1200" b="1" dirty="0">
              <a:solidFill>
                <a:schemeClr val="bg1">
                  <a:lumMod val="50000"/>
                </a:schemeClr>
              </a:solidFill>
            </a:endParaRP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Nom et prénom</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Plaque d'immatriculation d'un véhicule </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Date de naissance</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Empreinte digitale</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Adresse postale</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Adresse électronique</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Photo</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Adresse IP d'un ordinateur</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Numéro de sécurité sociale</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Numéro de téléphone</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Habitudes de consommation</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Données de consommation fines ou journalières, notamment énergétiques (ex: données issues des compteurs communicants (ex: Linky))</a:t>
            </a:r>
          </a:p>
          <a:p>
            <a:pPr marL="171450" lvl="1" indent="-171450">
              <a:buClr>
                <a:srgbClr val="92D050"/>
              </a:buClr>
              <a:buFont typeface="Wingdings" panose="05000000000000000000" pitchFamily="2" charset="2"/>
              <a:buChar char="ü"/>
              <a:defRPr/>
            </a:pPr>
            <a:r>
              <a:rPr lang="fr-FR" sz="1200" dirty="0">
                <a:solidFill>
                  <a:schemeClr val="bg1">
                    <a:lumMod val="50000"/>
                  </a:schemeClr>
                </a:solidFill>
              </a:rPr>
              <a:t>Numéro de carte de paiement</a:t>
            </a:r>
          </a:p>
        </p:txBody>
      </p:sp>
      <p:sp>
        <p:nvSpPr>
          <p:cNvPr id="7" name="ZoneTexte 6">
            <a:extLst>
              <a:ext uri="{FF2B5EF4-FFF2-40B4-BE49-F238E27FC236}">
                <a16:creationId xmlns:a16="http://schemas.microsoft.com/office/drawing/2014/main" id="{0DEBD3FF-AF4B-6AD4-AE2A-CC2FC4BC4F36}"/>
              </a:ext>
            </a:extLst>
          </p:cNvPr>
          <p:cNvSpPr txBox="1"/>
          <p:nvPr/>
        </p:nvSpPr>
        <p:spPr>
          <a:xfrm>
            <a:off x="6403480" y="1441939"/>
            <a:ext cx="2968022" cy="2554545"/>
          </a:xfrm>
          <a:prstGeom prst="rect">
            <a:avLst/>
          </a:prstGeom>
          <a:noFill/>
          <a:ln>
            <a:noFill/>
          </a:ln>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200">
              <a:defRPr/>
            </a:pPr>
            <a:r>
              <a:rPr lang="fr-FR" sz="1400" b="1" u="sng" dirty="0">
                <a:solidFill>
                  <a:schemeClr val="tx2"/>
                </a:solidFill>
              </a:rPr>
              <a:t>Traitement des données</a:t>
            </a:r>
          </a:p>
          <a:p>
            <a:pPr algn="just" defTabSz="457200">
              <a:defRPr/>
            </a:pPr>
            <a:endParaRPr lang="fr-FR" sz="1000" i="1" u="sng" dirty="0">
              <a:solidFill>
                <a:schemeClr val="bg1">
                  <a:lumMod val="50000"/>
                </a:schemeClr>
              </a:solidFill>
            </a:endParaRPr>
          </a:p>
          <a:p>
            <a:pPr algn="just" defTabSz="457200">
              <a:defRPr/>
            </a:pPr>
            <a:r>
              <a:rPr lang="fr-FR" sz="1400" i="1" dirty="0">
                <a:solidFill>
                  <a:schemeClr val="bg1">
                    <a:lumMod val="50000"/>
                  </a:schemeClr>
                </a:solidFill>
              </a:rPr>
              <a:t>« </a:t>
            </a:r>
            <a:r>
              <a:rPr lang="fr-FR" sz="1400" b="1" i="1" dirty="0">
                <a:solidFill>
                  <a:schemeClr val="bg1">
                    <a:lumMod val="50000"/>
                  </a:schemeClr>
                </a:solidFill>
              </a:rPr>
              <a:t>Toute opération </a:t>
            </a:r>
            <a:r>
              <a:rPr lang="fr-FR" sz="1400" i="1" dirty="0">
                <a:solidFill>
                  <a:schemeClr val="bg1">
                    <a:lumMod val="50000"/>
                  </a:schemeClr>
                </a:solidFill>
              </a:rPr>
              <a:t>ou tout ensemble d’opérations… effectuées ou non à l’aide de procédés automatisés appliqués à des données … ». (art. 4 du RGPD)</a:t>
            </a:r>
            <a:endParaRPr lang="fr-FR" sz="1400" i="1" dirty="0">
              <a:solidFill>
                <a:prstClr val="black"/>
              </a:solidFill>
            </a:endParaRPr>
          </a:p>
          <a:p>
            <a:pPr algn="just" defTabSz="457200">
              <a:defRPr/>
            </a:pPr>
            <a:endParaRPr lang="fr-FR" sz="1000" dirty="0">
              <a:solidFill>
                <a:schemeClr val="bg1">
                  <a:lumMod val="50000"/>
                </a:schemeClr>
              </a:solidFill>
            </a:endParaRPr>
          </a:p>
          <a:p>
            <a:pPr defTabSz="457200">
              <a:defRPr/>
            </a:pPr>
            <a:r>
              <a:rPr lang="fr-FR" sz="1400" dirty="0">
                <a:solidFill>
                  <a:schemeClr val="bg1">
                    <a:lumMod val="50000"/>
                  </a:schemeClr>
                </a:solidFill>
              </a:rPr>
              <a:t>Collecte, utilisation, communication conservation, extraction, rapprochement, enregistrement, destruction…</a:t>
            </a:r>
          </a:p>
        </p:txBody>
      </p:sp>
      <p:sp>
        <p:nvSpPr>
          <p:cNvPr id="8" name="ZoneTexte 7">
            <a:extLst>
              <a:ext uri="{FF2B5EF4-FFF2-40B4-BE49-F238E27FC236}">
                <a16:creationId xmlns:a16="http://schemas.microsoft.com/office/drawing/2014/main" id="{AFBE76E0-E8E6-A55D-FE82-60E15CF47BFE}"/>
              </a:ext>
            </a:extLst>
          </p:cNvPr>
          <p:cNvSpPr txBox="1"/>
          <p:nvPr/>
        </p:nvSpPr>
        <p:spPr>
          <a:xfrm flipH="1">
            <a:off x="6476671" y="4142458"/>
            <a:ext cx="3997325" cy="2400657"/>
          </a:xfrm>
          <a:prstGeom prst="rect">
            <a:avLst/>
          </a:prstGeom>
          <a:noFill/>
        </p:spPr>
        <p:txBody>
          <a:bodyPr>
            <a:spAutoFit/>
          </a:bodyPr>
          <a:lstStyle/>
          <a:p>
            <a:pPr algn="just">
              <a:defRPr/>
            </a:pPr>
            <a:r>
              <a:rPr lang="fr-FR" sz="1200" b="1" u="sng" dirty="0">
                <a:solidFill>
                  <a:schemeClr val="bg1">
                    <a:lumMod val="50000"/>
                  </a:schemeClr>
                </a:solidFill>
                <a:latin typeface="Arial" panose="020B0604020202020204" pitchFamily="34" charset="0"/>
              </a:rPr>
              <a:t>Exemples</a:t>
            </a:r>
            <a:r>
              <a:rPr lang="fr-FR" sz="1200" b="1" dirty="0">
                <a:solidFill>
                  <a:schemeClr val="bg1">
                    <a:lumMod val="50000"/>
                  </a:schemeClr>
                </a:solidFill>
                <a:latin typeface="Arial" panose="020B0604020202020204" pitchFamily="34" charset="0"/>
              </a:rPr>
              <a:t> : </a:t>
            </a:r>
          </a:p>
          <a:p>
            <a:pPr algn="just">
              <a:defRPr/>
            </a:pPr>
            <a:endParaRPr lang="fr-FR" sz="1200" b="1" dirty="0">
              <a:solidFill>
                <a:schemeClr val="bg1">
                  <a:lumMod val="50000"/>
                </a:schemeClr>
              </a:solidFill>
              <a:latin typeface="Arial" panose="020B0604020202020204" pitchFamily="34" charset="0"/>
            </a:endParaRP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latin typeface="Arial" panose="020B0604020202020204" pitchFamily="34" charset="0"/>
              </a:rPr>
              <a:t>Site Internet</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latin typeface="Arial" panose="020B0604020202020204" pitchFamily="34" charset="0"/>
              </a:rPr>
              <a:t>Fichiers clients (entreprises) / usagers (administrations) </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latin typeface="Arial" panose="020B0604020202020204" pitchFamily="34" charset="0"/>
              </a:rPr>
              <a:t>Fichiers fournisseurs</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latin typeface="Arial" panose="020B0604020202020204" pitchFamily="34" charset="0"/>
              </a:rPr>
              <a:t>Enregistrement des appels</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latin typeface="Arial" panose="020B0604020202020204" pitchFamily="34" charset="0"/>
              </a:rPr>
              <a:t>Vidéosurveillance</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latin typeface="Arial" panose="020B0604020202020204" pitchFamily="34" charset="0"/>
              </a:rPr>
              <a:t>Annuaire interne</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latin typeface="Arial" panose="020B0604020202020204" pitchFamily="34" charset="0"/>
              </a:rPr>
              <a:t>Contrôle d’accès (badgeuses)</a:t>
            </a:r>
          </a:p>
          <a:p>
            <a:pPr marL="171450" lvl="1" indent="-171450" algn="just">
              <a:buClr>
                <a:srgbClr val="92D050"/>
              </a:buClr>
              <a:buFont typeface="Wingdings" panose="05000000000000000000" pitchFamily="2" charset="2"/>
              <a:buChar char="ü"/>
              <a:defRPr/>
            </a:pPr>
            <a:r>
              <a:rPr lang="fr-FR" sz="1200" dirty="0">
                <a:solidFill>
                  <a:schemeClr val="bg1">
                    <a:lumMod val="50000"/>
                  </a:schemeClr>
                </a:solidFill>
                <a:latin typeface="Arial" panose="020B0604020202020204" pitchFamily="34" charset="0"/>
              </a:rPr>
              <a:t>Logs de serveurs</a:t>
            </a:r>
          </a:p>
          <a:p>
            <a:pPr>
              <a:defRPr/>
            </a:pPr>
            <a:endParaRPr lang="fr-FR" dirty="0"/>
          </a:p>
        </p:txBody>
      </p:sp>
      <p:pic>
        <p:nvPicPr>
          <p:cNvPr id="10" name="Graphique 9" descr="Appareil photo contour">
            <a:extLst>
              <a:ext uri="{FF2B5EF4-FFF2-40B4-BE49-F238E27FC236}">
                <a16:creationId xmlns:a16="http://schemas.microsoft.com/office/drawing/2014/main" id="{2C194A31-DF5A-04E3-21E0-96568FB076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2349" y="3912023"/>
            <a:ext cx="457200" cy="457200"/>
          </a:xfrm>
          <a:prstGeom prst="rect">
            <a:avLst/>
          </a:prstGeom>
        </p:spPr>
      </p:pic>
      <p:pic>
        <p:nvPicPr>
          <p:cNvPr id="12" name="Graphique 11" descr="Convertible contour">
            <a:extLst>
              <a:ext uri="{FF2B5EF4-FFF2-40B4-BE49-F238E27FC236}">
                <a16:creationId xmlns:a16="http://schemas.microsoft.com/office/drawing/2014/main" id="{F185A346-5E73-7AFC-67DE-F14F21B803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9217" y="3350114"/>
            <a:ext cx="666506" cy="666506"/>
          </a:xfrm>
          <a:prstGeom prst="rect">
            <a:avLst/>
          </a:prstGeom>
        </p:spPr>
      </p:pic>
      <p:pic>
        <p:nvPicPr>
          <p:cNvPr id="14" name="Graphique 13" descr="Téléphone à haut-parleur contour">
            <a:extLst>
              <a:ext uri="{FF2B5EF4-FFF2-40B4-BE49-F238E27FC236}">
                <a16:creationId xmlns:a16="http://schemas.microsoft.com/office/drawing/2014/main" id="{150B102B-3F34-97A9-00A4-A63F98C3BD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2908" y="2819526"/>
            <a:ext cx="666506" cy="666506"/>
          </a:xfrm>
          <a:prstGeom prst="rect">
            <a:avLst/>
          </a:prstGeom>
        </p:spPr>
      </p:pic>
      <p:pic>
        <p:nvPicPr>
          <p:cNvPr id="16" name="Graphique 15" descr="Maison contour">
            <a:extLst>
              <a:ext uri="{FF2B5EF4-FFF2-40B4-BE49-F238E27FC236}">
                <a16:creationId xmlns:a16="http://schemas.microsoft.com/office/drawing/2014/main" id="{00F9AFF2-AD80-F201-B088-88B5DFF1F2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2312" y="4473820"/>
            <a:ext cx="593118" cy="593118"/>
          </a:xfrm>
          <a:prstGeom prst="rect">
            <a:avLst/>
          </a:prstGeom>
        </p:spPr>
      </p:pic>
      <p:pic>
        <p:nvPicPr>
          <p:cNvPr id="18" name="Graphique 17" descr="Carte bancaire contour">
            <a:extLst>
              <a:ext uri="{FF2B5EF4-FFF2-40B4-BE49-F238E27FC236}">
                <a16:creationId xmlns:a16="http://schemas.microsoft.com/office/drawing/2014/main" id="{D63F36E7-FF05-150C-812A-0F8FE87448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71196" y="5361715"/>
            <a:ext cx="535351" cy="535351"/>
          </a:xfrm>
          <a:prstGeom prst="rect">
            <a:avLst/>
          </a:prstGeom>
        </p:spPr>
      </p:pic>
      <p:sp>
        <p:nvSpPr>
          <p:cNvPr id="22" name="Triangle rectangle 21">
            <a:extLst>
              <a:ext uri="{FF2B5EF4-FFF2-40B4-BE49-F238E27FC236}">
                <a16:creationId xmlns:a16="http://schemas.microsoft.com/office/drawing/2014/main" id="{9E35954A-C238-F68E-A34F-88082C3A0F16}"/>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a:extLst>
              <a:ext uri="{FF2B5EF4-FFF2-40B4-BE49-F238E27FC236}">
                <a16:creationId xmlns:a16="http://schemas.microsoft.com/office/drawing/2014/main" id="{EFF194C9-3E40-5DB8-6067-9AAF472F599C}"/>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09560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F670F-BCA8-2AB6-FABD-494D593406AA}"/>
              </a:ext>
            </a:extLst>
          </p:cNvPr>
          <p:cNvSpPr>
            <a:spLocks noGrp="1"/>
          </p:cNvSpPr>
          <p:nvPr>
            <p:ph type="title"/>
          </p:nvPr>
        </p:nvSpPr>
        <p:spPr>
          <a:xfrm>
            <a:off x="0" y="255765"/>
            <a:ext cx="10515600" cy="619613"/>
          </a:xfrm>
        </p:spPr>
        <p:txBody>
          <a:bodyPr>
            <a:normAutofit fontScale="90000"/>
          </a:bodyPr>
          <a:lstStyle/>
          <a:p>
            <a:r>
              <a:rPr lang="fr-FR" b="1" dirty="0">
                <a:solidFill>
                  <a:srgbClr val="002060"/>
                </a:solidFill>
              </a:rPr>
              <a:t>2.2 Notions clés du RGPD </a:t>
            </a:r>
          </a:p>
        </p:txBody>
      </p:sp>
      <p:sp>
        <p:nvSpPr>
          <p:cNvPr id="4" name="ZoneTexte 6">
            <a:extLst>
              <a:ext uri="{FF2B5EF4-FFF2-40B4-BE49-F238E27FC236}">
                <a16:creationId xmlns:a16="http://schemas.microsoft.com/office/drawing/2014/main" id="{83819334-C019-0231-1C28-9F97BA9E8434}"/>
              </a:ext>
            </a:extLst>
          </p:cNvPr>
          <p:cNvSpPr txBox="1">
            <a:spLocks noChangeArrowheads="1"/>
          </p:cNvSpPr>
          <p:nvPr/>
        </p:nvSpPr>
        <p:spPr bwMode="auto">
          <a:xfrm>
            <a:off x="652096" y="1160584"/>
            <a:ext cx="8834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ClrTx/>
              <a:buSzTx/>
              <a:buFontTx/>
              <a:buNone/>
            </a:pPr>
            <a:r>
              <a:rPr lang="fr-FR" altLang="fr-FR" sz="1800" b="1" u="sng" dirty="0">
                <a:solidFill>
                  <a:schemeClr val="tx2"/>
                </a:solidFill>
                <a:cs typeface="Arial" panose="020B0604020202020204" pitchFamily="34" charset="0"/>
              </a:rPr>
              <a:t>Données sensibles </a:t>
            </a:r>
            <a:r>
              <a:rPr lang="fr-FR" altLang="fr-FR" sz="1800" b="1" dirty="0">
                <a:solidFill>
                  <a:schemeClr val="tx2"/>
                </a:solidFill>
                <a:cs typeface="Arial" panose="020B0604020202020204" pitchFamily="34" charset="0"/>
              </a:rPr>
              <a:t>:</a:t>
            </a:r>
          </a:p>
        </p:txBody>
      </p:sp>
      <p:sp>
        <p:nvSpPr>
          <p:cNvPr id="5" name="ZoneTexte 3">
            <a:extLst>
              <a:ext uri="{FF2B5EF4-FFF2-40B4-BE49-F238E27FC236}">
                <a16:creationId xmlns:a16="http://schemas.microsoft.com/office/drawing/2014/main" id="{1A4A9ADA-C618-9B04-8026-B7C9A917B46B}"/>
              </a:ext>
            </a:extLst>
          </p:cNvPr>
          <p:cNvSpPr txBox="1"/>
          <p:nvPr/>
        </p:nvSpPr>
        <p:spPr>
          <a:xfrm>
            <a:off x="652096" y="1841390"/>
            <a:ext cx="5748704" cy="4031873"/>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fr-FR" sz="1600" b="1" dirty="0">
                <a:solidFill>
                  <a:schemeClr val="bg1">
                    <a:lumMod val="50000"/>
                  </a:schemeClr>
                </a:solidFill>
              </a:rPr>
              <a:t>Par principe, leur collecte et leur traitement sont </a:t>
            </a:r>
            <a:r>
              <a:rPr lang="fr-FR" sz="1600" b="1" dirty="0">
                <a:solidFill>
                  <a:schemeClr val="accent1">
                    <a:lumMod val="50000"/>
                  </a:schemeClr>
                </a:solidFill>
              </a:rPr>
              <a:t>interdits.</a:t>
            </a:r>
          </a:p>
          <a:p>
            <a:pPr marL="285750" indent="-285750" defTabSz="457200">
              <a:buFont typeface="Courier New" panose="02070309020205020404" pitchFamily="49" charset="0"/>
              <a:buChar char="o"/>
              <a:defRPr/>
            </a:pPr>
            <a:r>
              <a:rPr lang="fr-FR" sz="1600" i="1" dirty="0">
                <a:solidFill>
                  <a:schemeClr val="bg1">
                    <a:lumMod val="50000"/>
                  </a:schemeClr>
                </a:solidFill>
              </a:rPr>
              <a:t>l'origine raciale ou ethnique, </a:t>
            </a:r>
          </a:p>
          <a:p>
            <a:pPr marL="285750" indent="-285750" defTabSz="457200">
              <a:buFont typeface="Courier New" panose="02070309020205020404" pitchFamily="49" charset="0"/>
              <a:buChar char="o"/>
              <a:defRPr/>
            </a:pPr>
            <a:r>
              <a:rPr lang="fr-FR" sz="1600" i="1" dirty="0">
                <a:solidFill>
                  <a:schemeClr val="bg1">
                    <a:lumMod val="50000"/>
                  </a:schemeClr>
                </a:solidFill>
              </a:rPr>
              <a:t>les opinions politiques,</a:t>
            </a:r>
          </a:p>
          <a:p>
            <a:pPr marL="285750" indent="-285750" defTabSz="457200">
              <a:buFont typeface="Courier New" panose="02070309020205020404" pitchFamily="49" charset="0"/>
              <a:buChar char="o"/>
              <a:defRPr/>
            </a:pPr>
            <a:r>
              <a:rPr lang="fr-FR" sz="1600" i="1" dirty="0">
                <a:solidFill>
                  <a:schemeClr val="bg1">
                    <a:lumMod val="50000"/>
                  </a:schemeClr>
                </a:solidFill>
              </a:rPr>
              <a:t>les convictions religieuses ou philosophiques, </a:t>
            </a:r>
          </a:p>
          <a:p>
            <a:pPr marL="285750" indent="-285750" defTabSz="457200">
              <a:buFont typeface="Courier New" panose="02070309020205020404" pitchFamily="49" charset="0"/>
              <a:buChar char="o"/>
              <a:defRPr/>
            </a:pPr>
            <a:r>
              <a:rPr lang="fr-FR" sz="1600" i="1" dirty="0">
                <a:solidFill>
                  <a:schemeClr val="bg1">
                    <a:lumMod val="50000"/>
                  </a:schemeClr>
                </a:solidFill>
              </a:rPr>
              <a:t>l'appartenance syndicale,</a:t>
            </a:r>
          </a:p>
          <a:p>
            <a:pPr marL="285750" indent="-285750" defTabSz="457200">
              <a:buFont typeface="Courier New" panose="02070309020205020404" pitchFamily="49" charset="0"/>
              <a:buChar char="o"/>
              <a:defRPr/>
            </a:pPr>
            <a:r>
              <a:rPr lang="fr-FR" sz="1600" i="1" dirty="0">
                <a:solidFill>
                  <a:schemeClr val="bg1">
                    <a:lumMod val="50000"/>
                  </a:schemeClr>
                </a:solidFill>
              </a:rPr>
              <a:t>les données génétiques, </a:t>
            </a:r>
          </a:p>
          <a:p>
            <a:pPr marL="285750" indent="-285750" defTabSz="457200">
              <a:buFont typeface="Courier New" panose="02070309020205020404" pitchFamily="49" charset="0"/>
              <a:buChar char="o"/>
              <a:defRPr/>
            </a:pPr>
            <a:r>
              <a:rPr lang="fr-FR" sz="1600" i="1" dirty="0">
                <a:solidFill>
                  <a:schemeClr val="bg1">
                    <a:lumMod val="50000"/>
                  </a:schemeClr>
                </a:solidFill>
              </a:rPr>
              <a:t>les données biométriques, </a:t>
            </a:r>
          </a:p>
          <a:p>
            <a:pPr marL="285750" indent="-285750" defTabSz="457200">
              <a:buFont typeface="Courier New" panose="02070309020205020404" pitchFamily="49" charset="0"/>
              <a:buChar char="o"/>
              <a:defRPr/>
            </a:pPr>
            <a:r>
              <a:rPr lang="fr-FR" sz="1600" i="1" dirty="0">
                <a:solidFill>
                  <a:schemeClr val="bg1">
                    <a:lumMod val="50000"/>
                  </a:schemeClr>
                </a:solidFill>
              </a:rPr>
              <a:t>les données concernant la santé,</a:t>
            </a:r>
          </a:p>
          <a:p>
            <a:pPr marL="285750" indent="-285750" defTabSz="457200">
              <a:buFont typeface="Courier New" panose="02070309020205020404" pitchFamily="49" charset="0"/>
              <a:buChar char="o"/>
              <a:defRPr/>
            </a:pPr>
            <a:r>
              <a:rPr lang="fr-FR" sz="1600" i="1" dirty="0">
                <a:solidFill>
                  <a:schemeClr val="bg1">
                    <a:lumMod val="50000"/>
                  </a:schemeClr>
                </a:solidFill>
              </a:rPr>
              <a:t>les données concernant la vie sexuelle ou l'orientation sexuelle.</a:t>
            </a:r>
          </a:p>
          <a:p>
            <a:pPr marL="285750" indent="-285750" defTabSz="457200">
              <a:buFont typeface="Courier New" panose="02070309020205020404" pitchFamily="49" charset="0"/>
              <a:buChar char="o"/>
              <a:defRPr/>
            </a:pPr>
            <a:r>
              <a:rPr lang="fr-FR" sz="1600" i="1" dirty="0">
                <a:solidFill>
                  <a:schemeClr val="bg1">
                    <a:lumMod val="50000"/>
                  </a:schemeClr>
                </a:solidFill>
              </a:rPr>
              <a:t>les données concernant les condamnations et infractions</a:t>
            </a:r>
          </a:p>
          <a:p>
            <a:pPr algn="just" defTabSz="457200">
              <a:defRPr/>
            </a:pPr>
            <a:endParaRPr lang="fr-FR" sz="1600" b="1" dirty="0">
              <a:solidFill>
                <a:schemeClr val="bg1">
                  <a:lumMod val="50000"/>
                </a:schemeClr>
              </a:solidFill>
            </a:endParaRPr>
          </a:p>
          <a:p>
            <a:pPr algn="just" defTabSz="457200">
              <a:defRPr/>
            </a:pPr>
            <a:endParaRPr lang="fr-FR" sz="1600" b="1" dirty="0">
              <a:solidFill>
                <a:schemeClr val="bg1">
                  <a:lumMod val="50000"/>
                </a:schemeClr>
              </a:solidFill>
            </a:endParaRPr>
          </a:p>
          <a:p>
            <a:pPr algn="just" defTabSz="457200">
              <a:defRPr/>
            </a:pPr>
            <a:r>
              <a:rPr lang="fr-FR" sz="1600" b="1" dirty="0">
                <a:solidFill>
                  <a:schemeClr val="bg1">
                    <a:lumMod val="50000"/>
                  </a:schemeClr>
                </a:solidFill>
              </a:rPr>
              <a:t>Le traitement de données sensibles </a:t>
            </a:r>
            <a:r>
              <a:rPr lang="fr-FR" sz="1600" b="1" dirty="0">
                <a:solidFill>
                  <a:schemeClr val="accent1">
                    <a:lumMod val="50000"/>
                  </a:schemeClr>
                </a:solidFill>
              </a:rPr>
              <a:t>est autorisé seulement :</a:t>
            </a:r>
          </a:p>
          <a:p>
            <a:pPr marL="285750" indent="-285750" algn="just" defTabSz="457200">
              <a:buFont typeface="Wingdings" panose="05000000000000000000" pitchFamily="2" charset="2"/>
              <a:buChar char="q"/>
              <a:defRPr/>
            </a:pPr>
            <a:r>
              <a:rPr lang="fr-FR" sz="1600" dirty="0">
                <a:solidFill>
                  <a:schemeClr val="bg1">
                    <a:lumMod val="50000"/>
                  </a:schemeClr>
                </a:solidFill>
              </a:rPr>
              <a:t>Avec le consentement explicite des personnes</a:t>
            </a:r>
          </a:p>
          <a:p>
            <a:pPr marL="285750" indent="-285750" algn="just" defTabSz="457200">
              <a:buFont typeface="Wingdings" panose="05000000000000000000" pitchFamily="2" charset="2"/>
              <a:buChar char="q"/>
              <a:defRPr/>
            </a:pPr>
            <a:r>
              <a:rPr lang="fr-FR" sz="1600" dirty="0">
                <a:solidFill>
                  <a:schemeClr val="bg1">
                    <a:lumMod val="50000"/>
                  </a:schemeClr>
                </a:solidFill>
              </a:rPr>
              <a:t>Par la loi</a:t>
            </a:r>
          </a:p>
          <a:p>
            <a:pPr marL="285750" indent="-285750" algn="just" defTabSz="457200">
              <a:buFont typeface="Wingdings" panose="05000000000000000000" pitchFamily="2" charset="2"/>
              <a:buChar char="q"/>
              <a:defRPr/>
            </a:pPr>
            <a:r>
              <a:rPr lang="fr-FR" sz="1600" dirty="0">
                <a:solidFill>
                  <a:schemeClr val="bg1">
                    <a:lumMod val="50000"/>
                  </a:schemeClr>
                </a:solidFill>
              </a:rPr>
              <a:t>Par la CNIL </a:t>
            </a:r>
          </a:p>
        </p:txBody>
      </p:sp>
      <p:pic>
        <p:nvPicPr>
          <p:cNvPr id="12" name="Graphique 11" descr="ADN contour">
            <a:extLst>
              <a:ext uri="{FF2B5EF4-FFF2-40B4-BE49-F238E27FC236}">
                <a16:creationId xmlns:a16="http://schemas.microsoft.com/office/drawing/2014/main" id="{1F53DE64-F7D8-A1B6-7263-6A7E357446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75484" y="3344558"/>
            <a:ext cx="514626" cy="514626"/>
          </a:xfrm>
          <a:prstGeom prst="rect">
            <a:avLst/>
          </a:prstGeom>
        </p:spPr>
      </p:pic>
      <p:pic>
        <p:nvPicPr>
          <p:cNvPr id="14" name="Graphique 13" descr="Empreinte digitale contour">
            <a:extLst>
              <a:ext uri="{FF2B5EF4-FFF2-40B4-BE49-F238E27FC236}">
                <a16:creationId xmlns:a16="http://schemas.microsoft.com/office/drawing/2014/main" id="{D9F84992-1D21-527F-1FED-6E95C47D50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80067" y="2603501"/>
            <a:ext cx="541642" cy="541642"/>
          </a:xfrm>
          <a:prstGeom prst="rect">
            <a:avLst/>
          </a:prstGeom>
        </p:spPr>
      </p:pic>
      <p:pic>
        <p:nvPicPr>
          <p:cNvPr id="16" name="Graphique 15" descr="Intraveineuse contour">
            <a:extLst>
              <a:ext uri="{FF2B5EF4-FFF2-40B4-BE49-F238E27FC236}">
                <a16:creationId xmlns:a16="http://schemas.microsoft.com/office/drawing/2014/main" id="{76221A00-CE75-ED3C-CE62-1C79245109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37860" y="1841389"/>
            <a:ext cx="607433" cy="607433"/>
          </a:xfrm>
          <a:prstGeom prst="rect">
            <a:avLst/>
          </a:prstGeom>
        </p:spPr>
      </p:pic>
      <p:sp>
        <p:nvSpPr>
          <p:cNvPr id="19" name="Triangle rectangle 18">
            <a:extLst>
              <a:ext uri="{FF2B5EF4-FFF2-40B4-BE49-F238E27FC236}">
                <a16:creationId xmlns:a16="http://schemas.microsoft.com/office/drawing/2014/main" id="{67DF0680-E752-FE50-1472-0F60FCCCCED3}"/>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27">
            <a:extLst>
              <a:ext uri="{FF2B5EF4-FFF2-40B4-BE49-F238E27FC236}">
                <a16:creationId xmlns:a16="http://schemas.microsoft.com/office/drawing/2014/main" id="{36741411-310D-0691-4F43-9D6DD66ADE6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93553" y="2640136"/>
            <a:ext cx="26162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09CA281-C9A2-68B5-513E-B442CFEA5726}"/>
              </a:ext>
            </a:extLst>
          </p:cNvPr>
          <p:cNvSpPr txBox="1">
            <a:spLocks noChangeArrowheads="1"/>
          </p:cNvSpPr>
          <p:nvPr/>
        </p:nvSpPr>
        <p:spPr bwMode="auto">
          <a:xfrm>
            <a:off x="8855836" y="2685868"/>
            <a:ext cx="18589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lephant" panose="02020904090505020303" pitchFamily="18" charset="0"/>
                <a:ea typeface="ＭＳ Ｐゴシック" panose="020B0600070205080204" pitchFamily="34" charset="-128"/>
              </a:defRPr>
            </a:lvl1pPr>
            <a:lvl2pPr marL="742950" indent="-285750">
              <a:defRPr>
                <a:solidFill>
                  <a:schemeClr val="tx1"/>
                </a:solidFill>
                <a:latin typeface="Elephant" panose="02020904090505020303" pitchFamily="18" charset="0"/>
                <a:ea typeface="ＭＳ Ｐゴシック" panose="020B0600070205080204" pitchFamily="34" charset="-128"/>
              </a:defRPr>
            </a:lvl2pPr>
            <a:lvl3pPr marL="1143000" indent="-228600">
              <a:defRPr>
                <a:solidFill>
                  <a:schemeClr val="tx1"/>
                </a:solidFill>
                <a:latin typeface="Elephant" panose="02020904090505020303" pitchFamily="18" charset="0"/>
                <a:ea typeface="ＭＳ Ｐゴシック" panose="020B0600070205080204" pitchFamily="34" charset="-128"/>
              </a:defRPr>
            </a:lvl3pPr>
            <a:lvl4pPr marL="1600200" indent="-228600">
              <a:defRPr>
                <a:solidFill>
                  <a:schemeClr val="tx1"/>
                </a:solidFill>
                <a:latin typeface="Elephant" panose="02020904090505020303" pitchFamily="18" charset="0"/>
                <a:ea typeface="ＭＳ Ｐゴシック" panose="020B0600070205080204" pitchFamily="34" charset="-128"/>
              </a:defRPr>
            </a:lvl4pPr>
            <a:lvl5pPr marL="2057400" indent="-228600">
              <a:defRPr>
                <a:solidFill>
                  <a:schemeClr val="tx1"/>
                </a:solidFill>
                <a:latin typeface="Elephant" panose="02020904090505020303"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Elephant" panose="02020904090505020303"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Elephant" panose="02020904090505020303"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Elephant" panose="02020904090505020303"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Elephant" panose="02020904090505020303" pitchFamily="18" charset="0"/>
                <a:ea typeface="ＭＳ Ｐゴシック" panose="020B0600070205080204" pitchFamily="34" charset="-128"/>
              </a:defRPr>
            </a:lvl9pPr>
          </a:lstStyle>
          <a:p>
            <a:pPr algn="just"/>
            <a:r>
              <a:rPr lang="fr-FR" altLang="fr-FR" sz="1200" b="1" dirty="0">
                <a:solidFill>
                  <a:srgbClr val="33417E"/>
                </a:solidFill>
                <a:latin typeface="Arial" panose="020B0604020202020204" pitchFamily="34" charset="0"/>
              </a:rPr>
              <a:t>« </a:t>
            </a:r>
            <a:r>
              <a:rPr lang="fr-FR" altLang="fr-FR" sz="1200" i="1" dirty="0">
                <a:solidFill>
                  <a:srgbClr val="33417E"/>
                </a:solidFill>
                <a:latin typeface="Arial" panose="020B0604020202020204" pitchFamily="34" charset="0"/>
              </a:rPr>
              <a:t>L'indication du fait qu'une personne s'est </a:t>
            </a:r>
            <a:r>
              <a:rPr lang="fr-FR" altLang="fr-FR" sz="1200" b="1" i="1" dirty="0">
                <a:solidFill>
                  <a:srgbClr val="33417E"/>
                </a:solidFill>
                <a:latin typeface="Arial" panose="020B0604020202020204" pitchFamily="34" charset="0"/>
              </a:rPr>
              <a:t>blessée au pied </a:t>
            </a:r>
            <a:r>
              <a:rPr lang="fr-FR" altLang="fr-FR" sz="1200" i="1" dirty="0">
                <a:solidFill>
                  <a:srgbClr val="33417E"/>
                </a:solidFill>
                <a:latin typeface="Arial" panose="020B0604020202020204" pitchFamily="34" charset="0"/>
              </a:rPr>
              <a:t>et est en </a:t>
            </a:r>
            <a:r>
              <a:rPr lang="fr-FR" altLang="fr-FR" sz="1200" b="1" i="1" dirty="0">
                <a:solidFill>
                  <a:srgbClr val="33417E"/>
                </a:solidFill>
                <a:latin typeface="Arial" panose="020B0604020202020204" pitchFamily="34" charset="0"/>
              </a:rPr>
              <a:t>congé de maladie partiel </a:t>
            </a:r>
            <a:r>
              <a:rPr lang="fr-FR" altLang="fr-FR" sz="1200" i="1" dirty="0">
                <a:solidFill>
                  <a:srgbClr val="33417E"/>
                </a:solidFill>
                <a:latin typeface="Arial" panose="020B0604020202020204" pitchFamily="34" charset="0"/>
              </a:rPr>
              <a:t>constitue une donnée à caractère personnel relative à la santé …» </a:t>
            </a:r>
          </a:p>
          <a:p>
            <a:pPr algn="just"/>
            <a:r>
              <a:rPr lang="fr-FR" altLang="fr-FR" sz="1200" i="1" dirty="0">
                <a:solidFill>
                  <a:srgbClr val="33417E"/>
                </a:solidFill>
                <a:latin typeface="Arial" panose="020B0604020202020204" pitchFamily="34" charset="0"/>
              </a:rPr>
              <a:t>(CJCE, 6 nov. 2003)</a:t>
            </a:r>
          </a:p>
        </p:txBody>
      </p:sp>
      <p:pic>
        <p:nvPicPr>
          <p:cNvPr id="7" name="Graphique 6" descr="Avertissement avec un remplissage uni">
            <a:extLst>
              <a:ext uri="{FF2B5EF4-FFF2-40B4-BE49-F238E27FC236}">
                <a16:creationId xmlns:a16="http://schemas.microsoft.com/office/drawing/2014/main" id="{A87C3A62-03CB-FA8F-B646-8EF8D05C19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07662" y="2042320"/>
            <a:ext cx="544146" cy="544146"/>
          </a:xfrm>
          <a:prstGeom prst="rect">
            <a:avLst/>
          </a:prstGeom>
        </p:spPr>
      </p:pic>
      <p:sp>
        <p:nvSpPr>
          <p:cNvPr id="20" name="Triangle rectangle 19">
            <a:extLst>
              <a:ext uri="{FF2B5EF4-FFF2-40B4-BE49-F238E27FC236}">
                <a16:creationId xmlns:a16="http://schemas.microsoft.com/office/drawing/2014/main" id="{9AD7A286-FFF8-1A93-8863-301A6C713E82}"/>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a:extLst>
              <a:ext uri="{FF2B5EF4-FFF2-40B4-BE49-F238E27FC236}">
                <a16:creationId xmlns:a16="http://schemas.microsoft.com/office/drawing/2014/main" id="{22665B83-0365-363F-156A-081795DCD3F6}"/>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08257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angle rectangle 9">
            <a:extLst>
              <a:ext uri="{FF2B5EF4-FFF2-40B4-BE49-F238E27FC236}">
                <a16:creationId xmlns:a16="http://schemas.microsoft.com/office/drawing/2014/main" id="{21961418-E460-DAB7-29A5-E2CEACC564F8}"/>
              </a:ext>
            </a:extLst>
          </p:cNvPr>
          <p:cNvSpPr/>
          <p:nvPr/>
        </p:nvSpPr>
        <p:spPr>
          <a:xfrm rot="10800000">
            <a:off x="8194429" y="13553"/>
            <a:ext cx="3997570"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5A11530-C5F5-6C6A-2EFC-3A05E3F340DD}"/>
              </a:ext>
            </a:extLst>
          </p:cNvPr>
          <p:cNvSpPr>
            <a:spLocks noGrp="1"/>
          </p:cNvSpPr>
          <p:nvPr>
            <p:ph type="title"/>
          </p:nvPr>
        </p:nvSpPr>
        <p:spPr>
          <a:xfrm>
            <a:off x="0" y="150662"/>
            <a:ext cx="10515600" cy="584443"/>
          </a:xfrm>
        </p:spPr>
        <p:txBody>
          <a:bodyPr>
            <a:normAutofit fontScale="90000"/>
          </a:bodyPr>
          <a:lstStyle/>
          <a:p>
            <a:r>
              <a:rPr lang="fr-FR" b="1" dirty="0">
                <a:solidFill>
                  <a:srgbClr val="002060"/>
                </a:solidFill>
              </a:rPr>
              <a:t>2.3 Notions clés du RGPD  </a:t>
            </a:r>
          </a:p>
        </p:txBody>
      </p:sp>
      <p:sp>
        <p:nvSpPr>
          <p:cNvPr id="4" name="ZoneTexte 3">
            <a:extLst>
              <a:ext uri="{FF2B5EF4-FFF2-40B4-BE49-F238E27FC236}">
                <a16:creationId xmlns:a16="http://schemas.microsoft.com/office/drawing/2014/main" id="{5C95E117-F105-BEAE-8062-7EAFF757CE87}"/>
              </a:ext>
            </a:extLst>
          </p:cNvPr>
          <p:cNvSpPr txBox="1"/>
          <p:nvPr/>
        </p:nvSpPr>
        <p:spPr>
          <a:xfrm>
            <a:off x="838200" y="1366838"/>
            <a:ext cx="3903662" cy="2062162"/>
          </a:xfrm>
          <a:prstGeom prst="rect">
            <a:avLst/>
          </a:prstGeom>
          <a:noFill/>
          <a:ln>
            <a:noFill/>
          </a:ln>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fr-FR" sz="1400" b="1" u="sng" dirty="0">
                <a:solidFill>
                  <a:schemeClr val="tx2"/>
                </a:solidFill>
              </a:rPr>
              <a:t>Responsable de traitement</a:t>
            </a:r>
            <a:r>
              <a:rPr lang="fr-FR" sz="1400" b="1" dirty="0">
                <a:solidFill>
                  <a:schemeClr val="tx2"/>
                </a:solidFill>
              </a:rPr>
              <a:t>	</a:t>
            </a:r>
          </a:p>
          <a:p>
            <a:pPr algn="just" defTabSz="457200">
              <a:defRPr/>
            </a:pPr>
            <a:endParaRPr lang="fr-FR" sz="1000" i="1" dirty="0">
              <a:solidFill>
                <a:schemeClr val="bg1">
                  <a:lumMod val="50000"/>
                </a:schemeClr>
              </a:solidFill>
            </a:endParaRPr>
          </a:p>
          <a:p>
            <a:pPr algn="just" defTabSz="457200">
              <a:defRPr/>
            </a:pPr>
            <a:r>
              <a:rPr lang="fr-FR" sz="1400" i="1" dirty="0">
                <a:solidFill>
                  <a:schemeClr val="bg1">
                    <a:lumMod val="50000"/>
                  </a:schemeClr>
                </a:solidFill>
              </a:rPr>
              <a:t>« La personne, l’autorité publique, le service ou l’organisme qui, seul ou conjointement avec d’autres, </a:t>
            </a:r>
            <a:r>
              <a:rPr lang="fr-FR" sz="1400" b="1" i="1" dirty="0">
                <a:solidFill>
                  <a:schemeClr val="bg1">
                    <a:lumMod val="50000"/>
                  </a:schemeClr>
                </a:solidFill>
              </a:rPr>
              <a:t>détermine les finalités </a:t>
            </a:r>
            <a:r>
              <a:rPr lang="fr-FR" sz="1400" dirty="0">
                <a:solidFill>
                  <a:schemeClr val="bg1">
                    <a:lumMod val="50000"/>
                  </a:schemeClr>
                </a:solidFill>
              </a:rPr>
              <a:t>(à quoi il va servir)</a:t>
            </a:r>
            <a:r>
              <a:rPr lang="fr-FR" sz="1400" b="1" i="1" dirty="0">
                <a:solidFill>
                  <a:schemeClr val="bg1">
                    <a:lumMod val="50000"/>
                  </a:schemeClr>
                </a:solidFill>
              </a:rPr>
              <a:t> et les moyens du traitement </a:t>
            </a:r>
            <a:r>
              <a:rPr lang="fr-FR" sz="1400" dirty="0">
                <a:solidFill>
                  <a:schemeClr val="bg1">
                    <a:lumMod val="50000"/>
                  </a:schemeClr>
                </a:solidFill>
              </a:rPr>
              <a:t>(selon quelles modalités)…</a:t>
            </a:r>
            <a:r>
              <a:rPr lang="fr-FR" sz="1400" i="1" dirty="0">
                <a:solidFill>
                  <a:schemeClr val="bg1">
                    <a:lumMod val="50000"/>
                  </a:schemeClr>
                </a:solidFill>
              </a:rPr>
              <a:t> »</a:t>
            </a:r>
          </a:p>
          <a:p>
            <a:pPr defTabSz="457200">
              <a:defRPr/>
            </a:pPr>
            <a:endParaRPr lang="fr-FR" sz="600" dirty="0">
              <a:solidFill>
                <a:schemeClr val="bg1">
                  <a:lumMod val="50000"/>
                </a:schemeClr>
              </a:solidFill>
            </a:endParaRPr>
          </a:p>
          <a:p>
            <a:pPr defTabSz="457200">
              <a:defRPr/>
            </a:pPr>
            <a:r>
              <a:rPr lang="fr-FR" sz="1200" dirty="0">
                <a:solidFill>
                  <a:schemeClr val="bg1">
                    <a:lumMod val="50000"/>
                  </a:schemeClr>
                </a:solidFill>
              </a:rPr>
              <a:t>La personne morale incarnée par son représentant légal (Président, Directeur Général)</a:t>
            </a:r>
          </a:p>
        </p:txBody>
      </p:sp>
      <p:sp>
        <p:nvSpPr>
          <p:cNvPr id="5" name="ZoneTexte 2">
            <a:extLst>
              <a:ext uri="{FF2B5EF4-FFF2-40B4-BE49-F238E27FC236}">
                <a16:creationId xmlns:a16="http://schemas.microsoft.com/office/drawing/2014/main" id="{BA71A6E1-CF25-20D8-6BB1-2FD12C2D178A}"/>
              </a:ext>
            </a:extLst>
          </p:cNvPr>
          <p:cNvSpPr txBox="1"/>
          <p:nvPr/>
        </p:nvSpPr>
        <p:spPr>
          <a:xfrm>
            <a:off x="838200" y="3558565"/>
            <a:ext cx="3746500" cy="2308324"/>
          </a:xfrm>
          <a:prstGeom prst="rect">
            <a:avLst/>
          </a:prstGeom>
          <a:noFill/>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200">
              <a:defRPr/>
            </a:pPr>
            <a:r>
              <a:rPr lang="fr-FR" sz="1200" b="1" dirty="0">
                <a:solidFill>
                  <a:schemeClr val="bg1">
                    <a:lumMod val="50000"/>
                  </a:schemeClr>
                </a:solidFill>
              </a:rPr>
              <a:t>Exemples : </a:t>
            </a:r>
          </a:p>
          <a:p>
            <a:pPr algn="just" defTabSz="457200">
              <a:defRPr/>
            </a:pPr>
            <a:endParaRPr lang="fr-FR" sz="1200" dirty="0">
              <a:solidFill>
                <a:schemeClr val="bg1">
                  <a:lumMod val="50000"/>
                </a:schemeClr>
              </a:solidFill>
            </a:endParaRPr>
          </a:p>
          <a:p>
            <a:pPr marL="171450" indent="-171450" algn="just">
              <a:buClr>
                <a:srgbClr val="92D050"/>
              </a:buClr>
              <a:buFont typeface="Wingdings" panose="05000000000000000000" pitchFamily="2" charset="2"/>
              <a:buChar char="ü"/>
              <a:defRPr/>
            </a:pPr>
            <a:r>
              <a:rPr lang="fr-FR" sz="1200" b="1" dirty="0">
                <a:solidFill>
                  <a:schemeClr val="bg1">
                    <a:lumMod val="50000"/>
                  </a:schemeClr>
                </a:solidFill>
              </a:rPr>
              <a:t>Personne : </a:t>
            </a:r>
            <a:r>
              <a:rPr lang="fr-FR" sz="1200" dirty="0">
                <a:solidFill>
                  <a:schemeClr val="bg1">
                    <a:lumMod val="50000"/>
                  </a:schemeClr>
                </a:solidFill>
              </a:rPr>
              <a:t>Un médecin exerçant en profession libérale est responsable des traitements qu’il met en œuvre au sein de son cabinet. </a:t>
            </a:r>
          </a:p>
          <a:p>
            <a:pPr marL="171450" indent="-171450" algn="just">
              <a:buClr>
                <a:srgbClr val="92D050"/>
              </a:buClr>
              <a:buFont typeface="Wingdings" panose="05000000000000000000" pitchFamily="2" charset="2"/>
              <a:buChar char="ü"/>
              <a:defRPr/>
            </a:pPr>
            <a:r>
              <a:rPr lang="fr-FR" sz="1200" b="1" dirty="0">
                <a:solidFill>
                  <a:schemeClr val="bg1">
                    <a:lumMod val="50000"/>
                  </a:schemeClr>
                </a:solidFill>
              </a:rPr>
              <a:t>Autorité publique </a:t>
            </a:r>
            <a:r>
              <a:rPr lang="fr-FR" sz="1200" dirty="0">
                <a:solidFill>
                  <a:schemeClr val="bg1">
                    <a:lumMod val="50000"/>
                  </a:schemeClr>
                </a:solidFill>
              </a:rPr>
              <a:t>: Les ministères qui sont responsables des traitements mis en œuvre pour le compte de l’Etat ou les collectivités locales.</a:t>
            </a:r>
          </a:p>
          <a:p>
            <a:pPr marL="171450" indent="-171450" algn="just">
              <a:buClr>
                <a:srgbClr val="92D050"/>
              </a:buClr>
              <a:buFont typeface="Wingdings" panose="05000000000000000000" pitchFamily="2" charset="2"/>
              <a:buChar char="ü"/>
              <a:defRPr/>
            </a:pPr>
            <a:r>
              <a:rPr lang="fr-FR" sz="1200" b="1" dirty="0">
                <a:solidFill>
                  <a:schemeClr val="bg1">
                    <a:lumMod val="50000"/>
                  </a:schemeClr>
                </a:solidFill>
              </a:rPr>
              <a:t>Service </a:t>
            </a:r>
            <a:r>
              <a:rPr lang="fr-FR" sz="1200" dirty="0">
                <a:solidFill>
                  <a:schemeClr val="bg1">
                    <a:lumMod val="50000"/>
                  </a:schemeClr>
                </a:solidFill>
              </a:rPr>
              <a:t>: Le Service RH qui décide seul de mettre en œuvre un traitement, il est à l'initiative du projet et définit les conditions dans lesquelles le traitement sera réalisé.</a:t>
            </a:r>
          </a:p>
        </p:txBody>
      </p:sp>
      <p:sp>
        <p:nvSpPr>
          <p:cNvPr id="6" name="ZoneTexte 6">
            <a:extLst>
              <a:ext uri="{FF2B5EF4-FFF2-40B4-BE49-F238E27FC236}">
                <a16:creationId xmlns:a16="http://schemas.microsoft.com/office/drawing/2014/main" id="{804B79F8-3DAA-49CD-8222-ADD5FA110E7D}"/>
              </a:ext>
            </a:extLst>
          </p:cNvPr>
          <p:cNvSpPr txBox="1"/>
          <p:nvPr/>
        </p:nvSpPr>
        <p:spPr>
          <a:xfrm>
            <a:off x="6096000" y="1366838"/>
            <a:ext cx="3243309" cy="1754326"/>
          </a:xfrm>
          <a:prstGeom prst="rect">
            <a:avLst/>
          </a:prstGeom>
          <a:noFill/>
          <a:ln>
            <a:noFill/>
          </a:ln>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fr-FR" sz="1400" b="1" u="sng" dirty="0">
                <a:solidFill>
                  <a:schemeClr val="tx2"/>
                </a:solidFill>
              </a:rPr>
              <a:t>Sous-traitant</a:t>
            </a:r>
          </a:p>
          <a:p>
            <a:pPr defTabSz="457200">
              <a:defRPr/>
            </a:pPr>
            <a:endParaRPr lang="fr-FR" sz="1000" b="1" dirty="0">
              <a:solidFill>
                <a:schemeClr val="accent2"/>
              </a:solidFill>
            </a:endParaRPr>
          </a:p>
          <a:p>
            <a:pPr algn="just" defTabSz="457200">
              <a:defRPr/>
            </a:pPr>
            <a:r>
              <a:rPr lang="fr-FR" sz="1400" i="1" dirty="0">
                <a:solidFill>
                  <a:schemeClr val="bg1">
                    <a:lumMod val="50000"/>
                  </a:schemeClr>
                </a:solidFill>
              </a:rPr>
              <a:t>« La personne physique ou morale, l’autorité publique, le service ou un autre organisme qui </a:t>
            </a:r>
            <a:r>
              <a:rPr lang="fr-FR" sz="1400" b="1" i="1" dirty="0">
                <a:solidFill>
                  <a:schemeClr val="bg1">
                    <a:lumMod val="50000"/>
                  </a:schemeClr>
                </a:solidFill>
              </a:rPr>
              <a:t>traite des données à caractère personnel pour le compte du responsable de traitement</a:t>
            </a:r>
            <a:r>
              <a:rPr lang="fr-FR" sz="1400" i="1" dirty="0">
                <a:solidFill>
                  <a:schemeClr val="bg1">
                    <a:lumMod val="50000"/>
                  </a:schemeClr>
                </a:solidFill>
              </a:rPr>
              <a:t> ». </a:t>
            </a:r>
          </a:p>
          <a:p>
            <a:pPr algn="just" defTabSz="457200">
              <a:defRPr/>
            </a:pPr>
            <a:endParaRPr lang="fr-FR" sz="1400" dirty="0">
              <a:solidFill>
                <a:schemeClr val="bg1">
                  <a:lumMod val="50000"/>
                </a:schemeClr>
              </a:solidFill>
            </a:endParaRPr>
          </a:p>
        </p:txBody>
      </p:sp>
      <p:sp>
        <p:nvSpPr>
          <p:cNvPr id="7" name="ZoneTexte 2">
            <a:extLst>
              <a:ext uri="{FF2B5EF4-FFF2-40B4-BE49-F238E27FC236}">
                <a16:creationId xmlns:a16="http://schemas.microsoft.com/office/drawing/2014/main" id="{128EF17C-9C47-8C88-7852-29079269AAF6}"/>
              </a:ext>
            </a:extLst>
          </p:cNvPr>
          <p:cNvSpPr txBox="1"/>
          <p:nvPr/>
        </p:nvSpPr>
        <p:spPr>
          <a:xfrm>
            <a:off x="6216126" y="3562678"/>
            <a:ext cx="4213225" cy="2123658"/>
          </a:xfrm>
          <a:prstGeom prst="rect">
            <a:avLst/>
          </a:prstGeom>
          <a:noFill/>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57200">
              <a:defRPr/>
            </a:pPr>
            <a:r>
              <a:rPr lang="fr-FR" sz="1200" b="1" dirty="0">
                <a:solidFill>
                  <a:schemeClr val="bg1">
                    <a:lumMod val="50000"/>
                  </a:schemeClr>
                </a:solidFill>
              </a:rPr>
              <a:t>Exemples : </a:t>
            </a:r>
          </a:p>
          <a:p>
            <a:pPr algn="just" defTabSz="457200">
              <a:defRPr/>
            </a:pPr>
            <a:endParaRPr lang="fr-FR" sz="1200" dirty="0">
              <a:solidFill>
                <a:schemeClr val="bg1">
                  <a:lumMod val="50000"/>
                </a:schemeClr>
              </a:solidFill>
            </a:endParaRPr>
          </a:p>
          <a:p>
            <a:pPr marL="171450" indent="-171450" algn="just">
              <a:buClr>
                <a:srgbClr val="92D050"/>
              </a:buClr>
              <a:buFont typeface="Wingdings" panose="05000000000000000000" pitchFamily="2" charset="2"/>
              <a:buChar char="ü"/>
              <a:defRPr/>
            </a:pPr>
            <a:r>
              <a:rPr lang="fr-FR" sz="1200" b="1" dirty="0">
                <a:solidFill>
                  <a:schemeClr val="bg1">
                    <a:lumMod val="50000"/>
                  </a:schemeClr>
                </a:solidFill>
              </a:rPr>
              <a:t>Personne : </a:t>
            </a:r>
            <a:r>
              <a:rPr lang="fr-FR" sz="1200" dirty="0">
                <a:solidFill>
                  <a:schemeClr val="bg1">
                    <a:lumMod val="50000"/>
                  </a:schemeClr>
                </a:solidFill>
              </a:rPr>
              <a:t>Un autoentrepreneur qui crée et gère un site internet pour son client </a:t>
            </a:r>
          </a:p>
          <a:p>
            <a:pPr marL="171450" indent="-171450" algn="just">
              <a:buClr>
                <a:srgbClr val="92D050"/>
              </a:buClr>
              <a:buFont typeface="Wingdings" panose="05000000000000000000" pitchFamily="2" charset="2"/>
              <a:buChar char="ü"/>
              <a:defRPr/>
            </a:pPr>
            <a:r>
              <a:rPr lang="fr-FR" sz="1200" b="1" dirty="0">
                <a:solidFill>
                  <a:schemeClr val="bg1">
                    <a:lumMod val="50000"/>
                  </a:schemeClr>
                </a:solidFill>
              </a:rPr>
              <a:t>Autorité publique : </a:t>
            </a:r>
            <a:r>
              <a:rPr lang="fr-FR" sz="1200" dirty="0">
                <a:solidFill>
                  <a:schemeClr val="bg1">
                    <a:lumMod val="50000"/>
                  </a:schemeClr>
                </a:solidFill>
              </a:rPr>
              <a:t>La Mairie qui sous-traite à un Centre de Gestion (CDG) la gestion des carrières, bourses de l'emploi, concours et examens de la fonction publique, le comité médical, la commission des réformes…</a:t>
            </a:r>
          </a:p>
          <a:p>
            <a:pPr marL="171450" indent="-171450" algn="just">
              <a:buClr>
                <a:srgbClr val="92D050"/>
              </a:buClr>
              <a:buFont typeface="Wingdings" panose="05000000000000000000" pitchFamily="2" charset="2"/>
              <a:buChar char="ü"/>
              <a:defRPr/>
            </a:pPr>
            <a:r>
              <a:rPr lang="fr-FR" sz="1200" b="1" dirty="0">
                <a:solidFill>
                  <a:schemeClr val="bg1">
                    <a:lumMod val="50000"/>
                  </a:schemeClr>
                </a:solidFill>
              </a:rPr>
              <a:t>Service : </a:t>
            </a:r>
            <a:r>
              <a:rPr lang="fr-FR" sz="1200" dirty="0">
                <a:solidFill>
                  <a:schemeClr val="bg1">
                    <a:lumMod val="50000"/>
                  </a:schemeClr>
                </a:solidFill>
              </a:rPr>
              <a:t>Le service RH d’une société de Chasseurs de têtes qui gère également le recrutement d’une société d’intérim sur la base d’un contrat de prestation. </a:t>
            </a:r>
          </a:p>
        </p:txBody>
      </p:sp>
      <p:sp>
        <p:nvSpPr>
          <p:cNvPr id="11" name="Triangle rectangle 10">
            <a:extLst>
              <a:ext uri="{FF2B5EF4-FFF2-40B4-BE49-F238E27FC236}">
                <a16:creationId xmlns:a16="http://schemas.microsoft.com/office/drawing/2014/main" id="{B3C180A5-C7AA-5028-C4A6-F45FDEF0E877}"/>
              </a:ext>
            </a:extLst>
          </p:cNvPr>
          <p:cNvSpPr/>
          <p:nvPr/>
        </p:nvSpPr>
        <p:spPr>
          <a:xfrm>
            <a:off x="1" y="482203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a:extLst>
              <a:ext uri="{FF2B5EF4-FFF2-40B4-BE49-F238E27FC236}">
                <a16:creationId xmlns:a16="http://schemas.microsoft.com/office/drawing/2014/main" id="{99CD74A7-0B73-4C98-2B22-DF1778338AA1}"/>
              </a:ext>
            </a:extLst>
          </p:cNvPr>
          <p:cNvCxnSpPr>
            <a:cxnSpLocks/>
          </p:cNvCxnSpPr>
          <p:nvPr/>
        </p:nvCxnSpPr>
        <p:spPr>
          <a:xfrm>
            <a:off x="0" y="895546"/>
            <a:ext cx="8682087"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90150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AB0A-8368-FE2B-7522-21EBF69735EE}"/>
              </a:ext>
            </a:extLst>
          </p:cNvPr>
          <p:cNvSpPr>
            <a:spLocks noGrp="1"/>
          </p:cNvSpPr>
          <p:nvPr>
            <p:ph type="title"/>
          </p:nvPr>
        </p:nvSpPr>
        <p:spPr>
          <a:xfrm>
            <a:off x="0" y="194356"/>
            <a:ext cx="10515600" cy="671823"/>
          </a:xfrm>
        </p:spPr>
        <p:txBody>
          <a:bodyPr>
            <a:normAutofit fontScale="90000"/>
          </a:bodyPr>
          <a:lstStyle/>
          <a:p>
            <a:r>
              <a:rPr lang="fr-FR" b="1" dirty="0">
                <a:solidFill>
                  <a:srgbClr val="002060"/>
                </a:solidFill>
              </a:rPr>
              <a:t>2.3 Le responsable du traitement</a:t>
            </a:r>
          </a:p>
        </p:txBody>
      </p:sp>
      <p:cxnSp>
        <p:nvCxnSpPr>
          <p:cNvPr id="4" name="Connecteur droit 3">
            <a:extLst>
              <a:ext uri="{FF2B5EF4-FFF2-40B4-BE49-F238E27FC236}">
                <a16:creationId xmlns:a16="http://schemas.microsoft.com/office/drawing/2014/main" id="{9A54FBF3-4933-ACA3-464C-766297F5412F}"/>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5" name="Triangle rectangle 4">
            <a:extLst>
              <a:ext uri="{FF2B5EF4-FFF2-40B4-BE49-F238E27FC236}">
                <a16:creationId xmlns:a16="http://schemas.microsoft.com/office/drawing/2014/main" id="{05259728-D749-8A47-7A05-1102D5BB160F}"/>
              </a:ext>
            </a:extLst>
          </p:cNvPr>
          <p:cNvSpPr/>
          <p:nvPr/>
        </p:nvSpPr>
        <p:spPr>
          <a:xfrm>
            <a:off x="0" y="487848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riangle rectangle 5">
            <a:extLst>
              <a:ext uri="{FF2B5EF4-FFF2-40B4-BE49-F238E27FC236}">
                <a16:creationId xmlns:a16="http://schemas.microsoft.com/office/drawing/2014/main" id="{3B2A3DF3-AD27-A919-FDCA-7A1E8865313D}"/>
              </a:ext>
            </a:extLst>
          </p:cNvPr>
          <p:cNvSpPr/>
          <p:nvPr/>
        </p:nvSpPr>
        <p:spPr>
          <a:xfrm rot="10800000">
            <a:off x="8559537" y="13552"/>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CC412CD-A84E-7B38-8C59-B09274B71F6E}"/>
              </a:ext>
            </a:extLst>
          </p:cNvPr>
          <p:cNvSpPr txBox="1"/>
          <p:nvPr/>
        </p:nvSpPr>
        <p:spPr>
          <a:xfrm>
            <a:off x="1140521" y="1419477"/>
            <a:ext cx="6599548" cy="369332"/>
          </a:xfrm>
          <a:prstGeom prst="rect">
            <a:avLst/>
          </a:prstGeom>
          <a:noFill/>
        </p:spPr>
        <p:txBody>
          <a:bodyPr wrap="square" rtlCol="0">
            <a:spAutoFit/>
          </a:bodyPr>
          <a:lstStyle/>
          <a:p>
            <a:r>
              <a:rPr lang="fr-FR" b="1" dirty="0">
                <a:solidFill>
                  <a:srgbClr val="002060"/>
                </a:solidFill>
              </a:rPr>
              <a:t>Le responsable de traitement est en charge de : </a:t>
            </a:r>
          </a:p>
        </p:txBody>
      </p:sp>
      <p:sp>
        <p:nvSpPr>
          <p:cNvPr id="8" name="ZoneTexte 7">
            <a:extLst>
              <a:ext uri="{FF2B5EF4-FFF2-40B4-BE49-F238E27FC236}">
                <a16:creationId xmlns:a16="http://schemas.microsoft.com/office/drawing/2014/main" id="{8D305349-8B08-635E-550D-7D6C406D1582}"/>
              </a:ext>
            </a:extLst>
          </p:cNvPr>
          <p:cNvSpPr txBox="1"/>
          <p:nvPr/>
        </p:nvSpPr>
        <p:spPr>
          <a:xfrm>
            <a:off x="1101026" y="2168607"/>
            <a:ext cx="6212280" cy="2585323"/>
          </a:xfrm>
          <a:prstGeom prst="rect">
            <a:avLst/>
          </a:prstGeom>
          <a:noFill/>
        </p:spPr>
        <p:txBody>
          <a:bodyPr wrap="square" rtlCol="0">
            <a:spAutoFit/>
          </a:bodyPr>
          <a:lstStyle/>
          <a:p>
            <a:pPr marL="285750" indent="-285750">
              <a:buClr>
                <a:srgbClr val="002060"/>
              </a:buClr>
              <a:buFont typeface="Wingdings" panose="05000000000000000000" pitchFamily="2" charset="2"/>
              <a:buChar char="Ø"/>
            </a:pPr>
            <a:r>
              <a:rPr lang="fr-FR" dirty="0"/>
              <a:t>La détermination du traitement : pouvoir de création et direction des éléments principaux du traitement. </a:t>
            </a:r>
          </a:p>
          <a:p>
            <a:pPr marL="285750" indent="-285750">
              <a:buClr>
                <a:srgbClr val="002060"/>
              </a:buClr>
              <a:buFont typeface="Wingdings" panose="05000000000000000000" pitchFamily="2" charset="2"/>
              <a:buChar char="Ø"/>
            </a:pPr>
            <a:endParaRPr lang="fr-FR" dirty="0"/>
          </a:p>
          <a:p>
            <a:pPr marL="285750" indent="-285750">
              <a:buClr>
                <a:srgbClr val="002060"/>
              </a:buClr>
              <a:buFont typeface="Wingdings" panose="05000000000000000000" pitchFamily="2" charset="2"/>
              <a:buChar char="Ø"/>
            </a:pPr>
            <a:r>
              <a:rPr lang="fr-FR" dirty="0"/>
              <a:t>La finalité du traitement : objectifs principaux assignés au traitement et aux fonctions substantielles mises en œuvres. </a:t>
            </a:r>
          </a:p>
          <a:p>
            <a:pPr marL="285750" indent="-285750">
              <a:buClr>
                <a:srgbClr val="002060"/>
              </a:buClr>
              <a:buFont typeface="Wingdings" panose="05000000000000000000" pitchFamily="2" charset="2"/>
              <a:buChar char="Ø"/>
            </a:pPr>
            <a:endParaRPr lang="fr-FR" dirty="0"/>
          </a:p>
          <a:p>
            <a:pPr marL="285750" indent="-285750">
              <a:buClr>
                <a:srgbClr val="002060"/>
              </a:buClr>
              <a:buFont typeface="Wingdings" panose="05000000000000000000" pitchFamily="2" charset="2"/>
              <a:buChar char="Ø"/>
            </a:pPr>
            <a:r>
              <a:rPr lang="fr-FR" dirty="0"/>
              <a:t>Les moyens du traitement : tout ou partie des moyens matériels, techniques, logiciels et des ressources humaines affectées à la création et à la gestion du traitement. </a:t>
            </a:r>
          </a:p>
        </p:txBody>
      </p:sp>
      <p:sp>
        <p:nvSpPr>
          <p:cNvPr id="9" name="ZoneTexte 8">
            <a:extLst>
              <a:ext uri="{FF2B5EF4-FFF2-40B4-BE49-F238E27FC236}">
                <a16:creationId xmlns:a16="http://schemas.microsoft.com/office/drawing/2014/main" id="{D1164FA5-0A0E-C8F5-5DDC-11342685CC8B}"/>
              </a:ext>
            </a:extLst>
          </p:cNvPr>
          <p:cNvSpPr txBox="1"/>
          <p:nvPr/>
        </p:nvSpPr>
        <p:spPr>
          <a:xfrm>
            <a:off x="875206" y="5133729"/>
            <a:ext cx="7239786" cy="646331"/>
          </a:xfrm>
          <a:prstGeom prst="rect">
            <a:avLst/>
          </a:prstGeom>
          <a:noFill/>
        </p:spPr>
        <p:txBody>
          <a:bodyPr wrap="square" rtlCol="0">
            <a:spAutoFit/>
          </a:bodyPr>
          <a:lstStyle/>
          <a:p>
            <a:r>
              <a:rPr lang="fr-FR" b="1" dirty="0">
                <a:solidFill>
                  <a:srgbClr val="C00000"/>
                </a:solidFill>
              </a:rPr>
              <a:t>L’article 26 du RGPD </a:t>
            </a:r>
            <a:r>
              <a:rPr lang="fr-FR" dirty="0">
                <a:solidFill>
                  <a:srgbClr val="C00000"/>
                </a:solidFill>
              </a:rPr>
              <a:t>prévoit désormais que</a:t>
            </a:r>
            <a:r>
              <a:rPr lang="fr-FR" b="1" dirty="0">
                <a:solidFill>
                  <a:srgbClr val="C00000"/>
                </a:solidFill>
              </a:rPr>
              <a:t> plusieurs entreprises peuvent </a:t>
            </a:r>
            <a:r>
              <a:rPr lang="fr-FR" dirty="0">
                <a:solidFill>
                  <a:srgbClr val="C00000"/>
                </a:solidFill>
              </a:rPr>
              <a:t>se voir reconnaître </a:t>
            </a:r>
            <a:r>
              <a:rPr lang="fr-FR" b="1" dirty="0">
                <a:solidFill>
                  <a:srgbClr val="C00000"/>
                </a:solidFill>
              </a:rPr>
              <a:t>conjointement la qualité de responsable de traitement.</a:t>
            </a:r>
          </a:p>
        </p:txBody>
      </p:sp>
      <p:sp>
        <p:nvSpPr>
          <p:cNvPr id="11" name="ZoneTexte 10">
            <a:extLst>
              <a:ext uri="{FF2B5EF4-FFF2-40B4-BE49-F238E27FC236}">
                <a16:creationId xmlns:a16="http://schemas.microsoft.com/office/drawing/2014/main" id="{7A377C66-B8E9-4E95-D5DA-30B352C2B0D5}"/>
              </a:ext>
            </a:extLst>
          </p:cNvPr>
          <p:cNvSpPr txBox="1"/>
          <p:nvPr/>
        </p:nvSpPr>
        <p:spPr>
          <a:xfrm>
            <a:off x="8486934" y="1199725"/>
            <a:ext cx="3705064" cy="5209118"/>
          </a:xfrm>
          <a:prstGeom prst="rect">
            <a:avLst/>
          </a:prstGeom>
          <a:solidFill>
            <a:schemeClr val="accent3">
              <a:lumMod val="20000"/>
              <a:lumOff val="80000"/>
            </a:schemeClr>
          </a:solidFill>
        </p:spPr>
        <p:txBody>
          <a:bodyPr wrap="square">
            <a:spAutoFit/>
          </a:bodyPr>
          <a:lstStyle/>
          <a:p>
            <a:pPr algn="just" eaLnBrk="1" hangingPunct="1">
              <a:lnSpc>
                <a:spcPts val="1938"/>
              </a:lnSpc>
              <a:spcBef>
                <a:spcPts val="1663"/>
              </a:spcBef>
              <a:buClr>
                <a:srgbClr val="93117E"/>
              </a:buClr>
              <a:buSzTx/>
              <a:buFont typeface="Wingdings" panose="05000000000000000000" pitchFamily="2" charset="2"/>
              <a:buNone/>
            </a:pPr>
            <a:r>
              <a:rPr lang="fr-FR" altLang="fr-FR" sz="1600" dirty="0">
                <a:solidFill>
                  <a:srgbClr val="3E3E3E"/>
                </a:solidFill>
                <a:ea typeface="ＭＳ Ｐゴシック" panose="020B0600070205080204" pitchFamily="34" charset="-128"/>
                <a:cs typeface="ＭＳ Ｐゴシック" panose="020B0600070205080204" pitchFamily="34" charset="-128"/>
              </a:rPr>
              <a:t>« </a:t>
            </a:r>
            <a:r>
              <a:rPr lang="fr-FR" altLang="fr-FR" sz="1600" i="1" dirty="0">
                <a:solidFill>
                  <a:srgbClr val="3E3E3E"/>
                </a:solidFill>
                <a:ea typeface="ＭＳ Ｐゴシック" panose="020B0600070205080204" pitchFamily="34" charset="-128"/>
                <a:cs typeface="ＭＳ Ｐゴシック" panose="020B0600070205080204" pitchFamily="34" charset="-128"/>
              </a:rPr>
              <a:t>Lorsque deux responsables du traitement ou plus déterminent conjointement les finalités et les  moyens du traitement, ils sont les responsables conjoints du traitement. Les responsables conjoints du  traitement définissent de manière transparente leurs obligations respectives aux fins d'assurer le  respect des exigences du présent règlement, notamment en ce qui concerne l'exercice des droits de la  personne concernée, et leurs obligations respectives quant à la communication des informations visées  aux articles 13 et 14, par voie d'accord entre eux, sauf si, et dans la mesure, où leurs obligations  respectives sont définies par le droit de l'Union ou par le droit de l'État membre auquel les responsables  du traitement sont soumis. Un point de contact pour les personnes concernées peut être désigné dans  l'accord. </a:t>
            </a:r>
            <a:r>
              <a:rPr lang="fr-FR" altLang="fr-FR" sz="1600" dirty="0">
                <a:solidFill>
                  <a:srgbClr val="3E3E3E"/>
                </a:solidFill>
                <a:ea typeface="ＭＳ Ｐゴシック" panose="020B0600070205080204" pitchFamily="34" charset="-128"/>
                <a:cs typeface="ＭＳ Ｐゴシック" panose="020B0600070205080204" pitchFamily="34" charset="-128"/>
              </a:rPr>
              <a:t>»</a:t>
            </a:r>
            <a:endParaRPr lang="fr-FR" altLang="fr-FR" sz="1600" dirty="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818659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FD110-5298-FB95-E285-43BE6EBBE7DE}"/>
              </a:ext>
            </a:extLst>
          </p:cNvPr>
          <p:cNvSpPr>
            <a:spLocks noGrp="1"/>
          </p:cNvSpPr>
          <p:nvPr>
            <p:ph type="title"/>
          </p:nvPr>
        </p:nvSpPr>
        <p:spPr>
          <a:xfrm>
            <a:off x="0" y="268338"/>
            <a:ext cx="10515600" cy="577555"/>
          </a:xfrm>
        </p:spPr>
        <p:txBody>
          <a:bodyPr>
            <a:normAutofit fontScale="90000"/>
          </a:bodyPr>
          <a:lstStyle/>
          <a:p>
            <a:r>
              <a:rPr lang="fr-FR" b="1" dirty="0">
                <a:solidFill>
                  <a:srgbClr val="002060"/>
                </a:solidFill>
              </a:rPr>
              <a:t>2.3 Le sous-traitant </a:t>
            </a:r>
          </a:p>
        </p:txBody>
      </p:sp>
      <p:sp>
        <p:nvSpPr>
          <p:cNvPr id="4" name="Triangle rectangle 3">
            <a:extLst>
              <a:ext uri="{FF2B5EF4-FFF2-40B4-BE49-F238E27FC236}">
                <a16:creationId xmlns:a16="http://schemas.microsoft.com/office/drawing/2014/main" id="{EB6AB181-31B4-DBAB-C9B2-D1765BEC4344}"/>
              </a:ext>
            </a:extLst>
          </p:cNvPr>
          <p:cNvSpPr/>
          <p:nvPr/>
        </p:nvSpPr>
        <p:spPr>
          <a:xfrm>
            <a:off x="0" y="4878481"/>
            <a:ext cx="1664494" cy="2035969"/>
          </a:xfrm>
          <a:prstGeom prst="rtTriangle">
            <a:avLst/>
          </a:prstGeom>
          <a:solidFill>
            <a:srgbClr val="F0FF58"/>
          </a:solidFill>
          <a:ln>
            <a:solidFill>
              <a:srgbClr val="F0FF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riangle rectangle 4">
            <a:extLst>
              <a:ext uri="{FF2B5EF4-FFF2-40B4-BE49-F238E27FC236}">
                <a16:creationId xmlns:a16="http://schemas.microsoft.com/office/drawing/2014/main" id="{7B8865A8-4146-4E28-2F60-1F05AC8F729D}"/>
              </a:ext>
            </a:extLst>
          </p:cNvPr>
          <p:cNvSpPr/>
          <p:nvPr/>
        </p:nvSpPr>
        <p:spPr>
          <a:xfrm rot="10800000">
            <a:off x="8559537" y="-1"/>
            <a:ext cx="3632461" cy="6858001"/>
          </a:xfrm>
          <a:prstGeom prst="rtTriangle">
            <a:avLst/>
          </a:prstGeom>
          <a:solidFill>
            <a:srgbClr val="00206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864FE230-6771-E5F4-5D8B-00DBBD43D7CC}"/>
              </a:ext>
            </a:extLst>
          </p:cNvPr>
          <p:cNvCxnSpPr>
            <a:cxnSpLocks/>
          </p:cNvCxnSpPr>
          <p:nvPr/>
        </p:nvCxnSpPr>
        <p:spPr>
          <a:xfrm>
            <a:off x="0" y="961534"/>
            <a:ext cx="9049732" cy="0"/>
          </a:xfrm>
          <a:prstGeom prst="line">
            <a:avLst/>
          </a:prstGeom>
          <a:ln>
            <a:solidFill>
              <a:srgbClr val="002060"/>
            </a:solidFill>
          </a:ln>
        </p:spPr>
        <p:style>
          <a:lnRef idx="2">
            <a:schemeClr val="accent5"/>
          </a:lnRef>
          <a:fillRef idx="0">
            <a:schemeClr val="accent5"/>
          </a:fillRef>
          <a:effectRef idx="1">
            <a:schemeClr val="accent5"/>
          </a:effectRef>
          <a:fontRef idx="minor">
            <a:schemeClr val="tx1"/>
          </a:fontRef>
        </p:style>
      </p:cxnSp>
      <p:sp>
        <p:nvSpPr>
          <p:cNvPr id="7" name="ZoneTexte 6">
            <a:extLst>
              <a:ext uri="{FF2B5EF4-FFF2-40B4-BE49-F238E27FC236}">
                <a16:creationId xmlns:a16="http://schemas.microsoft.com/office/drawing/2014/main" id="{16010F4C-46BA-3CC1-E152-1EC471984B1F}"/>
              </a:ext>
            </a:extLst>
          </p:cNvPr>
          <p:cNvSpPr txBox="1"/>
          <p:nvPr/>
        </p:nvSpPr>
        <p:spPr>
          <a:xfrm>
            <a:off x="518473" y="1307808"/>
            <a:ext cx="6702458" cy="646331"/>
          </a:xfrm>
          <a:prstGeom prst="rect">
            <a:avLst/>
          </a:prstGeom>
          <a:noFill/>
        </p:spPr>
        <p:txBody>
          <a:bodyPr wrap="square" rtlCol="0">
            <a:spAutoFit/>
          </a:bodyPr>
          <a:lstStyle/>
          <a:p>
            <a:r>
              <a:rPr lang="fr-FR" b="1" dirty="0">
                <a:solidFill>
                  <a:srgbClr val="002060"/>
                </a:solidFill>
              </a:rPr>
              <a:t>Le sous-traitant est toute personne traitant des données à caractère personnel pour le compte du responsable du traitement : </a:t>
            </a:r>
          </a:p>
        </p:txBody>
      </p:sp>
      <p:sp>
        <p:nvSpPr>
          <p:cNvPr id="8" name="ZoneTexte 7">
            <a:extLst>
              <a:ext uri="{FF2B5EF4-FFF2-40B4-BE49-F238E27FC236}">
                <a16:creationId xmlns:a16="http://schemas.microsoft.com/office/drawing/2014/main" id="{0892730F-D169-B9A6-F2F0-7FDD7AB13690}"/>
              </a:ext>
            </a:extLst>
          </p:cNvPr>
          <p:cNvSpPr txBox="1"/>
          <p:nvPr/>
        </p:nvSpPr>
        <p:spPr>
          <a:xfrm>
            <a:off x="1296185" y="1996462"/>
            <a:ext cx="6457361" cy="1477328"/>
          </a:xfrm>
          <a:prstGeom prst="rect">
            <a:avLst/>
          </a:prstGeom>
          <a:noFill/>
        </p:spPr>
        <p:txBody>
          <a:bodyPr wrap="square" rtlCol="0">
            <a:spAutoFit/>
          </a:bodyPr>
          <a:lstStyle/>
          <a:p>
            <a:pPr marL="285750" indent="-285750">
              <a:buFont typeface="Wingdings" panose="05000000000000000000" pitchFamily="2" charset="2"/>
              <a:buChar char="à"/>
            </a:pPr>
            <a:r>
              <a:rPr lang="fr-FR" dirty="0">
                <a:solidFill>
                  <a:srgbClr val="002060"/>
                </a:solidFill>
                <a:sym typeface="Wingdings" panose="05000000000000000000" pitchFamily="2" charset="2"/>
              </a:rPr>
              <a:t>Agit sous l’autorité et les instructions du responsable de traitement</a:t>
            </a:r>
          </a:p>
          <a:p>
            <a:pPr marL="285750" indent="-285750">
              <a:buFont typeface="Wingdings" panose="05000000000000000000" pitchFamily="2" charset="2"/>
              <a:buChar char="à"/>
            </a:pPr>
            <a:endParaRPr lang="fr-FR" dirty="0">
              <a:solidFill>
                <a:srgbClr val="002060"/>
              </a:solidFill>
              <a:sym typeface="Wingdings" panose="05000000000000000000" pitchFamily="2" charset="2"/>
            </a:endParaRPr>
          </a:p>
          <a:p>
            <a:pPr marL="285750" indent="-285750">
              <a:buFont typeface="Wingdings" panose="05000000000000000000" pitchFamily="2" charset="2"/>
              <a:buChar char="à"/>
            </a:pPr>
            <a:r>
              <a:rPr lang="fr-FR" dirty="0">
                <a:solidFill>
                  <a:srgbClr val="002060"/>
                </a:solidFill>
                <a:sym typeface="Wingdings" panose="05000000000000000000" pitchFamily="2" charset="2"/>
              </a:rPr>
              <a:t>Doit apporter des garanties suffisantes ( ex: le prestataire de service cloud) </a:t>
            </a:r>
            <a:endParaRPr lang="fr-FR" dirty="0">
              <a:solidFill>
                <a:srgbClr val="002060"/>
              </a:solidFill>
            </a:endParaRPr>
          </a:p>
        </p:txBody>
      </p:sp>
      <p:sp>
        <p:nvSpPr>
          <p:cNvPr id="9" name="ZoneTexte 8">
            <a:extLst>
              <a:ext uri="{FF2B5EF4-FFF2-40B4-BE49-F238E27FC236}">
                <a16:creationId xmlns:a16="http://schemas.microsoft.com/office/drawing/2014/main" id="{84D0253D-F873-CAB7-D16C-920A353AEC03}"/>
              </a:ext>
            </a:extLst>
          </p:cNvPr>
          <p:cNvSpPr txBox="1"/>
          <p:nvPr/>
        </p:nvSpPr>
        <p:spPr>
          <a:xfrm>
            <a:off x="1296185" y="3546426"/>
            <a:ext cx="9186421" cy="3139321"/>
          </a:xfrm>
          <a:prstGeom prst="rect">
            <a:avLst/>
          </a:prstGeom>
          <a:noFill/>
        </p:spPr>
        <p:txBody>
          <a:bodyPr wrap="square" rtlCol="0">
            <a:spAutoFit/>
          </a:bodyPr>
          <a:lstStyle/>
          <a:p>
            <a:r>
              <a:rPr lang="fr-FR" dirty="0">
                <a:solidFill>
                  <a:srgbClr val="C00000"/>
                </a:solidFill>
              </a:rPr>
              <a:t>Le RGPD crée à la fois une responsabilité contractuelle du sous-traitant vis-à-vis du responsable de traitement mais également une responsabilité directe et solidaire du sous-traitant vis-à-vis des personnes concernées. </a:t>
            </a:r>
          </a:p>
          <a:p>
            <a:endParaRPr lang="fr-FR" dirty="0">
              <a:solidFill>
                <a:srgbClr val="C00000"/>
              </a:solidFill>
            </a:endParaRPr>
          </a:p>
          <a:p>
            <a:r>
              <a:rPr lang="fr-FR" dirty="0">
                <a:solidFill>
                  <a:srgbClr val="002060"/>
                </a:solidFill>
              </a:rPr>
              <a:t>Le RGPD estime que toute personne ayant subi un dommage matériel ou moral du fait d’une violation du règlement a le droit d’obtenir du sous-traitant réparation du préjudice subi. </a:t>
            </a:r>
          </a:p>
          <a:p>
            <a:endParaRPr lang="fr-FR" dirty="0">
              <a:solidFill>
                <a:srgbClr val="002060"/>
              </a:solidFill>
            </a:endParaRPr>
          </a:p>
          <a:p>
            <a:r>
              <a:rPr lang="fr-FR" dirty="0">
                <a:solidFill>
                  <a:srgbClr val="002060"/>
                </a:solidFill>
              </a:rPr>
              <a:t>Ainsi, un sous-traitant ne sera tenu responsable du dommage causé par le traitement que s’il n’a pas respecté les obligations prévues par le RGPD qui incombent spécifiquement aux sous-traitants ou qu’il a agi en dehors des instructions licites du responsable de traitement ou contrairement à celles-ci. </a:t>
            </a:r>
          </a:p>
        </p:txBody>
      </p:sp>
      <p:pic>
        <p:nvPicPr>
          <p:cNvPr id="13" name="Image 27">
            <a:extLst>
              <a:ext uri="{FF2B5EF4-FFF2-40B4-BE49-F238E27FC236}">
                <a16:creationId xmlns:a16="http://schemas.microsoft.com/office/drawing/2014/main" id="{21F485D4-2B84-69D8-1B9F-67D2FA26B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3370" y="1307807"/>
            <a:ext cx="1839858" cy="149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a:extLst>
              <a:ext uri="{FF2B5EF4-FFF2-40B4-BE49-F238E27FC236}">
                <a16:creationId xmlns:a16="http://schemas.microsoft.com/office/drawing/2014/main" id="{E761AE75-AABA-9002-6A3A-AE4F0A6F9CD6}"/>
              </a:ext>
            </a:extLst>
          </p:cNvPr>
          <p:cNvSpPr txBox="1"/>
          <p:nvPr/>
        </p:nvSpPr>
        <p:spPr>
          <a:xfrm>
            <a:off x="10133815" y="1330651"/>
            <a:ext cx="1639374" cy="1200329"/>
          </a:xfrm>
          <a:prstGeom prst="rect">
            <a:avLst/>
          </a:prstGeom>
          <a:noFill/>
        </p:spPr>
        <p:txBody>
          <a:bodyPr wrap="square" rtlCol="0">
            <a:spAutoFit/>
          </a:bodyPr>
          <a:lstStyle/>
          <a:p>
            <a:r>
              <a:rPr lang="fr-FR" dirty="0">
                <a:solidFill>
                  <a:srgbClr val="002060"/>
                </a:solidFill>
              </a:rPr>
              <a:t>Guide du sous-traitant de la CNIL : </a:t>
            </a:r>
            <a:r>
              <a:rPr lang="fr-FR" dirty="0">
                <a:solidFill>
                  <a:srgbClr val="002060"/>
                </a:solidFill>
                <a:hlinkClick r:id="rId3"/>
              </a:rPr>
              <a:t>sous-traitant</a:t>
            </a:r>
            <a:endParaRPr lang="fr-FR" dirty="0">
              <a:solidFill>
                <a:srgbClr val="002060"/>
              </a:solidFill>
            </a:endParaRPr>
          </a:p>
        </p:txBody>
      </p:sp>
    </p:spTree>
    <p:extLst>
      <p:ext uri="{BB962C8B-B14F-4D97-AF65-F5344CB8AC3E}">
        <p14:creationId xmlns:p14="http://schemas.microsoft.com/office/powerpoint/2010/main" val="41271157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TotalTime>
  <Words>4849</Words>
  <Application>Microsoft Office PowerPoint</Application>
  <PresentationFormat>Grand écran</PresentationFormat>
  <Paragraphs>506</Paragraphs>
  <Slides>36</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Calibri Light</vt:lpstr>
      <vt:lpstr>Courier New</vt:lpstr>
      <vt:lpstr>Wingdings</vt:lpstr>
      <vt:lpstr>Thème Office</vt:lpstr>
      <vt:lpstr>RGPD &amp; Droit des données personnelles </vt:lpstr>
      <vt:lpstr>Sommaire </vt:lpstr>
      <vt:lpstr>Module 1 : Contexte et objectifs </vt:lpstr>
      <vt:lpstr>1. Cadre légal </vt:lpstr>
      <vt:lpstr>2.1 Notions clés du RGPD </vt:lpstr>
      <vt:lpstr>2.2 Notions clés du RGPD </vt:lpstr>
      <vt:lpstr>2.3 Notions clés du RGPD  </vt:lpstr>
      <vt:lpstr>2.3 Le responsable du traitement</vt:lpstr>
      <vt:lpstr>2.3 Le sous-traitant </vt:lpstr>
      <vt:lpstr>2.4 Notions clés du RGPD </vt:lpstr>
      <vt:lpstr>2.4 Les destinataires des données </vt:lpstr>
      <vt:lpstr>2.4 Les tiers autorisés </vt:lpstr>
      <vt:lpstr>2.5 Récapitulatif des données personnelles </vt:lpstr>
      <vt:lpstr>2.6- Qui est concerné par le RGPD ?</vt:lpstr>
      <vt:lpstr>2.6 Quand s’applique le RGPD ? </vt:lpstr>
      <vt:lpstr>2.7 Quand s’applique le RGDP? </vt:lpstr>
      <vt:lpstr>2.7 Transferts hors UE</vt:lpstr>
      <vt:lpstr>2.7- Etablissement dans l’UE </vt:lpstr>
      <vt:lpstr>2.7- Etablissement hors UE </vt:lpstr>
      <vt:lpstr>2.7 focus Brexit et RGPD </vt:lpstr>
      <vt:lpstr>2.7-La protection des données dans le monde </vt:lpstr>
      <vt:lpstr>3. Apports du RGPD </vt:lpstr>
      <vt:lpstr>3.1 Bases légales d’un traitement</vt:lpstr>
      <vt:lpstr>3.1 Base légales d’un traitement (exemples) </vt:lpstr>
      <vt:lpstr>3.2 Focus sur le principe de consentement</vt:lpstr>
      <vt:lpstr>4. Autres acteurs du RGPD </vt:lpstr>
      <vt:lpstr>4.1 La personne concernée </vt:lpstr>
      <vt:lpstr>4.4 Le DPO/ DPD </vt:lpstr>
      <vt:lpstr>5.1 La CNIL  (autorité administrative indépendante) </vt:lpstr>
      <vt:lpstr>5.1 La CNIL  (autorité administrative indépendante) </vt:lpstr>
      <vt:lpstr>5.2 Le Comité Européen de la Protection des Données (CEPD) </vt:lpstr>
      <vt:lpstr>Présentation PowerPoint</vt:lpstr>
      <vt:lpstr>6. Quizz : Module 1 </vt:lpstr>
      <vt:lpstr>6.2 Etude de cas – Module 1 </vt:lpstr>
      <vt:lpstr>7. Ressources Module 1 </vt:lpstr>
      <vt:lpstr>Ressources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Sensibilisation au RGPD &amp; aux nouvelles règles relatives à la protection des données personnelles</dc:title>
  <dc:creator>Margot Lebrun</dc:creator>
  <cp:lastModifiedBy>Nacima Lamalchi</cp:lastModifiedBy>
  <cp:revision>17</cp:revision>
  <dcterms:created xsi:type="dcterms:W3CDTF">2022-10-21T15:50:06Z</dcterms:created>
  <dcterms:modified xsi:type="dcterms:W3CDTF">2023-11-03T12:18:40Z</dcterms:modified>
</cp:coreProperties>
</file>