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74" r:id="rId5"/>
    <p:sldId id="280" r:id="rId6"/>
    <p:sldId id="262" r:id="rId7"/>
    <p:sldId id="278" r:id="rId8"/>
    <p:sldId id="285" r:id="rId9"/>
    <p:sldId id="277" r:id="rId10"/>
    <p:sldId id="300" r:id="rId11"/>
    <p:sldId id="276" r:id="rId12"/>
    <p:sldId id="258" r:id="rId13"/>
    <p:sldId id="281" r:id="rId14"/>
    <p:sldId id="267" r:id="rId15"/>
    <p:sldId id="287" r:id="rId16"/>
    <p:sldId id="288" r:id="rId17"/>
    <p:sldId id="289" r:id="rId18"/>
    <p:sldId id="266" r:id="rId19"/>
    <p:sldId id="275" r:id="rId20"/>
    <p:sldId id="282" r:id="rId21"/>
    <p:sldId id="283" r:id="rId22"/>
    <p:sldId id="284" r:id="rId23"/>
    <p:sldId id="279" r:id="rId24"/>
    <p:sldId id="260" r:id="rId25"/>
    <p:sldId id="292" r:id="rId26"/>
    <p:sldId id="293" r:id="rId27"/>
    <p:sldId id="295" r:id="rId28"/>
    <p:sldId id="296" r:id="rId29"/>
    <p:sldId id="297" r:id="rId30"/>
    <p:sldId id="298" r:id="rId31"/>
    <p:sldId id="299" r:id="rId32"/>
    <p:sldId id="265" r:id="rId33"/>
    <p:sldId id="263" r:id="rId34"/>
    <p:sldId id="290" r:id="rId35"/>
    <p:sldId id="301"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F58"/>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85" autoAdjust="0"/>
  </p:normalViewPr>
  <p:slideViewPr>
    <p:cSldViewPr snapToGrid="0">
      <p:cViewPr varScale="1">
        <p:scale>
          <a:sx n="105" d="100"/>
          <a:sy n="105" d="100"/>
        </p:scale>
        <p:origin x="834"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cima Lamalchi" userId="4c1ff476dca56015" providerId="LiveId" clId="{2CC9199D-1A47-49A0-81CD-572351C9ABD5}"/>
    <pc:docChg chg="addSld modSld">
      <pc:chgData name="Nacima Lamalchi" userId="4c1ff476dca56015" providerId="LiveId" clId="{2CC9199D-1A47-49A0-81CD-572351C9ABD5}" dt="2022-11-10T09:53:53.305" v="3" actId="20577"/>
      <pc:docMkLst>
        <pc:docMk/>
      </pc:docMkLst>
      <pc:sldChg chg="modSp add mod">
        <pc:chgData name="Nacima Lamalchi" userId="4c1ff476dca56015" providerId="LiveId" clId="{2CC9199D-1A47-49A0-81CD-572351C9ABD5}" dt="2022-11-10T09:53:53.305" v="3" actId="20577"/>
        <pc:sldMkLst>
          <pc:docMk/>
          <pc:sldMk cId="1934827034" sldId="301"/>
        </pc:sldMkLst>
        <pc:spChg chg="mod">
          <ac:chgData name="Nacima Lamalchi" userId="4c1ff476dca56015" providerId="LiveId" clId="{2CC9199D-1A47-49A0-81CD-572351C9ABD5}" dt="2022-11-10T09:53:53.305" v="3" actId="20577"/>
          <ac:spMkLst>
            <pc:docMk/>
            <pc:sldMk cId="1934827034" sldId="301"/>
            <ac:spMk id="2" creationId="{5199A045-5E0A-BF07-9340-E5B48C06C5DD}"/>
          </ac:spMkLst>
        </pc:spChg>
      </pc:sldChg>
    </pc:docChg>
  </pc:docChgLst>
  <pc:docChgLst>
    <pc:chgData name="Nacima Lamalchi" userId="4c1ff476dca56015" providerId="LiveId" clId="{08B85E18-62DB-4717-8C8D-420D60A6AD04}"/>
    <pc:docChg chg="custSel addSld modSld sldOrd">
      <pc:chgData name="Nacima Lamalchi" userId="4c1ff476dca56015" providerId="LiveId" clId="{08B85E18-62DB-4717-8C8D-420D60A6AD04}" dt="2022-11-10T14:11:46.601" v="526" actId="20577"/>
      <pc:docMkLst>
        <pc:docMk/>
      </pc:docMkLst>
      <pc:sldChg chg="addSp modSp mod">
        <pc:chgData name="Nacima Lamalchi" userId="4c1ff476dca56015" providerId="LiveId" clId="{08B85E18-62DB-4717-8C8D-420D60A6AD04}" dt="2022-11-10T13:47:33.289" v="205" actId="22"/>
        <pc:sldMkLst>
          <pc:docMk/>
          <pc:sldMk cId="2504610348" sldId="256"/>
        </pc:sldMkLst>
        <pc:spChg chg="add">
          <ac:chgData name="Nacima Lamalchi" userId="4c1ff476dca56015" providerId="LiveId" clId="{08B85E18-62DB-4717-8C8D-420D60A6AD04}" dt="2022-11-10T13:47:33.289" v="205" actId="22"/>
          <ac:spMkLst>
            <pc:docMk/>
            <pc:sldMk cId="2504610348" sldId="256"/>
            <ac:spMk id="3" creationId="{7E1905C4-D1C9-B7B1-3037-522269566042}"/>
          </ac:spMkLst>
        </pc:spChg>
        <pc:spChg chg="mod">
          <ac:chgData name="Nacima Lamalchi" userId="4c1ff476dca56015" providerId="LiveId" clId="{08B85E18-62DB-4717-8C8D-420D60A6AD04}" dt="2022-11-10T13:34:31.672" v="57" actId="20577"/>
          <ac:spMkLst>
            <pc:docMk/>
            <pc:sldMk cId="2504610348" sldId="256"/>
            <ac:spMk id="8" creationId="{D8D3BE73-62A9-3038-D35B-E52DE1E8D96A}"/>
          </ac:spMkLst>
        </pc:spChg>
      </pc:sldChg>
      <pc:sldChg chg="modSp mod">
        <pc:chgData name="Nacima Lamalchi" userId="4c1ff476dca56015" providerId="LiveId" clId="{08B85E18-62DB-4717-8C8D-420D60A6AD04}" dt="2022-11-10T13:42:18.235" v="204" actId="20577"/>
        <pc:sldMkLst>
          <pc:docMk/>
          <pc:sldMk cId="670345921" sldId="257"/>
        </pc:sldMkLst>
        <pc:spChg chg="mod">
          <ac:chgData name="Nacima Lamalchi" userId="4c1ff476dca56015" providerId="LiveId" clId="{08B85E18-62DB-4717-8C8D-420D60A6AD04}" dt="2022-11-10T13:42:18.235" v="204" actId="20577"/>
          <ac:spMkLst>
            <pc:docMk/>
            <pc:sldMk cId="670345921" sldId="257"/>
            <ac:spMk id="8" creationId="{8BD8858C-4D2D-A29D-2DBF-07504C5FB003}"/>
          </ac:spMkLst>
        </pc:spChg>
      </pc:sldChg>
      <pc:sldChg chg="modSp mod">
        <pc:chgData name="Nacima Lamalchi" userId="4c1ff476dca56015" providerId="LiveId" clId="{08B85E18-62DB-4717-8C8D-420D60A6AD04}" dt="2022-11-10T13:39:18.210" v="160"/>
        <pc:sldMkLst>
          <pc:docMk/>
          <pc:sldMk cId="1825331251" sldId="260"/>
        </pc:sldMkLst>
        <pc:spChg chg="mod">
          <ac:chgData name="Nacima Lamalchi" userId="4c1ff476dca56015" providerId="LiveId" clId="{08B85E18-62DB-4717-8C8D-420D60A6AD04}" dt="2022-11-10T13:39:18.210" v="160"/>
          <ac:spMkLst>
            <pc:docMk/>
            <pc:sldMk cId="1825331251" sldId="260"/>
            <ac:spMk id="3" creationId="{58608D89-7600-6D60-4DE0-A70822E5A768}"/>
          </ac:spMkLst>
        </pc:spChg>
      </pc:sldChg>
      <pc:sldChg chg="modSp mod">
        <pc:chgData name="Nacima Lamalchi" userId="4c1ff476dca56015" providerId="LiveId" clId="{08B85E18-62DB-4717-8C8D-420D60A6AD04}" dt="2022-11-10T13:34:59.180" v="60" actId="20577"/>
        <pc:sldMkLst>
          <pc:docMk/>
          <pc:sldMk cId="2998827101" sldId="261"/>
        </pc:sldMkLst>
        <pc:spChg chg="mod">
          <ac:chgData name="Nacima Lamalchi" userId="4c1ff476dca56015" providerId="LiveId" clId="{08B85E18-62DB-4717-8C8D-420D60A6AD04}" dt="2022-11-10T13:34:59.180" v="60" actId="20577"/>
          <ac:spMkLst>
            <pc:docMk/>
            <pc:sldMk cId="2998827101" sldId="261"/>
            <ac:spMk id="2" creationId="{34F35CA4-46F2-98D3-2ECE-1AD47BAF95D3}"/>
          </ac:spMkLst>
        </pc:spChg>
        <pc:spChg chg="mod">
          <ac:chgData name="Nacima Lamalchi" userId="4c1ff476dca56015" providerId="LiveId" clId="{08B85E18-62DB-4717-8C8D-420D60A6AD04}" dt="2022-11-10T13:33:42.652" v="29" actId="20577"/>
          <ac:spMkLst>
            <pc:docMk/>
            <pc:sldMk cId="2998827101" sldId="261"/>
            <ac:spMk id="16" creationId="{9A801B33-BD04-711E-20FF-F37FDFA7C304}"/>
          </ac:spMkLst>
        </pc:spChg>
        <pc:spChg chg="mod">
          <ac:chgData name="Nacima Lamalchi" userId="4c1ff476dca56015" providerId="LiveId" clId="{08B85E18-62DB-4717-8C8D-420D60A6AD04}" dt="2022-11-10T13:33:26.172" v="21" actId="20577"/>
          <ac:spMkLst>
            <pc:docMk/>
            <pc:sldMk cId="2998827101" sldId="261"/>
            <ac:spMk id="18" creationId="{224DAEC2-A681-F9FB-04CE-2EC5DE478B27}"/>
          </ac:spMkLst>
        </pc:spChg>
      </pc:sldChg>
      <pc:sldChg chg="delSp modSp mod">
        <pc:chgData name="Nacima Lamalchi" userId="4c1ff476dca56015" providerId="LiveId" clId="{08B85E18-62DB-4717-8C8D-420D60A6AD04}" dt="2022-11-10T13:36:39.408" v="107"/>
        <pc:sldMkLst>
          <pc:docMk/>
          <pc:sldMk cId="1808513653" sldId="262"/>
        </pc:sldMkLst>
        <pc:spChg chg="mod">
          <ac:chgData name="Nacima Lamalchi" userId="4c1ff476dca56015" providerId="LiveId" clId="{08B85E18-62DB-4717-8C8D-420D60A6AD04}" dt="2022-11-10T13:36:39.408" v="107"/>
          <ac:spMkLst>
            <pc:docMk/>
            <pc:sldMk cId="1808513653" sldId="262"/>
            <ac:spMk id="2" creationId="{83C7C275-B5CE-5519-2170-8A3A2ECD6BDA}"/>
          </ac:spMkLst>
        </pc:spChg>
        <pc:spChg chg="del mod">
          <ac:chgData name="Nacima Lamalchi" userId="4c1ff476dca56015" providerId="LiveId" clId="{08B85E18-62DB-4717-8C8D-420D60A6AD04}" dt="2022-11-10T13:36:35.492" v="106"/>
          <ac:spMkLst>
            <pc:docMk/>
            <pc:sldMk cId="1808513653" sldId="262"/>
            <ac:spMk id="3" creationId="{F1845713-9D93-7981-EE4E-D218EF3F7276}"/>
          </ac:spMkLst>
        </pc:spChg>
        <pc:spChg chg="mod">
          <ac:chgData name="Nacima Lamalchi" userId="4c1ff476dca56015" providerId="LiveId" clId="{08B85E18-62DB-4717-8C8D-420D60A6AD04}" dt="2022-11-10T13:36:24.425" v="102" actId="20577"/>
          <ac:spMkLst>
            <pc:docMk/>
            <pc:sldMk cId="1808513653" sldId="262"/>
            <ac:spMk id="4" creationId="{88F002EE-372C-AE8D-AC9F-5D364330E686}"/>
          </ac:spMkLst>
        </pc:spChg>
        <pc:spChg chg="mod">
          <ac:chgData name="Nacima Lamalchi" userId="4c1ff476dca56015" providerId="LiveId" clId="{08B85E18-62DB-4717-8C8D-420D60A6AD04}" dt="2022-11-10T13:36:33.757" v="104" actId="14100"/>
          <ac:spMkLst>
            <pc:docMk/>
            <pc:sldMk cId="1808513653" sldId="262"/>
            <ac:spMk id="8" creationId="{238A8B98-4056-C8AA-3890-5CA3D90F5586}"/>
          </ac:spMkLst>
        </pc:spChg>
      </pc:sldChg>
      <pc:sldChg chg="modSp mod">
        <pc:chgData name="Nacima Lamalchi" userId="4c1ff476dca56015" providerId="LiveId" clId="{08B85E18-62DB-4717-8C8D-420D60A6AD04}" dt="2022-11-10T13:50:03.819" v="217" actId="20577"/>
        <pc:sldMkLst>
          <pc:docMk/>
          <pc:sldMk cId="575206976" sldId="263"/>
        </pc:sldMkLst>
        <pc:spChg chg="mod">
          <ac:chgData name="Nacima Lamalchi" userId="4c1ff476dca56015" providerId="LiveId" clId="{08B85E18-62DB-4717-8C8D-420D60A6AD04}" dt="2022-11-10T13:50:03.819" v="217" actId="20577"/>
          <ac:spMkLst>
            <pc:docMk/>
            <pc:sldMk cId="575206976" sldId="263"/>
            <ac:spMk id="2" creationId="{D753BD68-F1B5-AEBF-FE89-5133E2D04EB1}"/>
          </ac:spMkLst>
        </pc:spChg>
        <pc:spChg chg="mod">
          <ac:chgData name="Nacima Lamalchi" userId="4c1ff476dca56015" providerId="LiveId" clId="{08B85E18-62DB-4717-8C8D-420D60A6AD04}" dt="2022-11-10T13:41:14.491" v="179" actId="113"/>
          <ac:spMkLst>
            <pc:docMk/>
            <pc:sldMk cId="575206976" sldId="263"/>
            <ac:spMk id="4" creationId="{A461397B-B144-2A64-D3C8-30D61F7BC6B5}"/>
          </ac:spMkLst>
        </pc:spChg>
      </pc:sldChg>
      <pc:sldChg chg="modSp mod">
        <pc:chgData name="Nacima Lamalchi" userId="4c1ff476dca56015" providerId="LiveId" clId="{08B85E18-62DB-4717-8C8D-420D60A6AD04}" dt="2022-11-10T13:49:54.537" v="215" actId="20577"/>
        <pc:sldMkLst>
          <pc:docMk/>
          <pc:sldMk cId="4231308378" sldId="265"/>
        </pc:sldMkLst>
        <pc:spChg chg="mod">
          <ac:chgData name="Nacima Lamalchi" userId="4c1ff476dca56015" providerId="LiveId" clId="{08B85E18-62DB-4717-8C8D-420D60A6AD04}" dt="2022-11-10T13:49:54.537" v="215" actId="20577"/>
          <ac:spMkLst>
            <pc:docMk/>
            <pc:sldMk cId="4231308378" sldId="265"/>
            <ac:spMk id="2" creationId="{4CADC210-A6F4-85BC-315F-6832229C877A}"/>
          </ac:spMkLst>
        </pc:spChg>
        <pc:spChg chg="mod">
          <ac:chgData name="Nacima Lamalchi" userId="4c1ff476dca56015" providerId="LiveId" clId="{08B85E18-62DB-4717-8C8D-420D60A6AD04}" dt="2022-11-10T13:40:53.251" v="175" actId="113"/>
          <ac:spMkLst>
            <pc:docMk/>
            <pc:sldMk cId="4231308378" sldId="265"/>
            <ac:spMk id="3" creationId="{E082437B-70B0-4834-85DF-07C5FAFFE209}"/>
          </ac:spMkLst>
        </pc:spChg>
      </pc:sldChg>
      <pc:sldChg chg="modSp mod">
        <pc:chgData name="Nacima Lamalchi" userId="4c1ff476dca56015" providerId="LiveId" clId="{08B85E18-62DB-4717-8C8D-420D60A6AD04}" dt="2022-11-10T13:37:26.283" v="124" actId="20577"/>
        <pc:sldMkLst>
          <pc:docMk/>
          <pc:sldMk cId="2520379243" sldId="274"/>
        </pc:sldMkLst>
        <pc:spChg chg="mod">
          <ac:chgData name="Nacima Lamalchi" userId="4c1ff476dca56015" providerId="LiveId" clId="{08B85E18-62DB-4717-8C8D-420D60A6AD04}" dt="2022-11-10T13:35:11.742" v="66"/>
          <ac:spMkLst>
            <pc:docMk/>
            <pc:sldMk cId="2520379243" sldId="274"/>
            <ac:spMk id="2" creationId="{8E71A314-055C-4329-DCF0-01D16BBC3A24}"/>
          </ac:spMkLst>
        </pc:spChg>
        <pc:spChg chg="mod">
          <ac:chgData name="Nacima Lamalchi" userId="4c1ff476dca56015" providerId="LiveId" clId="{08B85E18-62DB-4717-8C8D-420D60A6AD04}" dt="2022-11-10T13:37:26.283" v="124" actId="20577"/>
          <ac:spMkLst>
            <pc:docMk/>
            <pc:sldMk cId="2520379243" sldId="274"/>
            <ac:spMk id="3" creationId="{2348439F-C4B6-220D-11AD-B07F98E8B7B7}"/>
          </ac:spMkLst>
        </pc:spChg>
      </pc:sldChg>
      <pc:sldChg chg="delSp modSp mod">
        <pc:chgData name="Nacima Lamalchi" userId="4c1ff476dca56015" providerId="LiveId" clId="{08B85E18-62DB-4717-8C8D-420D60A6AD04}" dt="2022-11-10T13:38:51.194" v="146"/>
        <pc:sldMkLst>
          <pc:docMk/>
          <pc:sldMk cId="2724946761" sldId="275"/>
        </pc:sldMkLst>
        <pc:spChg chg="del mod">
          <ac:chgData name="Nacima Lamalchi" userId="4c1ff476dca56015" providerId="LiveId" clId="{08B85E18-62DB-4717-8C8D-420D60A6AD04}" dt="2022-11-10T13:38:51.194" v="146"/>
          <ac:spMkLst>
            <pc:docMk/>
            <pc:sldMk cId="2724946761" sldId="275"/>
            <ac:spMk id="3" creationId="{3CB69525-F23B-D203-D543-574001220A44}"/>
          </ac:spMkLst>
        </pc:spChg>
        <pc:spChg chg="mod">
          <ac:chgData name="Nacima Lamalchi" userId="4c1ff476dca56015" providerId="LiveId" clId="{08B85E18-62DB-4717-8C8D-420D60A6AD04}" dt="2022-11-10T13:38:46.972" v="144" actId="6549"/>
          <ac:spMkLst>
            <pc:docMk/>
            <pc:sldMk cId="2724946761" sldId="275"/>
            <ac:spMk id="4" creationId="{72CBB07E-EAF6-A37A-EDE5-4BB2B68A0016}"/>
          </ac:spMkLst>
        </pc:spChg>
      </pc:sldChg>
      <pc:sldChg chg="modSp mod">
        <pc:chgData name="Nacima Lamalchi" userId="4c1ff476dca56015" providerId="LiveId" clId="{08B85E18-62DB-4717-8C8D-420D60A6AD04}" dt="2022-11-10T13:37:53.113" v="136" actId="20577"/>
        <pc:sldMkLst>
          <pc:docMk/>
          <pc:sldMk cId="2563062571" sldId="276"/>
        </pc:sldMkLst>
        <pc:spChg chg="mod">
          <ac:chgData name="Nacima Lamalchi" userId="4c1ff476dca56015" providerId="LiveId" clId="{08B85E18-62DB-4717-8C8D-420D60A6AD04}" dt="2022-11-10T13:37:49.928" v="134" actId="20577"/>
          <ac:spMkLst>
            <pc:docMk/>
            <pc:sldMk cId="2563062571" sldId="276"/>
            <ac:spMk id="3" creationId="{30BFCE1D-A56C-EFE8-BEC3-DAF31E6380E3}"/>
          </ac:spMkLst>
        </pc:spChg>
        <pc:spChg chg="mod">
          <ac:chgData name="Nacima Lamalchi" userId="4c1ff476dca56015" providerId="LiveId" clId="{08B85E18-62DB-4717-8C8D-420D60A6AD04}" dt="2022-11-10T13:37:53.113" v="136" actId="20577"/>
          <ac:spMkLst>
            <pc:docMk/>
            <pc:sldMk cId="2563062571" sldId="276"/>
            <ac:spMk id="9" creationId="{7A0CA4E5-CC05-ECA4-3BE4-1D33E594932C}"/>
          </ac:spMkLst>
        </pc:spChg>
      </pc:sldChg>
      <pc:sldChg chg="modSp mod">
        <pc:chgData name="Nacima Lamalchi" userId="4c1ff476dca56015" providerId="LiveId" clId="{08B85E18-62DB-4717-8C8D-420D60A6AD04}" dt="2022-11-10T13:37:41.915" v="130" actId="20577"/>
        <pc:sldMkLst>
          <pc:docMk/>
          <pc:sldMk cId="3449837855" sldId="277"/>
        </pc:sldMkLst>
        <pc:spChg chg="mod">
          <ac:chgData name="Nacima Lamalchi" userId="4c1ff476dca56015" providerId="LiveId" clId="{08B85E18-62DB-4717-8C8D-420D60A6AD04}" dt="2022-11-10T13:36:56.427" v="116" actId="20577"/>
          <ac:spMkLst>
            <pc:docMk/>
            <pc:sldMk cId="3449837855" sldId="277"/>
            <ac:spMk id="2" creationId="{977588C3-3B93-3F52-13B6-176775C8E497}"/>
          </ac:spMkLst>
        </pc:spChg>
        <pc:spChg chg="mod">
          <ac:chgData name="Nacima Lamalchi" userId="4c1ff476dca56015" providerId="LiveId" clId="{08B85E18-62DB-4717-8C8D-420D60A6AD04}" dt="2022-11-10T13:37:41.915" v="130" actId="20577"/>
          <ac:spMkLst>
            <pc:docMk/>
            <pc:sldMk cId="3449837855" sldId="277"/>
            <ac:spMk id="3" creationId="{5FADF645-59DC-7760-F9E4-41874581BC20}"/>
          </ac:spMkLst>
        </pc:spChg>
      </pc:sldChg>
      <pc:sldChg chg="modSp mod">
        <pc:chgData name="Nacima Lamalchi" userId="4c1ff476dca56015" providerId="LiveId" clId="{08B85E18-62DB-4717-8C8D-420D60A6AD04}" dt="2022-11-10T13:37:31.977" v="126" actId="20577"/>
        <pc:sldMkLst>
          <pc:docMk/>
          <pc:sldMk cId="3187611965" sldId="278"/>
        </pc:sldMkLst>
        <pc:spChg chg="mod">
          <ac:chgData name="Nacima Lamalchi" userId="4c1ff476dca56015" providerId="LiveId" clId="{08B85E18-62DB-4717-8C8D-420D60A6AD04}" dt="2022-11-10T13:36:45.004" v="110" actId="20577"/>
          <ac:spMkLst>
            <pc:docMk/>
            <pc:sldMk cId="3187611965" sldId="278"/>
            <ac:spMk id="2" creationId="{8B254DF0-8CDF-39B8-58E3-489E85F647E3}"/>
          </ac:spMkLst>
        </pc:spChg>
        <pc:spChg chg="mod">
          <ac:chgData name="Nacima Lamalchi" userId="4c1ff476dca56015" providerId="LiveId" clId="{08B85E18-62DB-4717-8C8D-420D60A6AD04}" dt="2022-11-10T13:37:31.977" v="126" actId="20577"/>
          <ac:spMkLst>
            <pc:docMk/>
            <pc:sldMk cId="3187611965" sldId="278"/>
            <ac:spMk id="4" creationId="{74AA918E-0E0F-47C6-BD33-1B561AECBF67}"/>
          </ac:spMkLst>
        </pc:spChg>
      </pc:sldChg>
      <pc:sldChg chg="modSp mod">
        <pc:chgData name="Nacima Lamalchi" userId="4c1ff476dca56015" providerId="LiveId" clId="{08B85E18-62DB-4717-8C8D-420D60A6AD04}" dt="2022-11-10T13:39:10.747" v="159" actId="20577"/>
        <pc:sldMkLst>
          <pc:docMk/>
          <pc:sldMk cId="3396122665" sldId="279"/>
        </pc:sldMkLst>
        <pc:spChg chg="mod">
          <ac:chgData name="Nacima Lamalchi" userId="4c1ff476dca56015" providerId="LiveId" clId="{08B85E18-62DB-4717-8C8D-420D60A6AD04}" dt="2022-11-10T13:39:10.747" v="159" actId="20577"/>
          <ac:spMkLst>
            <pc:docMk/>
            <pc:sldMk cId="3396122665" sldId="279"/>
            <ac:spMk id="3" creationId="{3CB69525-F23B-D203-D543-574001220A44}"/>
          </ac:spMkLst>
        </pc:spChg>
      </pc:sldChg>
      <pc:sldChg chg="delSp modSp mod">
        <pc:chgData name="Nacima Lamalchi" userId="4c1ff476dca56015" providerId="LiveId" clId="{08B85E18-62DB-4717-8C8D-420D60A6AD04}" dt="2022-11-10T13:35:50.918" v="95" actId="255"/>
        <pc:sldMkLst>
          <pc:docMk/>
          <pc:sldMk cId="1539413214" sldId="280"/>
        </pc:sldMkLst>
        <pc:spChg chg="mod">
          <ac:chgData name="Nacima Lamalchi" userId="4c1ff476dca56015" providerId="LiveId" clId="{08B85E18-62DB-4717-8C8D-420D60A6AD04}" dt="2022-11-10T13:35:17.133" v="67"/>
          <ac:spMkLst>
            <pc:docMk/>
            <pc:sldMk cId="1539413214" sldId="280"/>
            <ac:spMk id="2" creationId="{8E71A314-055C-4329-DCF0-01D16BBC3A24}"/>
          </ac:spMkLst>
        </pc:spChg>
        <pc:spChg chg="del">
          <ac:chgData name="Nacima Lamalchi" userId="4c1ff476dca56015" providerId="LiveId" clId="{08B85E18-62DB-4717-8C8D-420D60A6AD04}" dt="2022-11-10T13:35:36.795" v="91" actId="478"/>
          <ac:spMkLst>
            <pc:docMk/>
            <pc:sldMk cId="1539413214" sldId="280"/>
            <ac:spMk id="3" creationId="{2348439F-C4B6-220D-11AD-B07F98E8B7B7}"/>
          </ac:spMkLst>
        </pc:spChg>
        <pc:spChg chg="mod">
          <ac:chgData name="Nacima Lamalchi" userId="4c1ff476dca56015" providerId="LiveId" clId="{08B85E18-62DB-4717-8C8D-420D60A6AD04}" dt="2022-11-10T13:35:50.918" v="95" actId="255"/>
          <ac:spMkLst>
            <pc:docMk/>
            <pc:sldMk cId="1539413214" sldId="280"/>
            <ac:spMk id="15" creationId="{7E8C7C4A-8BA3-8783-6E96-64FFFC395C36}"/>
          </ac:spMkLst>
        </pc:spChg>
      </pc:sldChg>
      <pc:sldChg chg="modSp mod">
        <pc:chgData name="Nacima Lamalchi" userId="4c1ff476dca56015" providerId="LiveId" clId="{08B85E18-62DB-4717-8C8D-420D60A6AD04}" dt="2022-11-10T13:39:02.254" v="148" actId="20577"/>
        <pc:sldMkLst>
          <pc:docMk/>
          <pc:sldMk cId="3700253102" sldId="284"/>
        </pc:sldMkLst>
        <pc:spChg chg="mod">
          <ac:chgData name="Nacima Lamalchi" userId="4c1ff476dca56015" providerId="LiveId" clId="{08B85E18-62DB-4717-8C8D-420D60A6AD04}" dt="2022-11-10T13:39:02.254" v="148" actId="20577"/>
          <ac:spMkLst>
            <pc:docMk/>
            <pc:sldMk cId="3700253102" sldId="284"/>
            <ac:spMk id="12" creationId="{00A9BB0F-248E-73B0-F917-A500C1D6317F}"/>
          </ac:spMkLst>
        </pc:spChg>
      </pc:sldChg>
      <pc:sldChg chg="modSp mod">
        <pc:chgData name="Nacima Lamalchi" userId="4c1ff476dca56015" providerId="LiveId" clId="{08B85E18-62DB-4717-8C8D-420D60A6AD04}" dt="2022-11-10T13:37:37.964" v="128" actId="20577"/>
        <pc:sldMkLst>
          <pc:docMk/>
          <pc:sldMk cId="3147742233" sldId="285"/>
        </pc:sldMkLst>
        <pc:spChg chg="mod">
          <ac:chgData name="Nacima Lamalchi" userId="4c1ff476dca56015" providerId="LiveId" clId="{08B85E18-62DB-4717-8C8D-420D60A6AD04}" dt="2022-11-10T13:36:50.956" v="113" actId="20577"/>
          <ac:spMkLst>
            <pc:docMk/>
            <pc:sldMk cId="3147742233" sldId="285"/>
            <ac:spMk id="2" creationId="{8B254DF0-8CDF-39B8-58E3-489E85F647E3}"/>
          </ac:spMkLst>
        </pc:spChg>
        <pc:spChg chg="mod">
          <ac:chgData name="Nacima Lamalchi" userId="4c1ff476dca56015" providerId="LiveId" clId="{08B85E18-62DB-4717-8C8D-420D60A6AD04}" dt="2022-11-10T13:37:37.964" v="128" actId="20577"/>
          <ac:spMkLst>
            <pc:docMk/>
            <pc:sldMk cId="3147742233" sldId="285"/>
            <ac:spMk id="4" creationId="{74AA918E-0E0F-47C6-BD33-1B561AECBF67}"/>
          </ac:spMkLst>
        </pc:spChg>
      </pc:sldChg>
      <pc:sldChg chg="modSp mod">
        <pc:chgData name="Nacima Lamalchi" userId="4c1ff476dca56015" providerId="LiveId" clId="{08B85E18-62DB-4717-8C8D-420D60A6AD04}" dt="2022-11-10T13:38:15.712" v="138" actId="1076"/>
        <pc:sldMkLst>
          <pc:docMk/>
          <pc:sldMk cId="3870244837" sldId="289"/>
        </pc:sldMkLst>
        <pc:spChg chg="mod">
          <ac:chgData name="Nacima Lamalchi" userId="4c1ff476dca56015" providerId="LiveId" clId="{08B85E18-62DB-4717-8C8D-420D60A6AD04}" dt="2022-11-10T13:38:12.338" v="137" actId="1076"/>
          <ac:spMkLst>
            <pc:docMk/>
            <pc:sldMk cId="3870244837" sldId="289"/>
            <ac:spMk id="9" creationId="{13408CE9-BB0F-4C2D-D80F-B7DECC050F47}"/>
          </ac:spMkLst>
        </pc:spChg>
        <pc:spChg chg="mod">
          <ac:chgData name="Nacima Lamalchi" userId="4c1ff476dca56015" providerId="LiveId" clId="{08B85E18-62DB-4717-8C8D-420D60A6AD04}" dt="2022-11-10T13:38:15.712" v="138" actId="1076"/>
          <ac:spMkLst>
            <pc:docMk/>
            <pc:sldMk cId="3870244837" sldId="289"/>
            <ac:spMk id="10" creationId="{59769787-B0D0-D6B2-5FA3-08B5F016CB4B}"/>
          </ac:spMkLst>
        </pc:spChg>
      </pc:sldChg>
      <pc:sldChg chg="addSp delSp modSp add mod ord">
        <pc:chgData name="Nacima Lamalchi" userId="4c1ff476dca56015" providerId="LiveId" clId="{08B85E18-62DB-4717-8C8D-420D60A6AD04}" dt="2022-11-10T14:11:46.601" v="526" actId="20577"/>
        <pc:sldMkLst>
          <pc:docMk/>
          <pc:sldMk cId="4278271258" sldId="290"/>
        </pc:sldMkLst>
        <pc:spChg chg="mod">
          <ac:chgData name="Nacima Lamalchi" userId="4c1ff476dca56015" providerId="LiveId" clId="{08B85E18-62DB-4717-8C8D-420D60A6AD04}" dt="2022-11-10T13:50:07.068" v="220" actId="20577"/>
          <ac:spMkLst>
            <pc:docMk/>
            <pc:sldMk cId="4278271258" sldId="290"/>
            <ac:spMk id="2" creationId="{5199A045-5E0A-BF07-9340-E5B48C06C5DD}"/>
          </ac:spMkLst>
        </pc:spChg>
        <pc:spChg chg="mod">
          <ac:chgData name="Nacima Lamalchi" userId="4c1ff476dca56015" providerId="LiveId" clId="{08B85E18-62DB-4717-8C8D-420D60A6AD04}" dt="2022-11-10T14:11:46.601" v="526" actId="20577"/>
          <ac:spMkLst>
            <pc:docMk/>
            <pc:sldMk cId="4278271258" sldId="290"/>
            <ac:spMk id="3" creationId="{F94732C6-489F-547E-8736-254320D17B97}"/>
          </ac:spMkLst>
        </pc:spChg>
        <pc:graphicFrameChg chg="add del mod">
          <ac:chgData name="Nacima Lamalchi" userId="4c1ff476dca56015" providerId="LiveId" clId="{08B85E18-62DB-4717-8C8D-420D60A6AD04}" dt="2022-11-10T14:05:50.718" v="304" actId="478"/>
          <ac:graphicFrameMkLst>
            <pc:docMk/>
            <pc:sldMk cId="4278271258" sldId="290"/>
            <ac:graphicFrameMk id="5" creationId="{991F7680-2B15-50C5-6EA5-403B1A01AD8B}"/>
          </ac:graphicFrameMkLst>
        </pc:graphicFrameChg>
      </pc:sldChg>
      <pc:sldChg chg="modSp mod">
        <pc:chgData name="Nacima Lamalchi" userId="4c1ff476dca56015" providerId="LiveId" clId="{08B85E18-62DB-4717-8C8D-420D60A6AD04}" dt="2022-11-10T13:39:46.299" v="166" actId="20577"/>
        <pc:sldMkLst>
          <pc:docMk/>
          <pc:sldMk cId="3673720086" sldId="293"/>
        </pc:sldMkLst>
        <pc:spChg chg="mod">
          <ac:chgData name="Nacima Lamalchi" userId="4c1ff476dca56015" providerId="LiveId" clId="{08B85E18-62DB-4717-8C8D-420D60A6AD04}" dt="2022-11-10T13:39:46.299" v="166" actId="20577"/>
          <ac:spMkLst>
            <pc:docMk/>
            <pc:sldMk cId="3673720086" sldId="293"/>
            <ac:spMk id="8" creationId="{E3446948-0C4B-51E2-3F95-76D975552CD2}"/>
          </ac:spMkLst>
        </pc:spChg>
      </pc:sldChg>
      <pc:sldChg chg="modSp mod">
        <pc:chgData name="Nacima Lamalchi" userId="4c1ff476dca56015" providerId="LiveId" clId="{08B85E18-62DB-4717-8C8D-420D60A6AD04}" dt="2022-11-10T13:39:43.753" v="163" actId="20577"/>
        <pc:sldMkLst>
          <pc:docMk/>
          <pc:sldMk cId="303023000" sldId="295"/>
        </pc:sldMkLst>
        <pc:spChg chg="mod">
          <ac:chgData name="Nacima Lamalchi" userId="4c1ff476dca56015" providerId="LiveId" clId="{08B85E18-62DB-4717-8C8D-420D60A6AD04}" dt="2022-11-10T13:39:43.753" v="163" actId="20577"/>
          <ac:spMkLst>
            <pc:docMk/>
            <pc:sldMk cId="303023000" sldId="295"/>
            <ac:spMk id="8" creationId="{E3446948-0C4B-51E2-3F95-76D975552CD2}"/>
          </ac:spMkLst>
        </pc:spChg>
      </pc:sldChg>
      <pc:sldChg chg="modSp mod">
        <pc:chgData name="Nacima Lamalchi" userId="4c1ff476dca56015" providerId="LiveId" clId="{08B85E18-62DB-4717-8C8D-420D60A6AD04}" dt="2022-11-10T13:39:59.788" v="169" actId="20577"/>
        <pc:sldMkLst>
          <pc:docMk/>
          <pc:sldMk cId="2183802309" sldId="296"/>
        </pc:sldMkLst>
        <pc:spChg chg="mod">
          <ac:chgData name="Nacima Lamalchi" userId="4c1ff476dca56015" providerId="LiveId" clId="{08B85E18-62DB-4717-8C8D-420D60A6AD04}" dt="2022-11-10T13:39:59.788" v="169" actId="20577"/>
          <ac:spMkLst>
            <pc:docMk/>
            <pc:sldMk cId="2183802309" sldId="296"/>
            <ac:spMk id="13" creationId="{8DF580EB-D07C-F997-C2CC-4967498F730C}"/>
          </ac:spMkLst>
        </pc:spChg>
      </pc:sldChg>
      <pc:sldChg chg="modSp mod">
        <pc:chgData name="Nacima Lamalchi" userId="4c1ff476dca56015" providerId="LiveId" clId="{08B85E18-62DB-4717-8C8D-420D60A6AD04}" dt="2022-11-10T13:40:14.924" v="171" actId="20577"/>
        <pc:sldMkLst>
          <pc:docMk/>
          <pc:sldMk cId="958156562" sldId="297"/>
        </pc:sldMkLst>
        <pc:spChg chg="mod">
          <ac:chgData name="Nacima Lamalchi" userId="4c1ff476dca56015" providerId="LiveId" clId="{08B85E18-62DB-4717-8C8D-420D60A6AD04}" dt="2022-11-10T13:40:14.924" v="171" actId="20577"/>
          <ac:spMkLst>
            <pc:docMk/>
            <pc:sldMk cId="958156562" sldId="297"/>
            <ac:spMk id="9" creationId="{8CB0019E-7536-40E2-C168-920C39243142}"/>
          </ac:spMkLst>
        </pc:spChg>
      </pc:sldChg>
      <pc:sldChg chg="modSp mod">
        <pc:chgData name="Nacima Lamalchi" userId="4c1ff476dca56015" providerId="LiveId" clId="{08B85E18-62DB-4717-8C8D-420D60A6AD04}" dt="2022-11-10T13:37:46.172" v="132" actId="20577"/>
        <pc:sldMkLst>
          <pc:docMk/>
          <pc:sldMk cId="4214156841" sldId="300"/>
        </pc:sldMkLst>
        <pc:spChg chg="mod">
          <ac:chgData name="Nacima Lamalchi" userId="4c1ff476dca56015" providerId="LiveId" clId="{08B85E18-62DB-4717-8C8D-420D60A6AD04}" dt="2022-11-10T13:37:01.832" v="119" actId="20577"/>
          <ac:spMkLst>
            <pc:docMk/>
            <pc:sldMk cId="4214156841" sldId="300"/>
            <ac:spMk id="2" creationId="{977588C3-3B93-3F52-13B6-176775C8E497}"/>
          </ac:spMkLst>
        </pc:spChg>
        <pc:spChg chg="mod">
          <ac:chgData name="Nacima Lamalchi" userId="4c1ff476dca56015" providerId="LiveId" clId="{08B85E18-62DB-4717-8C8D-420D60A6AD04}" dt="2022-11-10T13:37:46.172" v="132" actId="20577"/>
          <ac:spMkLst>
            <pc:docMk/>
            <pc:sldMk cId="4214156841" sldId="300"/>
            <ac:spMk id="3" creationId="{5FADF645-59DC-7760-F9E4-41874581BC20}"/>
          </ac:spMkLst>
        </pc:spChg>
      </pc:sldChg>
    </pc:docChg>
  </pc:docChgLst>
  <pc:docChgLst>
    <pc:chgData name="Nacima Lamalchi" userId="4c1ff476dca56015" providerId="LiveId" clId="{55704049-69DC-450C-9230-0897628DC357}"/>
    <pc:docChg chg="custSel modSld">
      <pc:chgData name="Nacima Lamalchi" userId="4c1ff476dca56015" providerId="LiveId" clId="{55704049-69DC-450C-9230-0897628DC357}" dt="2023-11-03T12:17:52.806" v="17" actId="20577"/>
      <pc:docMkLst>
        <pc:docMk/>
      </pc:docMkLst>
      <pc:sldChg chg="delSp modSp mod">
        <pc:chgData name="Nacima Lamalchi" userId="4c1ff476dca56015" providerId="LiveId" clId="{55704049-69DC-450C-9230-0897628DC357}" dt="2023-11-03T12:17:44.501" v="15" actId="20577"/>
        <pc:sldMkLst>
          <pc:docMk/>
          <pc:sldMk cId="2504610348" sldId="256"/>
        </pc:sldMkLst>
        <pc:spChg chg="del mod">
          <ac:chgData name="Nacima Lamalchi" userId="4c1ff476dca56015" providerId="LiveId" clId="{55704049-69DC-450C-9230-0897628DC357}" dt="2023-11-03T12:17:28.522" v="1" actId="478"/>
          <ac:spMkLst>
            <pc:docMk/>
            <pc:sldMk cId="2504610348" sldId="256"/>
            <ac:spMk id="3" creationId="{7E1905C4-D1C9-B7B1-3037-522269566042}"/>
          </ac:spMkLst>
        </pc:spChg>
        <pc:spChg chg="mod">
          <ac:chgData name="Nacima Lamalchi" userId="4c1ff476dca56015" providerId="LiveId" clId="{55704049-69DC-450C-9230-0897628DC357}" dt="2023-11-03T12:17:44.501" v="15" actId="20577"/>
          <ac:spMkLst>
            <pc:docMk/>
            <pc:sldMk cId="2504610348" sldId="256"/>
            <ac:spMk id="8" creationId="{D8D3BE73-62A9-3038-D35B-E52DE1E8D96A}"/>
          </ac:spMkLst>
        </pc:spChg>
      </pc:sldChg>
      <pc:sldChg chg="modSp mod">
        <pc:chgData name="Nacima Lamalchi" userId="4c1ff476dca56015" providerId="LiveId" clId="{55704049-69DC-450C-9230-0897628DC357}" dt="2023-11-03T12:17:52.806" v="17" actId="20577"/>
        <pc:sldMkLst>
          <pc:docMk/>
          <pc:sldMk cId="670345921" sldId="257"/>
        </pc:sldMkLst>
        <pc:spChg chg="mod">
          <ac:chgData name="Nacima Lamalchi" userId="4c1ff476dca56015" providerId="LiveId" clId="{55704049-69DC-450C-9230-0897628DC357}" dt="2023-11-03T12:17:52.806" v="17" actId="20577"/>
          <ac:spMkLst>
            <pc:docMk/>
            <pc:sldMk cId="670345921" sldId="257"/>
            <ac:spMk id="10" creationId="{5BED30C3-119C-0812-7642-234C35FABC4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ADB7FE-6DC1-F174-CAFC-87CDEB97B71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F15ABB6-45E7-2421-528C-34ECE611FF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5353EE4-ED72-B9C9-44FE-7E2E4AA10D76}"/>
              </a:ext>
            </a:extLst>
          </p:cNvPr>
          <p:cNvSpPr>
            <a:spLocks noGrp="1"/>
          </p:cNvSpPr>
          <p:nvPr>
            <p:ph type="dt" sz="half" idx="10"/>
          </p:nvPr>
        </p:nvSpPr>
        <p:spPr/>
        <p:txBody>
          <a:bodyPr/>
          <a:lstStyle/>
          <a:p>
            <a:fld id="{015CA56D-11A0-44AF-9B4A-D7A5AC7352CC}" type="datetimeFigureOut">
              <a:rPr lang="fr-FR" smtClean="0"/>
              <a:t>03/11/2023</a:t>
            </a:fld>
            <a:endParaRPr lang="fr-FR"/>
          </a:p>
        </p:txBody>
      </p:sp>
      <p:sp>
        <p:nvSpPr>
          <p:cNvPr id="5" name="Espace réservé du pied de page 4">
            <a:extLst>
              <a:ext uri="{FF2B5EF4-FFF2-40B4-BE49-F238E27FC236}">
                <a16:creationId xmlns:a16="http://schemas.microsoft.com/office/drawing/2014/main" id="{4BC483A1-0FA5-AA5D-327A-6BAB29D5A8A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C22D678-5E00-E83A-A173-9BE40A455263}"/>
              </a:ext>
            </a:extLst>
          </p:cNvPr>
          <p:cNvSpPr>
            <a:spLocks noGrp="1"/>
          </p:cNvSpPr>
          <p:nvPr>
            <p:ph type="sldNum" sz="quarter" idx="12"/>
          </p:nvPr>
        </p:nvSpPr>
        <p:spPr/>
        <p:txBody>
          <a:bodyPr/>
          <a:lstStyle/>
          <a:p>
            <a:fld id="{33671D9A-EBE9-4B62-A207-744477B54EF8}" type="slidenum">
              <a:rPr lang="fr-FR" smtClean="0"/>
              <a:t>‹N°›</a:t>
            </a:fld>
            <a:endParaRPr lang="fr-FR"/>
          </a:p>
        </p:txBody>
      </p:sp>
    </p:spTree>
    <p:extLst>
      <p:ext uri="{BB962C8B-B14F-4D97-AF65-F5344CB8AC3E}">
        <p14:creationId xmlns:p14="http://schemas.microsoft.com/office/powerpoint/2010/main" val="393409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F31447-3627-4E10-C279-3A89429D23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05E11B5-B84E-0A9E-134F-1C16B58BDAC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9189F18-B009-5250-DC43-669943CA19B9}"/>
              </a:ext>
            </a:extLst>
          </p:cNvPr>
          <p:cNvSpPr>
            <a:spLocks noGrp="1"/>
          </p:cNvSpPr>
          <p:nvPr>
            <p:ph type="dt" sz="half" idx="10"/>
          </p:nvPr>
        </p:nvSpPr>
        <p:spPr/>
        <p:txBody>
          <a:bodyPr/>
          <a:lstStyle/>
          <a:p>
            <a:fld id="{015CA56D-11A0-44AF-9B4A-D7A5AC7352CC}" type="datetimeFigureOut">
              <a:rPr lang="fr-FR" smtClean="0"/>
              <a:t>03/11/2023</a:t>
            </a:fld>
            <a:endParaRPr lang="fr-FR"/>
          </a:p>
        </p:txBody>
      </p:sp>
      <p:sp>
        <p:nvSpPr>
          <p:cNvPr id="5" name="Espace réservé du pied de page 4">
            <a:extLst>
              <a:ext uri="{FF2B5EF4-FFF2-40B4-BE49-F238E27FC236}">
                <a16:creationId xmlns:a16="http://schemas.microsoft.com/office/drawing/2014/main" id="{4A1F3F36-07F1-8B43-F6EC-62A8DC8C26B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C658F20-9E36-FCE4-8762-ACB79E14FF84}"/>
              </a:ext>
            </a:extLst>
          </p:cNvPr>
          <p:cNvSpPr>
            <a:spLocks noGrp="1"/>
          </p:cNvSpPr>
          <p:nvPr>
            <p:ph type="sldNum" sz="quarter" idx="12"/>
          </p:nvPr>
        </p:nvSpPr>
        <p:spPr/>
        <p:txBody>
          <a:bodyPr/>
          <a:lstStyle/>
          <a:p>
            <a:fld id="{33671D9A-EBE9-4B62-A207-744477B54EF8}" type="slidenum">
              <a:rPr lang="fr-FR" smtClean="0"/>
              <a:t>‹N°›</a:t>
            </a:fld>
            <a:endParaRPr lang="fr-FR"/>
          </a:p>
        </p:txBody>
      </p:sp>
    </p:spTree>
    <p:extLst>
      <p:ext uri="{BB962C8B-B14F-4D97-AF65-F5344CB8AC3E}">
        <p14:creationId xmlns:p14="http://schemas.microsoft.com/office/powerpoint/2010/main" val="260574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4A1C82F-F259-F6B1-BD54-9801A3D8C7B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2D51BEC-E04C-7776-4589-BC12DBC3923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346428C-1A5B-46D3-9A81-5D5D74E700B0}"/>
              </a:ext>
            </a:extLst>
          </p:cNvPr>
          <p:cNvSpPr>
            <a:spLocks noGrp="1"/>
          </p:cNvSpPr>
          <p:nvPr>
            <p:ph type="dt" sz="half" idx="10"/>
          </p:nvPr>
        </p:nvSpPr>
        <p:spPr/>
        <p:txBody>
          <a:bodyPr/>
          <a:lstStyle/>
          <a:p>
            <a:fld id="{015CA56D-11A0-44AF-9B4A-D7A5AC7352CC}" type="datetimeFigureOut">
              <a:rPr lang="fr-FR" smtClean="0"/>
              <a:t>03/11/2023</a:t>
            </a:fld>
            <a:endParaRPr lang="fr-FR"/>
          </a:p>
        </p:txBody>
      </p:sp>
      <p:sp>
        <p:nvSpPr>
          <p:cNvPr id="5" name="Espace réservé du pied de page 4">
            <a:extLst>
              <a:ext uri="{FF2B5EF4-FFF2-40B4-BE49-F238E27FC236}">
                <a16:creationId xmlns:a16="http://schemas.microsoft.com/office/drawing/2014/main" id="{7D2F50F4-3C90-FF67-B79A-FE79A21E366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830E5D0-0494-DD5C-8466-61E3ACC711E2}"/>
              </a:ext>
            </a:extLst>
          </p:cNvPr>
          <p:cNvSpPr>
            <a:spLocks noGrp="1"/>
          </p:cNvSpPr>
          <p:nvPr>
            <p:ph type="sldNum" sz="quarter" idx="12"/>
          </p:nvPr>
        </p:nvSpPr>
        <p:spPr/>
        <p:txBody>
          <a:bodyPr/>
          <a:lstStyle/>
          <a:p>
            <a:fld id="{33671D9A-EBE9-4B62-A207-744477B54EF8}" type="slidenum">
              <a:rPr lang="fr-FR" smtClean="0"/>
              <a:t>‹N°›</a:t>
            </a:fld>
            <a:endParaRPr lang="fr-FR"/>
          </a:p>
        </p:txBody>
      </p:sp>
    </p:spTree>
    <p:extLst>
      <p:ext uri="{BB962C8B-B14F-4D97-AF65-F5344CB8AC3E}">
        <p14:creationId xmlns:p14="http://schemas.microsoft.com/office/powerpoint/2010/main" val="713657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BA32-702B-2EF1-2581-511FB1E7FFD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6CA693E-AE97-1C32-C0FF-47282F56E37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4AB57D3-FF74-DB8A-43D5-55F276DA69E3}"/>
              </a:ext>
            </a:extLst>
          </p:cNvPr>
          <p:cNvSpPr>
            <a:spLocks noGrp="1"/>
          </p:cNvSpPr>
          <p:nvPr>
            <p:ph type="dt" sz="half" idx="10"/>
          </p:nvPr>
        </p:nvSpPr>
        <p:spPr/>
        <p:txBody>
          <a:bodyPr/>
          <a:lstStyle/>
          <a:p>
            <a:fld id="{015CA56D-11A0-44AF-9B4A-D7A5AC7352CC}" type="datetimeFigureOut">
              <a:rPr lang="fr-FR" smtClean="0"/>
              <a:t>03/11/2023</a:t>
            </a:fld>
            <a:endParaRPr lang="fr-FR"/>
          </a:p>
        </p:txBody>
      </p:sp>
      <p:sp>
        <p:nvSpPr>
          <p:cNvPr id="5" name="Espace réservé du pied de page 4">
            <a:extLst>
              <a:ext uri="{FF2B5EF4-FFF2-40B4-BE49-F238E27FC236}">
                <a16:creationId xmlns:a16="http://schemas.microsoft.com/office/drawing/2014/main" id="{448E75C3-D39C-A833-4AEE-5C1401E7668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1C63672-9604-C123-C32C-8F6E42B93650}"/>
              </a:ext>
            </a:extLst>
          </p:cNvPr>
          <p:cNvSpPr>
            <a:spLocks noGrp="1"/>
          </p:cNvSpPr>
          <p:nvPr>
            <p:ph type="sldNum" sz="quarter" idx="12"/>
          </p:nvPr>
        </p:nvSpPr>
        <p:spPr/>
        <p:txBody>
          <a:bodyPr/>
          <a:lstStyle/>
          <a:p>
            <a:fld id="{33671D9A-EBE9-4B62-A207-744477B54EF8}" type="slidenum">
              <a:rPr lang="fr-FR" smtClean="0"/>
              <a:t>‹N°›</a:t>
            </a:fld>
            <a:endParaRPr lang="fr-FR"/>
          </a:p>
        </p:txBody>
      </p:sp>
    </p:spTree>
    <p:extLst>
      <p:ext uri="{BB962C8B-B14F-4D97-AF65-F5344CB8AC3E}">
        <p14:creationId xmlns:p14="http://schemas.microsoft.com/office/powerpoint/2010/main" val="1018678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D883EC-2229-EA34-4FE8-92D2A4EA37F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D37F7C0-D7AC-9C67-80A3-B01ED2DB8F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5E59159-FF2C-F0C1-6D34-1E1B24B7711E}"/>
              </a:ext>
            </a:extLst>
          </p:cNvPr>
          <p:cNvSpPr>
            <a:spLocks noGrp="1"/>
          </p:cNvSpPr>
          <p:nvPr>
            <p:ph type="dt" sz="half" idx="10"/>
          </p:nvPr>
        </p:nvSpPr>
        <p:spPr/>
        <p:txBody>
          <a:bodyPr/>
          <a:lstStyle/>
          <a:p>
            <a:fld id="{015CA56D-11A0-44AF-9B4A-D7A5AC7352CC}" type="datetimeFigureOut">
              <a:rPr lang="fr-FR" smtClean="0"/>
              <a:t>03/11/2023</a:t>
            </a:fld>
            <a:endParaRPr lang="fr-FR"/>
          </a:p>
        </p:txBody>
      </p:sp>
      <p:sp>
        <p:nvSpPr>
          <p:cNvPr id="5" name="Espace réservé du pied de page 4">
            <a:extLst>
              <a:ext uri="{FF2B5EF4-FFF2-40B4-BE49-F238E27FC236}">
                <a16:creationId xmlns:a16="http://schemas.microsoft.com/office/drawing/2014/main" id="{CB505D0C-B1CC-5A3A-0624-B33FDC04F07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EA0E77-59C5-B188-A7E4-D95F06587769}"/>
              </a:ext>
            </a:extLst>
          </p:cNvPr>
          <p:cNvSpPr>
            <a:spLocks noGrp="1"/>
          </p:cNvSpPr>
          <p:nvPr>
            <p:ph type="sldNum" sz="quarter" idx="12"/>
          </p:nvPr>
        </p:nvSpPr>
        <p:spPr/>
        <p:txBody>
          <a:bodyPr/>
          <a:lstStyle/>
          <a:p>
            <a:fld id="{33671D9A-EBE9-4B62-A207-744477B54EF8}" type="slidenum">
              <a:rPr lang="fr-FR" smtClean="0"/>
              <a:t>‹N°›</a:t>
            </a:fld>
            <a:endParaRPr lang="fr-FR"/>
          </a:p>
        </p:txBody>
      </p:sp>
    </p:spTree>
    <p:extLst>
      <p:ext uri="{BB962C8B-B14F-4D97-AF65-F5344CB8AC3E}">
        <p14:creationId xmlns:p14="http://schemas.microsoft.com/office/powerpoint/2010/main" val="61533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169D8A-A0AF-3E9C-1A9E-939FDF2C325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73C41C8-9999-D9CB-754F-7ECD0438C65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1839491-2B6A-43F8-B50B-183B9138405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C03E6A5-D960-EC49-830D-4365CD3CF2F9}"/>
              </a:ext>
            </a:extLst>
          </p:cNvPr>
          <p:cNvSpPr>
            <a:spLocks noGrp="1"/>
          </p:cNvSpPr>
          <p:nvPr>
            <p:ph type="dt" sz="half" idx="10"/>
          </p:nvPr>
        </p:nvSpPr>
        <p:spPr/>
        <p:txBody>
          <a:bodyPr/>
          <a:lstStyle/>
          <a:p>
            <a:fld id="{015CA56D-11A0-44AF-9B4A-D7A5AC7352CC}" type="datetimeFigureOut">
              <a:rPr lang="fr-FR" smtClean="0"/>
              <a:t>03/11/2023</a:t>
            </a:fld>
            <a:endParaRPr lang="fr-FR"/>
          </a:p>
        </p:txBody>
      </p:sp>
      <p:sp>
        <p:nvSpPr>
          <p:cNvPr id="6" name="Espace réservé du pied de page 5">
            <a:extLst>
              <a:ext uri="{FF2B5EF4-FFF2-40B4-BE49-F238E27FC236}">
                <a16:creationId xmlns:a16="http://schemas.microsoft.com/office/drawing/2014/main" id="{5075D5D6-3B06-5AE7-2675-2DA560568EA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37D3505-57F6-BC18-AF29-3AE18C5F8764}"/>
              </a:ext>
            </a:extLst>
          </p:cNvPr>
          <p:cNvSpPr>
            <a:spLocks noGrp="1"/>
          </p:cNvSpPr>
          <p:nvPr>
            <p:ph type="sldNum" sz="quarter" idx="12"/>
          </p:nvPr>
        </p:nvSpPr>
        <p:spPr/>
        <p:txBody>
          <a:bodyPr/>
          <a:lstStyle/>
          <a:p>
            <a:fld id="{33671D9A-EBE9-4B62-A207-744477B54EF8}" type="slidenum">
              <a:rPr lang="fr-FR" smtClean="0"/>
              <a:t>‹N°›</a:t>
            </a:fld>
            <a:endParaRPr lang="fr-FR"/>
          </a:p>
        </p:txBody>
      </p:sp>
    </p:spTree>
    <p:extLst>
      <p:ext uri="{BB962C8B-B14F-4D97-AF65-F5344CB8AC3E}">
        <p14:creationId xmlns:p14="http://schemas.microsoft.com/office/powerpoint/2010/main" val="19052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ADB0CA-5400-A6C8-5B4A-F1E7F789BD1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68A227C-9D9B-E36F-17C2-642A18974F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818CDC4-86FC-016E-B3D0-85A0F75A65B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80DAD5C-958C-0417-0B2C-B10BD682FE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CB01BE3-C74F-4453-1017-2D9E405DB15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75F444C-11B8-EA23-3D3E-B63AB8ABF008}"/>
              </a:ext>
            </a:extLst>
          </p:cNvPr>
          <p:cNvSpPr>
            <a:spLocks noGrp="1"/>
          </p:cNvSpPr>
          <p:nvPr>
            <p:ph type="dt" sz="half" idx="10"/>
          </p:nvPr>
        </p:nvSpPr>
        <p:spPr/>
        <p:txBody>
          <a:bodyPr/>
          <a:lstStyle/>
          <a:p>
            <a:fld id="{015CA56D-11A0-44AF-9B4A-D7A5AC7352CC}" type="datetimeFigureOut">
              <a:rPr lang="fr-FR" smtClean="0"/>
              <a:t>03/11/2023</a:t>
            </a:fld>
            <a:endParaRPr lang="fr-FR"/>
          </a:p>
        </p:txBody>
      </p:sp>
      <p:sp>
        <p:nvSpPr>
          <p:cNvPr id="8" name="Espace réservé du pied de page 7">
            <a:extLst>
              <a:ext uri="{FF2B5EF4-FFF2-40B4-BE49-F238E27FC236}">
                <a16:creationId xmlns:a16="http://schemas.microsoft.com/office/drawing/2014/main" id="{A6F80809-45D8-0638-9514-EDC7A1588AF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CA4E36C-4795-839C-AD3A-A064C77CAB6E}"/>
              </a:ext>
            </a:extLst>
          </p:cNvPr>
          <p:cNvSpPr>
            <a:spLocks noGrp="1"/>
          </p:cNvSpPr>
          <p:nvPr>
            <p:ph type="sldNum" sz="quarter" idx="12"/>
          </p:nvPr>
        </p:nvSpPr>
        <p:spPr/>
        <p:txBody>
          <a:bodyPr/>
          <a:lstStyle/>
          <a:p>
            <a:fld id="{33671D9A-EBE9-4B62-A207-744477B54EF8}" type="slidenum">
              <a:rPr lang="fr-FR" smtClean="0"/>
              <a:t>‹N°›</a:t>
            </a:fld>
            <a:endParaRPr lang="fr-FR"/>
          </a:p>
        </p:txBody>
      </p:sp>
    </p:spTree>
    <p:extLst>
      <p:ext uri="{BB962C8B-B14F-4D97-AF65-F5344CB8AC3E}">
        <p14:creationId xmlns:p14="http://schemas.microsoft.com/office/powerpoint/2010/main" val="34055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86D884-5570-D4F5-A402-D1827F8640A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EB5D32F-6442-9B14-883D-090D24507243}"/>
              </a:ext>
            </a:extLst>
          </p:cNvPr>
          <p:cNvSpPr>
            <a:spLocks noGrp="1"/>
          </p:cNvSpPr>
          <p:nvPr>
            <p:ph type="dt" sz="half" idx="10"/>
          </p:nvPr>
        </p:nvSpPr>
        <p:spPr/>
        <p:txBody>
          <a:bodyPr/>
          <a:lstStyle/>
          <a:p>
            <a:fld id="{015CA56D-11A0-44AF-9B4A-D7A5AC7352CC}" type="datetimeFigureOut">
              <a:rPr lang="fr-FR" smtClean="0"/>
              <a:t>03/11/2023</a:t>
            </a:fld>
            <a:endParaRPr lang="fr-FR"/>
          </a:p>
        </p:txBody>
      </p:sp>
      <p:sp>
        <p:nvSpPr>
          <p:cNvPr id="4" name="Espace réservé du pied de page 3">
            <a:extLst>
              <a:ext uri="{FF2B5EF4-FFF2-40B4-BE49-F238E27FC236}">
                <a16:creationId xmlns:a16="http://schemas.microsoft.com/office/drawing/2014/main" id="{0980082A-B1AC-2D58-0CA9-1E9C61AFACE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0FAC5A4-8561-6FD3-E6EC-F4B8B3AB01B4}"/>
              </a:ext>
            </a:extLst>
          </p:cNvPr>
          <p:cNvSpPr>
            <a:spLocks noGrp="1"/>
          </p:cNvSpPr>
          <p:nvPr>
            <p:ph type="sldNum" sz="quarter" idx="12"/>
          </p:nvPr>
        </p:nvSpPr>
        <p:spPr/>
        <p:txBody>
          <a:bodyPr/>
          <a:lstStyle/>
          <a:p>
            <a:fld id="{33671D9A-EBE9-4B62-A207-744477B54EF8}" type="slidenum">
              <a:rPr lang="fr-FR" smtClean="0"/>
              <a:t>‹N°›</a:t>
            </a:fld>
            <a:endParaRPr lang="fr-FR"/>
          </a:p>
        </p:txBody>
      </p:sp>
    </p:spTree>
    <p:extLst>
      <p:ext uri="{BB962C8B-B14F-4D97-AF65-F5344CB8AC3E}">
        <p14:creationId xmlns:p14="http://schemas.microsoft.com/office/powerpoint/2010/main" val="3287784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0418D3E-184C-5DBF-A1D2-DC08B00AD874}"/>
              </a:ext>
            </a:extLst>
          </p:cNvPr>
          <p:cNvSpPr>
            <a:spLocks noGrp="1"/>
          </p:cNvSpPr>
          <p:nvPr>
            <p:ph type="dt" sz="half" idx="10"/>
          </p:nvPr>
        </p:nvSpPr>
        <p:spPr/>
        <p:txBody>
          <a:bodyPr/>
          <a:lstStyle/>
          <a:p>
            <a:fld id="{015CA56D-11A0-44AF-9B4A-D7A5AC7352CC}" type="datetimeFigureOut">
              <a:rPr lang="fr-FR" smtClean="0"/>
              <a:t>03/11/2023</a:t>
            </a:fld>
            <a:endParaRPr lang="fr-FR"/>
          </a:p>
        </p:txBody>
      </p:sp>
      <p:sp>
        <p:nvSpPr>
          <p:cNvPr id="3" name="Espace réservé du pied de page 2">
            <a:extLst>
              <a:ext uri="{FF2B5EF4-FFF2-40B4-BE49-F238E27FC236}">
                <a16:creationId xmlns:a16="http://schemas.microsoft.com/office/drawing/2014/main" id="{7AA0B2C2-EDAB-C8EE-0D06-20461615A70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F49B525-5890-CF0B-969C-2B57D3156695}"/>
              </a:ext>
            </a:extLst>
          </p:cNvPr>
          <p:cNvSpPr>
            <a:spLocks noGrp="1"/>
          </p:cNvSpPr>
          <p:nvPr>
            <p:ph type="sldNum" sz="quarter" idx="12"/>
          </p:nvPr>
        </p:nvSpPr>
        <p:spPr/>
        <p:txBody>
          <a:bodyPr/>
          <a:lstStyle/>
          <a:p>
            <a:fld id="{33671D9A-EBE9-4B62-A207-744477B54EF8}" type="slidenum">
              <a:rPr lang="fr-FR" smtClean="0"/>
              <a:t>‹N°›</a:t>
            </a:fld>
            <a:endParaRPr lang="fr-FR"/>
          </a:p>
        </p:txBody>
      </p:sp>
    </p:spTree>
    <p:extLst>
      <p:ext uri="{BB962C8B-B14F-4D97-AF65-F5344CB8AC3E}">
        <p14:creationId xmlns:p14="http://schemas.microsoft.com/office/powerpoint/2010/main" val="30596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734296-F262-9F30-15C4-050ED27E41F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698A7E1-BFB4-ED26-7863-5924EC13CD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9DF1338-4502-ACE7-4665-2D72D57AF1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5EC6CF3-3BDC-85D2-F4CD-103C3A9DAFFA}"/>
              </a:ext>
            </a:extLst>
          </p:cNvPr>
          <p:cNvSpPr>
            <a:spLocks noGrp="1"/>
          </p:cNvSpPr>
          <p:nvPr>
            <p:ph type="dt" sz="half" idx="10"/>
          </p:nvPr>
        </p:nvSpPr>
        <p:spPr/>
        <p:txBody>
          <a:bodyPr/>
          <a:lstStyle/>
          <a:p>
            <a:fld id="{015CA56D-11A0-44AF-9B4A-D7A5AC7352CC}" type="datetimeFigureOut">
              <a:rPr lang="fr-FR" smtClean="0"/>
              <a:t>03/11/2023</a:t>
            </a:fld>
            <a:endParaRPr lang="fr-FR"/>
          </a:p>
        </p:txBody>
      </p:sp>
      <p:sp>
        <p:nvSpPr>
          <p:cNvPr id="6" name="Espace réservé du pied de page 5">
            <a:extLst>
              <a:ext uri="{FF2B5EF4-FFF2-40B4-BE49-F238E27FC236}">
                <a16:creationId xmlns:a16="http://schemas.microsoft.com/office/drawing/2014/main" id="{3BB1EABA-6894-D534-4295-F241D5F44A4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EC11F20-85DA-68B0-742D-48CC40835A52}"/>
              </a:ext>
            </a:extLst>
          </p:cNvPr>
          <p:cNvSpPr>
            <a:spLocks noGrp="1"/>
          </p:cNvSpPr>
          <p:nvPr>
            <p:ph type="sldNum" sz="quarter" idx="12"/>
          </p:nvPr>
        </p:nvSpPr>
        <p:spPr/>
        <p:txBody>
          <a:bodyPr/>
          <a:lstStyle/>
          <a:p>
            <a:fld id="{33671D9A-EBE9-4B62-A207-744477B54EF8}" type="slidenum">
              <a:rPr lang="fr-FR" smtClean="0"/>
              <a:t>‹N°›</a:t>
            </a:fld>
            <a:endParaRPr lang="fr-FR"/>
          </a:p>
        </p:txBody>
      </p:sp>
    </p:spTree>
    <p:extLst>
      <p:ext uri="{BB962C8B-B14F-4D97-AF65-F5344CB8AC3E}">
        <p14:creationId xmlns:p14="http://schemas.microsoft.com/office/powerpoint/2010/main" val="3526596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70B3F0-1CD9-0A85-D389-0142A3B61E4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991B56E-BE78-2D18-8D5E-766E8FD728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B56C4EC-0F27-1075-54FB-81E34BC9CE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E28FC4E-C4D8-7862-16B3-359E4CB9E69C}"/>
              </a:ext>
            </a:extLst>
          </p:cNvPr>
          <p:cNvSpPr>
            <a:spLocks noGrp="1"/>
          </p:cNvSpPr>
          <p:nvPr>
            <p:ph type="dt" sz="half" idx="10"/>
          </p:nvPr>
        </p:nvSpPr>
        <p:spPr/>
        <p:txBody>
          <a:bodyPr/>
          <a:lstStyle/>
          <a:p>
            <a:fld id="{015CA56D-11A0-44AF-9B4A-D7A5AC7352CC}" type="datetimeFigureOut">
              <a:rPr lang="fr-FR" smtClean="0"/>
              <a:t>03/11/2023</a:t>
            </a:fld>
            <a:endParaRPr lang="fr-FR"/>
          </a:p>
        </p:txBody>
      </p:sp>
      <p:sp>
        <p:nvSpPr>
          <p:cNvPr id="6" name="Espace réservé du pied de page 5">
            <a:extLst>
              <a:ext uri="{FF2B5EF4-FFF2-40B4-BE49-F238E27FC236}">
                <a16:creationId xmlns:a16="http://schemas.microsoft.com/office/drawing/2014/main" id="{4CE012A1-350C-0603-A0A7-B1A11539C16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4C5782C-A598-4DC9-3DA4-AF51F98DF16A}"/>
              </a:ext>
            </a:extLst>
          </p:cNvPr>
          <p:cNvSpPr>
            <a:spLocks noGrp="1"/>
          </p:cNvSpPr>
          <p:nvPr>
            <p:ph type="sldNum" sz="quarter" idx="12"/>
          </p:nvPr>
        </p:nvSpPr>
        <p:spPr/>
        <p:txBody>
          <a:bodyPr/>
          <a:lstStyle/>
          <a:p>
            <a:fld id="{33671D9A-EBE9-4B62-A207-744477B54EF8}" type="slidenum">
              <a:rPr lang="fr-FR" smtClean="0"/>
              <a:t>‹N°›</a:t>
            </a:fld>
            <a:endParaRPr lang="fr-FR"/>
          </a:p>
        </p:txBody>
      </p:sp>
    </p:spTree>
    <p:extLst>
      <p:ext uri="{BB962C8B-B14F-4D97-AF65-F5344CB8AC3E}">
        <p14:creationId xmlns:p14="http://schemas.microsoft.com/office/powerpoint/2010/main" val="43883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42D4EED-4855-308D-C3B7-1AB5D96107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F5F8BEE-AFA6-A85B-32DF-AC6FA2155C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33ADB8-FADE-3F71-FED6-37460AAD81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CA56D-11A0-44AF-9B4A-D7A5AC7352CC}" type="datetimeFigureOut">
              <a:rPr lang="fr-FR" smtClean="0"/>
              <a:t>03/11/2023</a:t>
            </a:fld>
            <a:endParaRPr lang="fr-FR"/>
          </a:p>
        </p:txBody>
      </p:sp>
      <p:sp>
        <p:nvSpPr>
          <p:cNvPr id="5" name="Espace réservé du pied de page 4">
            <a:extLst>
              <a:ext uri="{FF2B5EF4-FFF2-40B4-BE49-F238E27FC236}">
                <a16:creationId xmlns:a16="http://schemas.microsoft.com/office/drawing/2014/main" id="{E4CB4B16-2EAC-C77E-F3B1-83FDDA08CA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3A12637-941C-B337-C701-0F744772E7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671D9A-EBE9-4B62-A207-744477B54EF8}" type="slidenum">
              <a:rPr lang="fr-FR" smtClean="0"/>
              <a:t>‹N°›</a:t>
            </a:fld>
            <a:endParaRPr lang="fr-FR"/>
          </a:p>
        </p:txBody>
      </p:sp>
    </p:spTree>
    <p:extLst>
      <p:ext uri="{BB962C8B-B14F-4D97-AF65-F5344CB8AC3E}">
        <p14:creationId xmlns:p14="http://schemas.microsoft.com/office/powerpoint/2010/main" val="2233341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s://www.cnil.fr/sites/default/files/atoms/files/registre-traitement-simplifie.od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nil.fr/fr/le-droit-dacces-connaitre-les-donnees-quun-organisme-detient-sur-vous"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cnil.fr/fr/le-droit-leffacement-supprimer-vos-donnees-en-ligne"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cnil.fr/sites/default/files/atoms/files/guide_durees_de_conservation.pdf" TargetMode="External"/><Relationship Id="rId2" Type="http://schemas.openxmlformats.org/officeDocument/2006/relationships/hyperlink" Target="https://www.cnil.fr/fr/principes-cles/guide-de-la-securite-des-donnees-personnelles" TargetMode="External"/><Relationship Id="rId1" Type="http://schemas.openxmlformats.org/officeDocument/2006/relationships/slideLayout" Target="../slideLayouts/slideLayout2.xml"/><Relationship Id="rId6" Type="http://schemas.openxmlformats.org/officeDocument/2006/relationships/hyperlink" Target="https://www.cnil.fr/fr/nouvelles-regles-cookies-et-autres-traceurs-bilan-accompagnement-cnil-actions-a-venir" TargetMode="External"/><Relationship Id="rId5" Type="http://schemas.openxmlformats.org/officeDocument/2006/relationships/hyperlink" Target="https://edpb.europa.eu/sites/default/files/files/file1/edpb_guidelines_202005_consent_fr.pdf" TargetMode="External"/><Relationship Id="rId4" Type="http://schemas.openxmlformats.org/officeDocument/2006/relationships/hyperlink" Target="https://www.cnil.fr/fr/le-guide-du-delegue-la-protection-des-donnees"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nil.fr/sites/default/files/atoms/files/liste-traitements-aipd-requise.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a:extLst>
              <a:ext uri="{FF2B5EF4-FFF2-40B4-BE49-F238E27FC236}">
                <a16:creationId xmlns:a16="http://schemas.microsoft.com/office/drawing/2014/main" id="{A1EE87F4-8A48-FEA6-E5AD-BC4FE85DB29A}"/>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Sous-titre 2">
            <a:extLst>
              <a:ext uri="{FF2B5EF4-FFF2-40B4-BE49-F238E27FC236}">
                <a16:creationId xmlns:a16="http://schemas.microsoft.com/office/drawing/2014/main" id="{D8D3BE73-62A9-3038-D35B-E52DE1E8D96A}"/>
              </a:ext>
            </a:extLst>
          </p:cNvPr>
          <p:cNvSpPr>
            <a:spLocks noGrp="1"/>
          </p:cNvSpPr>
          <p:nvPr>
            <p:ph type="subTitle" idx="1"/>
          </p:nvPr>
        </p:nvSpPr>
        <p:spPr>
          <a:xfrm>
            <a:off x="1411551" y="4375546"/>
            <a:ext cx="9144000" cy="1734521"/>
          </a:xfrm>
        </p:spPr>
        <p:txBody>
          <a:bodyPr>
            <a:normAutofit fontScale="85000" lnSpcReduction="20000"/>
          </a:bodyPr>
          <a:lstStyle/>
          <a:p>
            <a:endParaRPr lang="fr-FR" dirty="0"/>
          </a:p>
          <a:p>
            <a:r>
              <a:rPr lang="fr-FR" b="1" dirty="0">
                <a:solidFill>
                  <a:srgbClr val="002060"/>
                </a:solidFill>
              </a:rPr>
              <a:t>Nacima LAMALCHI Avocate IT &amp; DPO externalisé, Co-fondatrice MyDataPartner</a:t>
            </a:r>
          </a:p>
          <a:p>
            <a:r>
              <a:rPr lang="fr-FR" dirty="0"/>
              <a:t>Module n°1 – 3 </a:t>
            </a:r>
            <a:r>
              <a:rPr lang="fr-FR" dirty="0" err="1"/>
              <a:t>Nov</a:t>
            </a:r>
            <a:r>
              <a:rPr lang="fr-FR" dirty="0"/>
              <a:t> 2023</a:t>
            </a:r>
          </a:p>
          <a:p>
            <a:r>
              <a:rPr lang="fr-FR" dirty="0">
                <a:highlight>
                  <a:srgbClr val="FFFF00"/>
                </a:highlight>
              </a:rPr>
              <a:t>Module n°2 – 10 </a:t>
            </a:r>
            <a:r>
              <a:rPr lang="fr-FR" dirty="0" err="1">
                <a:highlight>
                  <a:srgbClr val="FFFF00"/>
                </a:highlight>
              </a:rPr>
              <a:t>Nov</a:t>
            </a:r>
            <a:r>
              <a:rPr lang="fr-FR" dirty="0">
                <a:highlight>
                  <a:srgbClr val="FFFF00"/>
                </a:highlight>
              </a:rPr>
              <a:t> 2023</a:t>
            </a:r>
          </a:p>
          <a:p>
            <a:r>
              <a:rPr lang="fr-FR" dirty="0"/>
              <a:t>Module n°3 – 17 </a:t>
            </a:r>
            <a:r>
              <a:rPr lang="fr-FR" dirty="0" err="1"/>
              <a:t>Nov</a:t>
            </a:r>
            <a:r>
              <a:rPr lang="fr-FR" dirty="0"/>
              <a:t> 2023</a:t>
            </a:r>
          </a:p>
        </p:txBody>
      </p:sp>
      <p:sp>
        <p:nvSpPr>
          <p:cNvPr id="9" name="Titre 1">
            <a:extLst>
              <a:ext uri="{FF2B5EF4-FFF2-40B4-BE49-F238E27FC236}">
                <a16:creationId xmlns:a16="http://schemas.microsoft.com/office/drawing/2014/main" id="{B9CB9D74-3643-4EFF-D11C-D114ED8EC0E1}"/>
              </a:ext>
            </a:extLst>
          </p:cNvPr>
          <p:cNvSpPr>
            <a:spLocks noGrp="1"/>
          </p:cNvSpPr>
          <p:nvPr>
            <p:ph type="ctrTitle"/>
          </p:nvPr>
        </p:nvSpPr>
        <p:spPr>
          <a:xfrm>
            <a:off x="1999509" y="1861222"/>
            <a:ext cx="7575612" cy="2387621"/>
          </a:xfrm>
        </p:spPr>
        <p:txBody>
          <a:bodyPr>
            <a:normAutofit/>
          </a:bodyPr>
          <a:lstStyle/>
          <a:p>
            <a:r>
              <a:rPr lang="fr-FR" b="1" dirty="0">
                <a:solidFill>
                  <a:srgbClr val="002060"/>
                </a:solidFill>
              </a:rPr>
              <a:t>RGPD &amp; Droit des données personnelles </a:t>
            </a:r>
          </a:p>
        </p:txBody>
      </p:sp>
      <p:pic>
        <p:nvPicPr>
          <p:cNvPr id="10" name="Image 9">
            <a:extLst>
              <a:ext uri="{FF2B5EF4-FFF2-40B4-BE49-F238E27FC236}">
                <a16:creationId xmlns:a16="http://schemas.microsoft.com/office/drawing/2014/main" id="{63E58A77-7D1F-5C6A-1C1B-E92F0056D59B}"/>
              </a:ext>
            </a:extLst>
          </p:cNvPr>
          <p:cNvPicPr>
            <a:picLocks noChangeAspect="1"/>
          </p:cNvPicPr>
          <p:nvPr/>
        </p:nvPicPr>
        <p:blipFill>
          <a:blip r:embed="rId2">
            <a:alphaModFix amt="60000"/>
          </a:blip>
          <a:stretch>
            <a:fillRect/>
          </a:stretch>
        </p:blipFill>
        <p:spPr>
          <a:xfrm>
            <a:off x="78393" y="13553"/>
            <a:ext cx="1035299" cy="852130"/>
          </a:xfrm>
          <a:prstGeom prst="rect">
            <a:avLst/>
          </a:prstGeom>
        </p:spPr>
      </p:pic>
      <p:sp>
        <p:nvSpPr>
          <p:cNvPr id="12" name="Triangle rectangle 11">
            <a:extLst>
              <a:ext uri="{FF2B5EF4-FFF2-40B4-BE49-F238E27FC236}">
                <a16:creationId xmlns:a16="http://schemas.microsoft.com/office/drawing/2014/main" id="{6E6E4B92-F759-00B8-0277-98D2D8738AD1}"/>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04610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rectangle 4">
            <a:extLst>
              <a:ext uri="{FF2B5EF4-FFF2-40B4-BE49-F238E27FC236}">
                <a16:creationId xmlns:a16="http://schemas.microsoft.com/office/drawing/2014/main" id="{E8C6149A-4B92-9C8C-18B2-9E9223980F3E}"/>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551CEA1-80D7-98E3-D16D-35DE9D2B39FA}"/>
              </a:ext>
            </a:extLst>
          </p:cNvPr>
          <p:cNvCxnSpPr>
            <a:cxnSpLocks/>
          </p:cNvCxnSpPr>
          <p:nvPr/>
        </p:nvCxnSpPr>
        <p:spPr>
          <a:xfrm>
            <a:off x="0" y="865683"/>
            <a:ext cx="9019713"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riangle rectangle 6">
            <a:extLst>
              <a:ext uri="{FF2B5EF4-FFF2-40B4-BE49-F238E27FC236}">
                <a16:creationId xmlns:a16="http://schemas.microsoft.com/office/drawing/2014/main" id="{D4DD930A-5E32-5A20-B826-F9BBE7C13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977588C3-3B93-3F52-13B6-176775C8E497}"/>
              </a:ext>
            </a:extLst>
          </p:cNvPr>
          <p:cNvSpPr>
            <a:spLocks noGrp="1"/>
          </p:cNvSpPr>
          <p:nvPr>
            <p:ph type="title"/>
          </p:nvPr>
        </p:nvSpPr>
        <p:spPr>
          <a:xfrm>
            <a:off x="0" y="215378"/>
            <a:ext cx="9019713" cy="434925"/>
          </a:xfrm>
        </p:spPr>
        <p:txBody>
          <a:bodyPr>
            <a:noAutofit/>
          </a:bodyPr>
          <a:lstStyle/>
          <a:p>
            <a:r>
              <a:rPr lang="fr-FR" sz="4000" b="1" dirty="0">
                <a:solidFill>
                  <a:srgbClr val="002060"/>
                </a:solidFill>
              </a:rPr>
              <a:t>8. Les nouvelles notions:</a:t>
            </a:r>
          </a:p>
        </p:txBody>
      </p:sp>
      <p:sp>
        <p:nvSpPr>
          <p:cNvPr id="3" name="ZoneTexte 2">
            <a:extLst>
              <a:ext uri="{FF2B5EF4-FFF2-40B4-BE49-F238E27FC236}">
                <a16:creationId xmlns:a16="http://schemas.microsoft.com/office/drawing/2014/main" id="{5FADF645-59DC-7760-F9E4-41874581BC20}"/>
              </a:ext>
            </a:extLst>
          </p:cNvPr>
          <p:cNvSpPr txBox="1"/>
          <p:nvPr/>
        </p:nvSpPr>
        <p:spPr>
          <a:xfrm>
            <a:off x="154967" y="1221767"/>
            <a:ext cx="7680960" cy="738664"/>
          </a:xfrm>
          <a:prstGeom prst="rect">
            <a:avLst/>
          </a:prstGeom>
          <a:noFill/>
        </p:spPr>
        <p:txBody>
          <a:bodyPr wrap="square" rtlCol="0">
            <a:spAutoFit/>
          </a:bodyPr>
          <a:lstStyle/>
          <a:p>
            <a:r>
              <a:rPr lang="fr-FR" sz="2400" b="1" dirty="0">
                <a:solidFill>
                  <a:srgbClr val="002060"/>
                </a:solidFill>
              </a:rPr>
              <a:t>5- SECURITY BY DEFAULT </a:t>
            </a:r>
            <a:r>
              <a:rPr lang="fr-FR" sz="2400" b="1" dirty="0">
                <a:solidFill>
                  <a:schemeClr val="bg2">
                    <a:lumMod val="50000"/>
                  </a:schemeClr>
                </a:solidFill>
              </a:rPr>
              <a:t>Art.32 du RGPD</a:t>
            </a:r>
          </a:p>
          <a:p>
            <a:endParaRPr lang="fr-FR" b="1" dirty="0">
              <a:solidFill>
                <a:schemeClr val="bg2">
                  <a:lumMod val="50000"/>
                </a:schemeClr>
              </a:solidFill>
            </a:endParaRPr>
          </a:p>
        </p:txBody>
      </p:sp>
      <p:sp>
        <p:nvSpPr>
          <p:cNvPr id="9" name="ZoneTexte 8">
            <a:extLst>
              <a:ext uri="{FF2B5EF4-FFF2-40B4-BE49-F238E27FC236}">
                <a16:creationId xmlns:a16="http://schemas.microsoft.com/office/drawing/2014/main" id="{1837BE01-209A-ECDB-3790-9D3652E2E637}"/>
              </a:ext>
            </a:extLst>
          </p:cNvPr>
          <p:cNvSpPr txBox="1"/>
          <p:nvPr/>
        </p:nvSpPr>
        <p:spPr>
          <a:xfrm>
            <a:off x="308696" y="2131286"/>
            <a:ext cx="8711017" cy="3970318"/>
          </a:xfrm>
          <a:prstGeom prst="rect">
            <a:avLst/>
          </a:prstGeom>
          <a:noFill/>
        </p:spPr>
        <p:txBody>
          <a:bodyPr wrap="square" rtlCol="0">
            <a:spAutoFit/>
          </a:bodyPr>
          <a:lstStyle/>
          <a:p>
            <a:r>
              <a:rPr lang="fr-FR" sz="2800" b="1" dirty="0">
                <a:solidFill>
                  <a:srgbClr val="002060"/>
                </a:solidFill>
              </a:rPr>
              <a:t>Renforcer la sécurité physique et logistique du SI </a:t>
            </a:r>
          </a:p>
          <a:p>
            <a:pPr marL="285750" indent="-285750">
              <a:buFont typeface="Wingdings" panose="05000000000000000000" pitchFamily="2" charset="2"/>
              <a:buChar char="ü"/>
            </a:pPr>
            <a:r>
              <a:rPr lang="fr-FR" sz="2800" dirty="0">
                <a:solidFill>
                  <a:srgbClr val="002060"/>
                </a:solidFill>
              </a:rPr>
              <a:t>Sauvegarde des données personnelles</a:t>
            </a:r>
          </a:p>
          <a:p>
            <a:pPr marL="285750" indent="-285750">
              <a:buFont typeface="Wingdings" panose="05000000000000000000" pitchFamily="2" charset="2"/>
              <a:buChar char="ü"/>
            </a:pPr>
            <a:r>
              <a:rPr lang="fr-FR" sz="2800" dirty="0">
                <a:solidFill>
                  <a:srgbClr val="002060"/>
                </a:solidFill>
              </a:rPr>
              <a:t>Procédure d’archivage des données personnelles</a:t>
            </a:r>
          </a:p>
          <a:p>
            <a:pPr marL="285750" indent="-285750">
              <a:buFont typeface="Wingdings" panose="05000000000000000000" pitchFamily="2" charset="2"/>
              <a:buChar char="ü"/>
            </a:pPr>
            <a:r>
              <a:rPr lang="fr-FR" sz="2800" dirty="0">
                <a:solidFill>
                  <a:srgbClr val="002060"/>
                </a:solidFill>
              </a:rPr>
              <a:t>Contrôle de l’accès logique des personnes ( authentification) </a:t>
            </a:r>
          </a:p>
          <a:p>
            <a:pPr marL="285750" indent="-285750">
              <a:buFont typeface="Wingdings" panose="05000000000000000000" pitchFamily="2" charset="2"/>
              <a:buChar char="ü"/>
            </a:pPr>
            <a:r>
              <a:rPr lang="fr-FR" sz="2800" dirty="0">
                <a:solidFill>
                  <a:srgbClr val="002060"/>
                </a:solidFill>
              </a:rPr>
              <a:t>Contrôle physique des locaux</a:t>
            </a:r>
          </a:p>
          <a:p>
            <a:pPr marL="285750" indent="-285750">
              <a:buFont typeface="Wingdings" panose="05000000000000000000" pitchFamily="2" charset="2"/>
              <a:buChar char="ü"/>
            </a:pPr>
            <a:r>
              <a:rPr lang="fr-FR" sz="2800" dirty="0">
                <a:solidFill>
                  <a:srgbClr val="002060"/>
                </a:solidFill>
              </a:rPr>
              <a:t>Traçage de l’activité </a:t>
            </a:r>
          </a:p>
          <a:p>
            <a:pPr marL="285750" indent="-285750">
              <a:buFont typeface="Wingdings" panose="05000000000000000000" pitchFamily="2" charset="2"/>
              <a:buChar char="ü"/>
            </a:pPr>
            <a:r>
              <a:rPr lang="fr-FR" sz="2800" dirty="0">
                <a:solidFill>
                  <a:srgbClr val="002060"/>
                </a:solidFill>
              </a:rPr>
              <a:t>Anticipation et gestion des violations des données à caractère personnel </a:t>
            </a:r>
          </a:p>
        </p:txBody>
      </p:sp>
    </p:spTree>
    <p:extLst>
      <p:ext uri="{BB962C8B-B14F-4D97-AF65-F5344CB8AC3E}">
        <p14:creationId xmlns:p14="http://schemas.microsoft.com/office/powerpoint/2010/main" val="421415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rectangle 4">
            <a:extLst>
              <a:ext uri="{FF2B5EF4-FFF2-40B4-BE49-F238E27FC236}">
                <a16:creationId xmlns:a16="http://schemas.microsoft.com/office/drawing/2014/main" id="{E8C6149A-4B92-9C8C-18B2-9E9223980F3E}"/>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551CEA1-80D7-98E3-D16D-35DE9D2B39FA}"/>
              </a:ext>
            </a:extLst>
          </p:cNvPr>
          <p:cNvCxnSpPr>
            <a:cxnSpLocks/>
          </p:cNvCxnSpPr>
          <p:nvPr/>
        </p:nvCxnSpPr>
        <p:spPr>
          <a:xfrm>
            <a:off x="0" y="865683"/>
            <a:ext cx="9019713"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riangle rectangle 6">
            <a:extLst>
              <a:ext uri="{FF2B5EF4-FFF2-40B4-BE49-F238E27FC236}">
                <a16:creationId xmlns:a16="http://schemas.microsoft.com/office/drawing/2014/main" id="{D4DD930A-5E32-5A20-B826-F9BBE7C13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A1C9726B-3681-415E-9185-325E4EA55D3F}"/>
              </a:ext>
            </a:extLst>
          </p:cNvPr>
          <p:cNvSpPr>
            <a:spLocks noGrp="1"/>
          </p:cNvSpPr>
          <p:nvPr>
            <p:ph type="title"/>
          </p:nvPr>
        </p:nvSpPr>
        <p:spPr>
          <a:xfrm>
            <a:off x="0" y="215378"/>
            <a:ext cx="9019713" cy="434925"/>
          </a:xfrm>
        </p:spPr>
        <p:txBody>
          <a:bodyPr>
            <a:noAutofit/>
          </a:bodyPr>
          <a:lstStyle/>
          <a:p>
            <a:r>
              <a:rPr lang="fr-FR" sz="4000" b="1" dirty="0">
                <a:solidFill>
                  <a:srgbClr val="002060"/>
                </a:solidFill>
              </a:rPr>
              <a:t>8. De nouvelles notions:</a:t>
            </a:r>
          </a:p>
        </p:txBody>
      </p:sp>
      <p:sp>
        <p:nvSpPr>
          <p:cNvPr id="3" name="ZoneTexte 2">
            <a:extLst>
              <a:ext uri="{FF2B5EF4-FFF2-40B4-BE49-F238E27FC236}">
                <a16:creationId xmlns:a16="http://schemas.microsoft.com/office/drawing/2014/main" id="{30BFCE1D-A56C-EFE8-BEC3-DAF31E6380E3}"/>
              </a:ext>
            </a:extLst>
          </p:cNvPr>
          <p:cNvSpPr txBox="1"/>
          <p:nvPr/>
        </p:nvSpPr>
        <p:spPr>
          <a:xfrm>
            <a:off x="154967" y="1221767"/>
            <a:ext cx="7680960" cy="369332"/>
          </a:xfrm>
          <a:prstGeom prst="rect">
            <a:avLst/>
          </a:prstGeom>
          <a:noFill/>
        </p:spPr>
        <p:txBody>
          <a:bodyPr wrap="square" rtlCol="0">
            <a:spAutoFit/>
          </a:bodyPr>
          <a:lstStyle/>
          <a:p>
            <a:r>
              <a:rPr lang="fr-FR" b="1" dirty="0">
                <a:solidFill>
                  <a:srgbClr val="002060"/>
                </a:solidFill>
              </a:rPr>
              <a:t>6- PRINCIPE DE MINIMISATION </a:t>
            </a:r>
            <a:r>
              <a:rPr lang="fr-FR" b="1" dirty="0">
                <a:solidFill>
                  <a:schemeClr val="bg2">
                    <a:lumMod val="50000"/>
                  </a:schemeClr>
                </a:solidFill>
              </a:rPr>
              <a:t>Art.5.1.c du RGPD </a:t>
            </a:r>
          </a:p>
        </p:txBody>
      </p:sp>
      <p:sp>
        <p:nvSpPr>
          <p:cNvPr id="4" name="ZoneTexte 3">
            <a:extLst>
              <a:ext uri="{FF2B5EF4-FFF2-40B4-BE49-F238E27FC236}">
                <a16:creationId xmlns:a16="http://schemas.microsoft.com/office/drawing/2014/main" id="{720E0545-8EE4-83EF-A551-E221880FB449}"/>
              </a:ext>
            </a:extLst>
          </p:cNvPr>
          <p:cNvSpPr txBox="1"/>
          <p:nvPr/>
        </p:nvSpPr>
        <p:spPr>
          <a:xfrm>
            <a:off x="465221" y="1957137"/>
            <a:ext cx="8823158" cy="1754326"/>
          </a:xfrm>
          <a:prstGeom prst="rect">
            <a:avLst/>
          </a:prstGeom>
          <a:noFill/>
        </p:spPr>
        <p:txBody>
          <a:bodyPr wrap="square" rtlCol="0">
            <a:spAutoFit/>
          </a:bodyPr>
          <a:lstStyle/>
          <a:p>
            <a:r>
              <a:rPr lang="fr-FR" b="1" dirty="0">
                <a:solidFill>
                  <a:srgbClr val="002060"/>
                </a:solidFill>
              </a:rPr>
              <a:t>Définition CNIL </a:t>
            </a:r>
            <a:r>
              <a:rPr lang="fr-FR" dirty="0"/>
              <a:t>: </a:t>
            </a:r>
            <a:r>
              <a:rPr lang="fr-FR" i="1" dirty="0">
                <a:solidFill>
                  <a:srgbClr val="002060"/>
                </a:solidFill>
              </a:rPr>
              <a:t>« Le principe de minimisation prévoit que les données à caractère personnel doivent être adéquates, pertinentes et limitées à ce qui est nécessaire au regard des finalités pour lesquelles elles sont traitées. » = </a:t>
            </a:r>
            <a:r>
              <a:rPr lang="fr-FR" b="1" dirty="0">
                <a:solidFill>
                  <a:srgbClr val="002060"/>
                </a:solidFill>
              </a:rPr>
              <a:t>limitation de collecte au strict nécessaire </a:t>
            </a:r>
          </a:p>
          <a:p>
            <a:endParaRPr lang="fr-FR" b="1" dirty="0">
              <a:solidFill>
                <a:srgbClr val="002060"/>
              </a:solidFill>
            </a:endParaRPr>
          </a:p>
          <a:p>
            <a:r>
              <a:rPr lang="fr-FR" b="1" dirty="0">
                <a:solidFill>
                  <a:srgbClr val="002060"/>
                </a:solidFill>
              </a:rPr>
              <a:t>Exemple : </a:t>
            </a:r>
            <a:r>
              <a:rPr lang="fr-FR" dirty="0">
                <a:solidFill>
                  <a:srgbClr val="002060"/>
                </a:solidFill>
              </a:rPr>
              <a:t>Collecter et conserver le statut marital d’un salarié n’apparaît pas nécessaire à l’activité RH </a:t>
            </a:r>
          </a:p>
        </p:txBody>
      </p:sp>
      <p:sp>
        <p:nvSpPr>
          <p:cNvPr id="9" name="ZoneTexte 8">
            <a:extLst>
              <a:ext uri="{FF2B5EF4-FFF2-40B4-BE49-F238E27FC236}">
                <a16:creationId xmlns:a16="http://schemas.microsoft.com/office/drawing/2014/main" id="{7A0CA4E5-CC05-ECA4-3BE4-1D33E594932C}"/>
              </a:ext>
            </a:extLst>
          </p:cNvPr>
          <p:cNvSpPr txBox="1"/>
          <p:nvPr/>
        </p:nvSpPr>
        <p:spPr>
          <a:xfrm>
            <a:off x="154967" y="3945598"/>
            <a:ext cx="5261810" cy="369332"/>
          </a:xfrm>
          <a:prstGeom prst="rect">
            <a:avLst/>
          </a:prstGeom>
          <a:noFill/>
        </p:spPr>
        <p:txBody>
          <a:bodyPr wrap="square" rtlCol="0">
            <a:spAutoFit/>
          </a:bodyPr>
          <a:lstStyle/>
          <a:p>
            <a:r>
              <a:rPr lang="fr-FR" b="1" dirty="0">
                <a:solidFill>
                  <a:srgbClr val="002060"/>
                </a:solidFill>
              </a:rPr>
              <a:t>6.1 CAS PRATIQUE : </a:t>
            </a:r>
          </a:p>
        </p:txBody>
      </p:sp>
      <p:sp>
        <p:nvSpPr>
          <p:cNvPr id="10" name="ZoneTexte 9">
            <a:extLst>
              <a:ext uri="{FF2B5EF4-FFF2-40B4-BE49-F238E27FC236}">
                <a16:creationId xmlns:a16="http://schemas.microsoft.com/office/drawing/2014/main" id="{591352D4-A191-1151-BA2C-99025F312C36}"/>
              </a:ext>
            </a:extLst>
          </p:cNvPr>
          <p:cNvSpPr txBox="1"/>
          <p:nvPr/>
        </p:nvSpPr>
        <p:spPr>
          <a:xfrm>
            <a:off x="465221" y="4477508"/>
            <a:ext cx="10026812" cy="646331"/>
          </a:xfrm>
          <a:prstGeom prst="rect">
            <a:avLst/>
          </a:prstGeom>
          <a:noFill/>
        </p:spPr>
        <p:txBody>
          <a:bodyPr wrap="square" rtlCol="0">
            <a:spAutoFit/>
          </a:bodyPr>
          <a:lstStyle/>
          <a:p>
            <a:r>
              <a:rPr lang="fr-FR" b="1" dirty="0">
                <a:solidFill>
                  <a:srgbClr val="002060"/>
                </a:solidFill>
              </a:rPr>
              <a:t>Question 1 : </a:t>
            </a:r>
            <a:r>
              <a:rPr lang="fr-FR" dirty="0">
                <a:solidFill>
                  <a:srgbClr val="002060"/>
                </a:solidFill>
              </a:rPr>
              <a:t>Dans le cadre de la formation de mes salariés je peux enregistrer toute les conversations téléphoniques de mes salariés/clients en intégralité ? </a:t>
            </a:r>
            <a:endParaRPr lang="fr-FR" b="1" dirty="0">
              <a:solidFill>
                <a:srgbClr val="002060"/>
              </a:solidFill>
            </a:endParaRPr>
          </a:p>
        </p:txBody>
      </p:sp>
      <p:sp>
        <p:nvSpPr>
          <p:cNvPr id="11" name="ZoneTexte 10">
            <a:extLst>
              <a:ext uri="{FF2B5EF4-FFF2-40B4-BE49-F238E27FC236}">
                <a16:creationId xmlns:a16="http://schemas.microsoft.com/office/drawing/2014/main" id="{3D4F3068-D003-0C0D-E9F9-E068ADFAD00C}"/>
              </a:ext>
            </a:extLst>
          </p:cNvPr>
          <p:cNvSpPr txBox="1"/>
          <p:nvPr/>
        </p:nvSpPr>
        <p:spPr>
          <a:xfrm>
            <a:off x="1073419" y="5253653"/>
            <a:ext cx="9739125" cy="1477328"/>
          </a:xfrm>
          <a:prstGeom prst="rect">
            <a:avLst/>
          </a:prstGeom>
          <a:noFill/>
        </p:spPr>
        <p:txBody>
          <a:bodyPr wrap="square" rtlCol="0">
            <a:spAutoFit/>
          </a:bodyPr>
          <a:lstStyle/>
          <a:p>
            <a:pPr marL="285750" indent="-285750">
              <a:buFont typeface="Wingdings" panose="05000000000000000000" pitchFamily="2" charset="2"/>
              <a:buChar char="Ø"/>
            </a:pPr>
            <a:r>
              <a:rPr lang="fr-FR" b="1" dirty="0">
                <a:solidFill>
                  <a:srgbClr val="002060"/>
                </a:solidFill>
              </a:rPr>
              <a:t>Réponse : NON* </a:t>
            </a:r>
            <a:r>
              <a:rPr lang="fr-FR" dirty="0">
                <a:solidFill>
                  <a:schemeClr val="bg2">
                    <a:lumMod val="50000"/>
                  </a:schemeClr>
                </a:solidFill>
              </a:rPr>
              <a:t>Délibération CNIL N°SAN 2020-003 du 28 juillet 2020 contre la société Spartoo :  La CNIL relève que la personne chargée de la formation n’écoute en moyenne qu’une conversation par salarié et par semaine. Ainsi le volume des conversations enregistrées n’était donc pas adapté au but suivi. La CNIL conclu à une violation du RGPD pour manquement à la minimisation de donnée.  </a:t>
            </a:r>
          </a:p>
        </p:txBody>
      </p:sp>
    </p:spTree>
    <p:extLst>
      <p:ext uri="{BB962C8B-B14F-4D97-AF65-F5344CB8AC3E}">
        <p14:creationId xmlns:p14="http://schemas.microsoft.com/office/powerpoint/2010/main" val="256306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rectangle 4">
            <a:extLst>
              <a:ext uri="{FF2B5EF4-FFF2-40B4-BE49-F238E27FC236}">
                <a16:creationId xmlns:a16="http://schemas.microsoft.com/office/drawing/2014/main" id="{E8C6149A-4B92-9C8C-18B2-9E9223980F3E}"/>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551CEA1-80D7-98E3-D16D-35DE9D2B39FA}"/>
              </a:ext>
            </a:extLst>
          </p:cNvPr>
          <p:cNvCxnSpPr>
            <a:cxnSpLocks/>
          </p:cNvCxnSpPr>
          <p:nvPr/>
        </p:nvCxnSpPr>
        <p:spPr>
          <a:xfrm>
            <a:off x="0" y="865683"/>
            <a:ext cx="9019713"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riangle rectangle 6">
            <a:extLst>
              <a:ext uri="{FF2B5EF4-FFF2-40B4-BE49-F238E27FC236}">
                <a16:creationId xmlns:a16="http://schemas.microsoft.com/office/drawing/2014/main" id="{D4DD930A-5E32-5A20-B826-F9BBE7C13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B3FA58A-05B7-C527-C1D8-FC4972720A5B}"/>
              </a:ext>
            </a:extLst>
          </p:cNvPr>
          <p:cNvSpPr>
            <a:spLocks noGrp="1"/>
          </p:cNvSpPr>
          <p:nvPr>
            <p:ph type="title"/>
          </p:nvPr>
        </p:nvSpPr>
        <p:spPr>
          <a:xfrm>
            <a:off x="0" y="215378"/>
            <a:ext cx="9019713" cy="434925"/>
          </a:xfrm>
        </p:spPr>
        <p:txBody>
          <a:bodyPr>
            <a:noAutofit/>
          </a:bodyPr>
          <a:lstStyle/>
          <a:p>
            <a:r>
              <a:rPr lang="fr-FR" sz="4000" b="1" dirty="0">
                <a:solidFill>
                  <a:srgbClr val="002060"/>
                </a:solidFill>
              </a:rPr>
              <a:t>10 mesures phares du RGPD </a:t>
            </a:r>
          </a:p>
        </p:txBody>
      </p:sp>
      <p:sp>
        <p:nvSpPr>
          <p:cNvPr id="16" name="Rectangle 15">
            <a:extLst>
              <a:ext uri="{FF2B5EF4-FFF2-40B4-BE49-F238E27FC236}">
                <a16:creationId xmlns:a16="http://schemas.microsoft.com/office/drawing/2014/main" id="{DF7A3FB7-DF0F-82C8-5703-E88B1CC56D88}"/>
              </a:ext>
            </a:extLst>
          </p:cNvPr>
          <p:cNvSpPr/>
          <p:nvPr/>
        </p:nvSpPr>
        <p:spPr>
          <a:xfrm>
            <a:off x="2493167" y="4283961"/>
            <a:ext cx="7066469" cy="819506"/>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just">
              <a:defRPr/>
            </a:pPr>
            <a:r>
              <a:rPr lang="fr-FR" b="1" dirty="0">
                <a:solidFill>
                  <a:schemeClr val="bg1"/>
                </a:solidFill>
              </a:rPr>
              <a:t>PIA obligatoire pour tous les traitements à risque</a:t>
            </a:r>
          </a:p>
          <a:p>
            <a:pPr algn="just">
              <a:defRPr/>
            </a:pPr>
            <a:r>
              <a:rPr lang="fr-FR" sz="1200" dirty="0">
                <a:solidFill>
                  <a:schemeClr val="bg1"/>
                </a:solidFill>
              </a:rPr>
              <a:t>Equipe projet Conformité- compétence croisées requises </a:t>
            </a:r>
          </a:p>
        </p:txBody>
      </p:sp>
      <p:sp>
        <p:nvSpPr>
          <p:cNvPr id="18" name="Rectangle 17">
            <a:extLst>
              <a:ext uri="{FF2B5EF4-FFF2-40B4-BE49-F238E27FC236}">
                <a16:creationId xmlns:a16="http://schemas.microsoft.com/office/drawing/2014/main" id="{EB0CC7EF-7F07-2A11-AD40-D113AC2EE524}"/>
              </a:ext>
            </a:extLst>
          </p:cNvPr>
          <p:cNvSpPr/>
          <p:nvPr/>
        </p:nvSpPr>
        <p:spPr>
          <a:xfrm>
            <a:off x="2493167" y="5316011"/>
            <a:ext cx="7066469" cy="808857"/>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just">
              <a:defRPr/>
            </a:pPr>
            <a:r>
              <a:rPr lang="fr-FR" b="1" dirty="0">
                <a:solidFill>
                  <a:schemeClr val="bg1"/>
                </a:solidFill>
              </a:rPr>
              <a:t>Protection de la vie privée dans tout projet : Privacy by Default</a:t>
            </a:r>
          </a:p>
          <a:p>
            <a:pPr algn="just">
              <a:defRPr/>
            </a:pPr>
            <a:r>
              <a:rPr lang="fr-FR" sz="1200" dirty="0">
                <a:solidFill>
                  <a:schemeClr val="bg1"/>
                </a:solidFill>
              </a:rPr>
              <a:t>Protection implicite de la vie privée de l’utilisateur la plus stricte</a:t>
            </a:r>
          </a:p>
          <a:p>
            <a:pPr algn="just">
              <a:defRPr/>
            </a:pPr>
            <a:r>
              <a:rPr lang="fr-FR" sz="1200" dirty="0">
                <a:solidFill>
                  <a:schemeClr val="bg1"/>
                </a:solidFill>
              </a:rPr>
              <a:t>La probabilité et la gravite du risque pour déterminer les mesures appropriées à prendre  </a:t>
            </a:r>
          </a:p>
        </p:txBody>
      </p:sp>
      <p:sp>
        <p:nvSpPr>
          <p:cNvPr id="19" name="Rectangle 18">
            <a:extLst>
              <a:ext uri="{FF2B5EF4-FFF2-40B4-BE49-F238E27FC236}">
                <a16:creationId xmlns:a16="http://schemas.microsoft.com/office/drawing/2014/main" id="{AA4708A2-F2AB-B09D-9DB9-AF6AD1C57079}"/>
              </a:ext>
            </a:extLst>
          </p:cNvPr>
          <p:cNvSpPr/>
          <p:nvPr/>
        </p:nvSpPr>
        <p:spPr>
          <a:xfrm>
            <a:off x="2493167" y="3223427"/>
            <a:ext cx="7066469" cy="819506"/>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just">
              <a:defRPr/>
            </a:pPr>
            <a:r>
              <a:rPr lang="fr-FR" b="1" dirty="0">
                <a:solidFill>
                  <a:schemeClr val="bg1"/>
                </a:solidFill>
              </a:rPr>
              <a:t>Désignation d’un DPD/DPO (obligatoire ou recommandé le cas) </a:t>
            </a:r>
          </a:p>
          <a:p>
            <a:pPr algn="just">
              <a:defRPr/>
            </a:pPr>
            <a:r>
              <a:rPr lang="fr-FR" sz="1200" dirty="0">
                <a:solidFill>
                  <a:schemeClr val="bg1"/>
                </a:solidFill>
              </a:rPr>
              <a:t>interne, externe, possibilité de mutualiser en fonction de la taille des structures</a:t>
            </a:r>
          </a:p>
        </p:txBody>
      </p:sp>
      <p:sp>
        <p:nvSpPr>
          <p:cNvPr id="20" name="Rectangle 19">
            <a:extLst>
              <a:ext uri="{FF2B5EF4-FFF2-40B4-BE49-F238E27FC236}">
                <a16:creationId xmlns:a16="http://schemas.microsoft.com/office/drawing/2014/main" id="{9A659434-6F33-D0C0-BDBA-E92A77914E9D}"/>
              </a:ext>
            </a:extLst>
          </p:cNvPr>
          <p:cNvSpPr/>
          <p:nvPr/>
        </p:nvSpPr>
        <p:spPr>
          <a:xfrm>
            <a:off x="2493167" y="2176953"/>
            <a:ext cx="7066469" cy="805446"/>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just">
              <a:defRPr/>
            </a:pPr>
            <a:r>
              <a:rPr lang="fr-FR" b="1" dirty="0">
                <a:solidFill>
                  <a:schemeClr val="bg1"/>
                </a:solidFill>
              </a:rPr>
              <a:t>Tenue obligatoire du registre des activités de traitement selon le cas RT/ST </a:t>
            </a:r>
          </a:p>
        </p:txBody>
      </p:sp>
      <p:sp>
        <p:nvSpPr>
          <p:cNvPr id="21" name="Rectangle 20">
            <a:extLst>
              <a:ext uri="{FF2B5EF4-FFF2-40B4-BE49-F238E27FC236}">
                <a16:creationId xmlns:a16="http://schemas.microsoft.com/office/drawing/2014/main" id="{D4B51230-5197-1E07-C616-7353BE6B45CB}"/>
              </a:ext>
            </a:extLst>
          </p:cNvPr>
          <p:cNvSpPr/>
          <p:nvPr/>
        </p:nvSpPr>
        <p:spPr>
          <a:xfrm>
            <a:off x="2493167" y="1137841"/>
            <a:ext cx="7066469" cy="822019"/>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just">
              <a:defRPr/>
            </a:pPr>
            <a:r>
              <a:rPr lang="fr-FR" b="1" dirty="0">
                <a:solidFill>
                  <a:schemeClr val="bg1"/>
                </a:solidFill>
              </a:rPr>
              <a:t>Allègement des formalités préalables mais </a:t>
            </a:r>
            <a:r>
              <a:rPr lang="fr-FR" b="1" dirty="0" err="1">
                <a:solidFill>
                  <a:schemeClr val="bg1"/>
                </a:solidFill>
              </a:rPr>
              <a:t>Accountability</a:t>
            </a:r>
            <a:r>
              <a:rPr lang="fr-FR" b="1" dirty="0">
                <a:solidFill>
                  <a:schemeClr val="bg1"/>
                </a:solidFill>
              </a:rPr>
              <a:t> </a:t>
            </a:r>
          </a:p>
          <a:p>
            <a:pPr algn="just">
              <a:defRPr/>
            </a:pPr>
            <a:r>
              <a:rPr lang="fr-FR" sz="1200" dirty="0">
                <a:solidFill>
                  <a:schemeClr val="bg1"/>
                </a:solidFill>
                <a:latin typeface="+mj-lt"/>
              </a:rPr>
              <a:t>Suppression des obligation déclaratives /  Obligations de démontrer à tout moment la conformité</a:t>
            </a:r>
          </a:p>
        </p:txBody>
      </p:sp>
      <p:sp>
        <p:nvSpPr>
          <p:cNvPr id="27" name="Rectangle 26">
            <a:extLst>
              <a:ext uri="{FF2B5EF4-FFF2-40B4-BE49-F238E27FC236}">
                <a16:creationId xmlns:a16="http://schemas.microsoft.com/office/drawing/2014/main" id="{F24EB84B-7F48-C117-73F9-99BF0F82D76C}"/>
              </a:ext>
            </a:extLst>
          </p:cNvPr>
          <p:cNvSpPr/>
          <p:nvPr/>
        </p:nvSpPr>
        <p:spPr>
          <a:xfrm>
            <a:off x="1385802" y="5337463"/>
            <a:ext cx="827086" cy="822020"/>
          </a:xfrm>
          <a:prstGeom prst="rect">
            <a:avLst/>
          </a:prstGeom>
          <a:solidFill>
            <a:srgbClr val="F0FF5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p>
        </p:txBody>
      </p:sp>
      <p:sp>
        <p:nvSpPr>
          <p:cNvPr id="28" name="Rectangle 27">
            <a:extLst>
              <a:ext uri="{FF2B5EF4-FFF2-40B4-BE49-F238E27FC236}">
                <a16:creationId xmlns:a16="http://schemas.microsoft.com/office/drawing/2014/main" id="{00808586-A866-137A-DE37-841C3282CEB4}"/>
              </a:ext>
            </a:extLst>
          </p:cNvPr>
          <p:cNvSpPr/>
          <p:nvPr/>
        </p:nvSpPr>
        <p:spPr>
          <a:xfrm>
            <a:off x="1385802" y="4281447"/>
            <a:ext cx="827086" cy="822020"/>
          </a:xfrm>
          <a:prstGeom prst="rect">
            <a:avLst/>
          </a:prstGeom>
          <a:solidFill>
            <a:srgbClr val="F0FF5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p>
        </p:txBody>
      </p:sp>
      <p:sp>
        <p:nvSpPr>
          <p:cNvPr id="29" name="Rectangle 28">
            <a:extLst>
              <a:ext uri="{FF2B5EF4-FFF2-40B4-BE49-F238E27FC236}">
                <a16:creationId xmlns:a16="http://schemas.microsoft.com/office/drawing/2014/main" id="{E85DB29E-9ABD-ECCB-8BF9-B7EBA840F18F}"/>
              </a:ext>
            </a:extLst>
          </p:cNvPr>
          <p:cNvSpPr/>
          <p:nvPr/>
        </p:nvSpPr>
        <p:spPr>
          <a:xfrm>
            <a:off x="1385802" y="3225431"/>
            <a:ext cx="827086" cy="822020"/>
          </a:xfrm>
          <a:prstGeom prst="rect">
            <a:avLst/>
          </a:prstGeom>
          <a:solidFill>
            <a:srgbClr val="F0FF5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p>
        </p:txBody>
      </p:sp>
      <p:sp>
        <p:nvSpPr>
          <p:cNvPr id="30" name="Rectangle 29">
            <a:extLst>
              <a:ext uri="{FF2B5EF4-FFF2-40B4-BE49-F238E27FC236}">
                <a16:creationId xmlns:a16="http://schemas.microsoft.com/office/drawing/2014/main" id="{57410DC3-F431-ECE1-E8CA-00749804AAFF}"/>
              </a:ext>
            </a:extLst>
          </p:cNvPr>
          <p:cNvSpPr/>
          <p:nvPr/>
        </p:nvSpPr>
        <p:spPr>
          <a:xfrm>
            <a:off x="1385802" y="2176953"/>
            <a:ext cx="827086" cy="822020"/>
          </a:xfrm>
          <a:prstGeom prst="rect">
            <a:avLst/>
          </a:prstGeom>
          <a:solidFill>
            <a:srgbClr val="F0FF5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p>
        </p:txBody>
      </p:sp>
      <p:sp>
        <p:nvSpPr>
          <p:cNvPr id="31" name="Rectangle 30">
            <a:extLst>
              <a:ext uri="{FF2B5EF4-FFF2-40B4-BE49-F238E27FC236}">
                <a16:creationId xmlns:a16="http://schemas.microsoft.com/office/drawing/2014/main" id="{89F88BD7-525A-819E-9738-D0FCD393A5B2}"/>
              </a:ext>
            </a:extLst>
          </p:cNvPr>
          <p:cNvSpPr/>
          <p:nvPr/>
        </p:nvSpPr>
        <p:spPr>
          <a:xfrm>
            <a:off x="1385802" y="1139552"/>
            <a:ext cx="827086" cy="822020"/>
          </a:xfrm>
          <a:prstGeom prst="rect">
            <a:avLst/>
          </a:prstGeom>
          <a:solidFill>
            <a:srgbClr val="F0FF5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p>
        </p:txBody>
      </p:sp>
      <p:pic>
        <p:nvPicPr>
          <p:cNvPr id="33" name="Graphique 32" descr="Retour avec un remplissage uni">
            <a:extLst>
              <a:ext uri="{FF2B5EF4-FFF2-40B4-BE49-F238E27FC236}">
                <a16:creationId xmlns:a16="http://schemas.microsoft.com/office/drawing/2014/main" id="{0D54CB3C-8F6D-2C59-F0FA-92AE609E63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65222" y="1203221"/>
            <a:ext cx="691257" cy="691257"/>
          </a:xfrm>
          <a:prstGeom prst="rect">
            <a:avLst/>
          </a:prstGeom>
        </p:spPr>
      </p:pic>
      <p:pic>
        <p:nvPicPr>
          <p:cNvPr id="35" name="Graphique 34" descr="Reçu contour">
            <a:extLst>
              <a:ext uri="{FF2B5EF4-FFF2-40B4-BE49-F238E27FC236}">
                <a16:creationId xmlns:a16="http://schemas.microsoft.com/office/drawing/2014/main" id="{18FE879D-8F6C-2DB7-16D5-D84955BDD3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53716" y="2227937"/>
            <a:ext cx="691257" cy="691257"/>
          </a:xfrm>
          <a:prstGeom prst="rect">
            <a:avLst/>
          </a:prstGeom>
        </p:spPr>
      </p:pic>
      <p:pic>
        <p:nvPicPr>
          <p:cNvPr id="37" name="Graphique 36" descr="Tête avec engrenages avec un remplissage uni">
            <a:extLst>
              <a:ext uri="{FF2B5EF4-FFF2-40B4-BE49-F238E27FC236}">
                <a16:creationId xmlns:a16="http://schemas.microsoft.com/office/drawing/2014/main" id="{2C142E68-AC96-1085-E171-BBA3FFA6C6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65222" y="3287551"/>
            <a:ext cx="691257" cy="691257"/>
          </a:xfrm>
          <a:prstGeom prst="rect">
            <a:avLst/>
          </a:prstGeom>
        </p:spPr>
      </p:pic>
      <p:pic>
        <p:nvPicPr>
          <p:cNvPr id="39" name="Graphique 38" descr="Utilisateurs avec un remplissage uni">
            <a:extLst>
              <a:ext uri="{FF2B5EF4-FFF2-40B4-BE49-F238E27FC236}">
                <a16:creationId xmlns:a16="http://schemas.microsoft.com/office/drawing/2014/main" id="{250E4FC2-AF9D-AB43-611E-56355F92EF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32456" y="4379444"/>
            <a:ext cx="724023" cy="724023"/>
          </a:xfrm>
          <a:prstGeom prst="rect">
            <a:avLst/>
          </a:prstGeom>
        </p:spPr>
      </p:pic>
      <p:pic>
        <p:nvPicPr>
          <p:cNvPr id="41" name="Graphique 40" descr="Loupe avec un remplissage uni">
            <a:extLst>
              <a:ext uri="{FF2B5EF4-FFF2-40B4-BE49-F238E27FC236}">
                <a16:creationId xmlns:a16="http://schemas.microsoft.com/office/drawing/2014/main" id="{87871BD1-AB01-0F9A-8048-DD446E399B8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55781" y="5408570"/>
            <a:ext cx="626025" cy="626025"/>
          </a:xfrm>
          <a:prstGeom prst="rect">
            <a:avLst/>
          </a:prstGeom>
        </p:spPr>
      </p:pic>
    </p:spTree>
    <p:extLst>
      <p:ext uri="{BB962C8B-B14F-4D97-AF65-F5344CB8AC3E}">
        <p14:creationId xmlns:p14="http://schemas.microsoft.com/office/powerpoint/2010/main" val="1751565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rectangle 4">
            <a:extLst>
              <a:ext uri="{FF2B5EF4-FFF2-40B4-BE49-F238E27FC236}">
                <a16:creationId xmlns:a16="http://schemas.microsoft.com/office/drawing/2014/main" id="{E8C6149A-4B92-9C8C-18B2-9E9223980F3E}"/>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551CEA1-80D7-98E3-D16D-35DE9D2B39FA}"/>
              </a:ext>
            </a:extLst>
          </p:cNvPr>
          <p:cNvCxnSpPr>
            <a:cxnSpLocks/>
          </p:cNvCxnSpPr>
          <p:nvPr/>
        </p:nvCxnSpPr>
        <p:spPr>
          <a:xfrm>
            <a:off x="0" y="865683"/>
            <a:ext cx="9019713"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riangle rectangle 6">
            <a:extLst>
              <a:ext uri="{FF2B5EF4-FFF2-40B4-BE49-F238E27FC236}">
                <a16:creationId xmlns:a16="http://schemas.microsoft.com/office/drawing/2014/main" id="{D4DD930A-5E32-5A20-B826-F9BBE7C13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B3FA58A-05B7-C527-C1D8-FC4972720A5B}"/>
              </a:ext>
            </a:extLst>
          </p:cNvPr>
          <p:cNvSpPr>
            <a:spLocks noGrp="1"/>
          </p:cNvSpPr>
          <p:nvPr>
            <p:ph type="title"/>
          </p:nvPr>
        </p:nvSpPr>
        <p:spPr>
          <a:xfrm>
            <a:off x="0" y="215378"/>
            <a:ext cx="9019713" cy="434925"/>
          </a:xfrm>
        </p:spPr>
        <p:txBody>
          <a:bodyPr>
            <a:noAutofit/>
          </a:bodyPr>
          <a:lstStyle/>
          <a:p>
            <a:r>
              <a:rPr lang="fr-FR" sz="4000" b="1" dirty="0">
                <a:solidFill>
                  <a:srgbClr val="002060"/>
                </a:solidFill>
              </a:rPr>
              <a:t>10 mesures phares du RGPD </a:t>
            </a:r>
          </a:p>
        </p:txBody>
      </p:sp>
      <p:sp>
        <p:nvSpPr>
          <p:cNvPr id="4" name="Rectangle 3">
            <a:extLst>
              <a:ext uri="{FF2B5EF4-FFF2-40B4-BE49-F238E27FC236}">
                <a16:creationId xmlns:a16="http://schemas.microsoft.com/office/drawing/2014/main" id="{9BB64263-4887-8677-745E-D26603DB8180}"/>
              </a:ext>
            </a:extLst>
          </p:cNvPr>
          <p:cNvSpPr/>
          <p:nvPr/>
        </p:nvSpPr>
        <p:spPr>
          <a:xfrm>
            <a:off x="1221943" y="1485091"/>
            <a:ext cx="827086" cy="822020"/>
          </a:xfrm>
          <a:prstGeom prst="rect">
            <a:avLst/>
          </a:prstGeom>
          <a:solidFill>
            <a:srgbClr val="F0FF5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p>
        </p:txBody>
      </p:sp>
      <p:sp>
        <p:nvSpPr>
          <p:cNvPr id="16" name="Rectangle 15">
            <a:extLst>
              <a:ext uri="{FF2B5EF4-FFF2-40B4-BE49-F238E27FC236}">
                <a16:creationId xmlns:a16="http://schemas.microsoft.com/office/drawing/2014/main" id="{DF7A3FB7-DF0F-82C8-5703-E88B1CC56D88}"/>
              </a:ext>
            </a:extLst>
          </p:cNvPr>
          <p:cNvSpPr/>
          <p:nvPr/>
        </p:nvSpPr>
        <p:spPr>
          <a:xfrm>
            <a:off x="2175738" y="1485091"/>
            <a:ext cx="7205663" cy="822015"/>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just">
              <a:defRPr/>
            </a:pPr>
            <a:r>
              <a:rPr lang="fr-FR" b="1" dirty="0">
                <a:solidFill>
                  <a:schemeClr val="bg1"/>
                </a:solidFill>
              </a:rPr>
              <a:t>Nouveaux droit des personnes concernées et + de transparence</a:t>
            </a:r>
          </a:p>
          <a:p>
            <a:pPr algn="just">
              <a:defRPr/>
            </a:pPr>
            <a:r>
              <a:rPr lang="fr-FR" sz="1200" dirty="0">
                <a:solidFill>
                  <a:schemeClr val="bg1"/>
                </a:solidFill>
              </a:rPr>
              <a:t>Nouveau droits (ex: à la portabilité, à l’oubli, droit de s’opposer au profilage( le RGPD définit et encadre strictement le profilage…) et protection spécifique des mineurs (&gt;13-16 ans) </a:t>
            </a:r>
          </a:p>
          <a:p>
            <a:pPr algn="just">
              <a:defRPr/>
            </a:pPr>
            <a:r>
              <a:rPr lang="fr-FR" sz="1200" dirty="0">
                <a:solidFill>
                  <a:schemeClr val="bg1"/>
                </a:solidFill>
              </a:rPr>
              <a:t>Durée de conservation communiquée via les mentions d’information, directives anticipées</a:t>
            </a:r>
          </a:p>
        </p:txBody>
      </p:sp>
      <p:sp>
        <p:nvSpPr>
          <p:cNvPr id="3" name="Rectangle 2">
            <a:extLst>
              <a:ext uri="{FF2B5EF4-FFF2-40B4-BE49-F238E27FC236}">
                <a16:creationId xmlns:a16="http://schemas.microsoft.com/office/drawing/2014/main" id="{D7A230FC-0903-8AAB-AD6B-1D93A959B701}"/>
              </a:ext>
            </a:extLst>
          </p:cNvPr>
          <p:cNvSpPr/>
          <p:nvPr/>
        </p:nvSpPr>
        <p:spPr>
          <a:xfrm>
            <a:off x="1221943" y="2522492"/>
            <a:ext cx="827086" cy="822020"/>
          </a:xfrm>
          <a:prstGeom prst="rect">
            <a:avLst/>
          </a:prstGeom>
          <a:solidFill>
            <a:srgbClr val="F0FF5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p>
        </p:txBody>
      </p:sp>
      <p:sp>
        <p:nvSpPr>
          <p:cNvPr id="12" name="Rectangle 11">
            <a:extLst>
              <a:ext uri="{FF2B5EF4-FFF2-40B4-BE49-F238E27FC236}">
                <a16:creationId xmlns:a16="http://schemas.microsoft.com/office/drawing/2014/main" id="{4C8A00C3-2BCF-B944-41DE-27B56473BE29}"/>
              </a:ext>
            </a:extLst>
          </p:cNvPr>
          <p:cNvSpPr/>
          <p:nvPr/>
        </p:nvSpPr>
        <p:spPr>
          <a:xfrm>
            <a:off x="1221943" y="3559893"/>
            <a:ext cx="827086" cy="822020"/>
          </a:xfrm>
          <a:prstGeom prst="rect">
            <a:avLst/>
          </a:prstGeom>
          <a:solidFill>
            <a:srgbClr val="F0FF5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p>
        </p:txBody>
      </p:sp>
      <p:sp>
        <p:nvSpPr>
          <p:cNvPr id="13" name="Rectangle 12">
            <a:extLst>
              <a:ext uri="{FF2B5EF4-FFF2-40B4-BE49-F238E27FC236}">
                <a16:creationId xmlns:a16="http://schemas.microsoft.com/office/drawing/2014/main" id="{C2485130-3450-5418-4961-5A00A4C156A6}"/>
              </a:ext>
            </a:extLst>
          </p:cNvPr>
          <p:cNvSpPr/>
          <p:nvPr/>
        </p:nvSpPr>
        <p:spPr>
          <a:xfrm>
            <a:off x="1221943" y="4597294"/>
            <a:ext cx="827086" cy="822020"/>
          </a:xfrm>
          <a:prstGeom prst="rect">
            <a:avLst/>
          </a:prstGeom>
          <a:solidFill>
            <a:srgbClr val="F0FF5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p>
        </p:txBody>
      </p:sp>
      <p:sp>
        <p:nvSpPr>
          <p:cNvPr id="14" name="Rectangle 13">
            <a:extLst>
              <a:ext uri="{FF2B5EF4-FFF2-40B4-BE49-F238E27FC236}">
                <a16:creationId xmlns:a16="http://schemas.microsoft.com/office/drawing/2014/main" id="{2A7B2786-A820-AAEB-B8CD-4AC8EB7D6253}"/>
              </a:ext>
            </a:extLst>
          </p:cNvPr>
          <p:cNvSpPr/>
          <p:nvPr/>
        </p:nvSpPr>
        <p:spPr>
          <a:xfrm>
            <a:off x="1221943" y="5634695"/>
            <a:ext cx="827086" cy="822020"/>
          </a:xfrm>
          <a:prstGeom prst="rect">
            <a:avLst/>
          </a:prstGeom>
          <a:solidFill>
            <a:srgbClr val="F0FF5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p>
        </p:txBody>
      </p:sp>
      <p:sp>
        <p:nvSpPr>
          <p:cNvPr id="15" name="Rectangle 14">
            <a:extLst>
              <a:ext uri="{FF2B5EF4-FFF2-40B4-BE49-F238E27FC236}">
                <a16:creationId xmlns:a16="http://schemas.microsoft.com/office/drawing/2014/main" id="{1F9886A0-CB78-B205-B882-860F8B7E4C9E}"/>
              </a:ext>
            </a:extLst>
          </p:cNvPr>
          <p:cNvSpPr/>
          <p:nvPr/>
        </p:nvSpPr>
        <p:spPr>
          <a:xfrm>
            <a:off x="2175737" y="2524978"/>
            <a:ext cx="7205663" cy="822015"/>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just">
              <a:defRPr/>
            </a:pPr>
            <a:r>
              <a:rPr lang="fr-FR" b="1" dirty="0">
                <a:solidFill>
                  <a:schemeClr val="bg1"/>
                </a:solidFill>
              </a:rPr>
              <a:t>Responsabilité de plein droit des sous-traitants</a:t>
            </a:r>
          </a:p>
          <a:p>
            <a:pPr algn="just">
              <a:defRPr/>
            </a:pPr>
            <a:r>
              <a:rPr lang="fr-FR" sz="1200" dirty="0">
                <a:solidFill>
                  <a:schemeClr val="bg1"/>
                </a:solidFill>
              </a:rPr>
              <a:t>Revoir les contrats avec les sous-traitants pour les rendre conforme à l’article 28 du RGPD </a:t>
            </a:r>
          </a:p>
        </p:txBody>
      </p:sp>
      <p:sp>
        <p:nvSpPr>
          <p:cNvPr id="17" name="Rectangle 16">
            <a:extLst>
              <a:ext uri="{FF2B5EF4-FFF2-40B4-BE49-F238E27FC236}">
                <a16:creationId xmlns:a16="http://schemas.microsoft.com/office/drawing/2014/main" id="{97F207DE-B52A-2372-8A9D-892D9F6A1791}"/>
              </a:ext>
            </a:extLst>
          </p:cNvPr>
          <p:cNvSpPr/>
          <p:nvPr/>
        </p:nvSpPr>
        <p:spPr>
          <a:xfrm>
            <a:off x="2175739" y="3541419"/>
            <a:ext cx="7205663" cy="822015"/>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just">
              <a:defRPr/>
            </a:pPr>
            <a:r>
              <a:rPr lang="fr-FR" b="1" dirty="0">
                <a:solidFill>
                  <a:schemeClr val="bg1"/>
                </a:solidFill>
              </a:rPr>
              <a:t>Consentement renforcé</a:t>
            </a:r>
          </a:p>
          <a:p>
            <a:pPr algn="just">
              <a:defRPr/>
            </a:pPr>
            <a:r>
              <a:rPr lang="fr-FR" sz="1200" dirty="0">
                <a:solidFill>
                  <a:schemeClr val="bg1"/>
                </a:solidFill>
              </a:rPr>
              <a:t>Information claire, intelligible et aisément accessible</a:t>
            </a:r>
          </a:p>
          <a:p>
            <a:pPr algn="just">
              <a:defRPr/>
            </a:pPr>
            <a:r>
              <a:rPr lang="fr-FR" sz="1200" dirty="0">
                <a:solidFill>
                  <a:schemeClr val="bg1"/>
                </a:solidFill>
              </a:rPr>
              <a:t>Consentement explicite pour certains traitements ( Données sensibles, profilage, mineurs..)  </a:t>
            </a:r>
          </a:p>
        </p:txBody>
      </p:sp>
      <p:sp>
        <p:nvSpPr>
          <p:cNvPr id="27" name="Rectangle 26">
            <a:extLst>
              <a:ext uri="{FF2B5EF4-FFF2-40B4-BE49-F238E27FC236}">
                <a16:creationId xmlns:a16="http://schemas.microsoft.com/office/drawing/2014/main" id="{7CB45C52-8B32-3DC7-9000-F7330BD6B92F}"/>
              </a:ext>
            </a:extLst>
          </p:cNvPr>
          <p:cNvSpPr/>
          <p:nvPr/>
        </p:nvSpPr>
        <p:spPr>
          <a:xfrm>
            <a:off x="2175739" y="4597294"/>
            <a:ext cx="7205663" cy="822015"/>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just">
              <a:defRPr/>
            </a:pPr>
            <a:r>
              <a:rPr lang="fr-FR" b="1" dirty="0">
                <a:solidFill>
                  <a:schemeClr val="bg1"/>
                </a:solidFill>
              </a:rPr>
              <a:t>Notification des violations des données </a:t>
            </a:r>
          </a:p>
          <a:p>
            <a:pPr algn="just">
              <a:defRPr/>
            </a:pPr>
            <a:r>
              <a:rPr lang="fr-FR" sz="1200" dirty="0">
                <a:solidFill>
                  <a:schemeClr val="bg1"/>
                </a:solidFill>
              </a:rPr>
              <a:t>Procédures particulières pour respecter les délais de notification à l’autorité de contrôle (72h) et aux personnes concernées  (meilleures délais en cas d’atteinte grave) et de documentation des mesures. </a:t>
            </a:r>
          </a:p>
        </p:txBody>
      </p:sp>
      <p:sp>
        <p:nvSpPr>
          <p:cNvPr id="28" name="Rectangle 27">
            <a:extLst>
              <a:ext uri="{FF2B5EF4-FFF2-40B4-BE49-F238E27FC236}">
                <a16:creationId xmlns:a16="http://schemas.microsoft.com/office/drawing/2014/main" id="{E243804C-583D-611F-7825-D8CF8AE51F22}"/>
              </a:ext>
            </a:extLst>
          </p:cNvPr>
          <p:cNvSpPr/>
          <p:nvPr/>
        </p:nvSpPr>
        <p:spPr>
          <a:xfrm>
            <a:off x="2175736" y="5634700"/>
            <a:ext cx="7205663" cy="822015"/>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just">
              <a:defRPr/>
            </a:pPr>
            <a:r>
              <a:rPr lang="fr-FR" b="1" dirty="0">
                <a:solidFill>
                  <a:schemeClr val="bg1"/>
                </a:solidFill>
              </a:rPr>
              <a:t>Augmentation des amendes </a:t>
            </a:r>
          </a:p>
          <a:p>
            <a:pPr algn="just">
              <a:defRPr/>
            </a:pPr>
            <a:r>
              <a:rPr lang="fr-FR" sz="1400" dirty="0">
                <a:solidFill>
                  <a:schemeClr val="bg1"/>
                </a:solidFill>
              </a:rPr>
              <a:t>Jusqu’à 3 millions € depuis 2016 (Loi pour une république numérique) </a:t>
            </a:r>
          </a:p>
          <a:p>
            <a:pPr algn="just">
              <a:defRPr/>
            </a:pPr>
            <a:r>
              <a:rPr lang="fr-FR" sz="1400" dirty="0">
                <a:solidFill>
                  <a:schemeClr val="bg1"/>
                </a:solidFill>
              </a:rPr>
              <a:t>Jusqu’à 20 millions € ou 4% du CA mondial à partir de 2018 (RGPD) </a:t>
            </a:r>
          </a:p>
        </p:txBody>
      </p:sp>
      <p:pic>
        <p:nvPicPr>
          <p:cNvPr id="33" name="Graphique 32" descr="Déverrouiller avec un remplissage uni">
            <a:extLst>
              <a:ext uri="{FF2B5EF4-FFF2-40B4-BE49-F238E27FC236}">
                <a16:creationId xmlns:a16="http://schemas.microsoft.com/office/drawing/2014/main" id="{29E67A8F-1823-81C2-0952-9AE4772E32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67339" y="3615379"/>
            <a:ext cx="711047" cy="711047"/>
          </a:xfrm>
          <a:prstGeom prst="rect">
            <a:avLst/>
          </a:prstGeom>
        </p:spPr>
      </p:pic>
      <p:pic>
        <p:nvPicPr>
          <p:cNvPr id="35" name="Graphique 34" descr="Œil avec un remplissage uni">
            <a:extLst>
              <a:ext uri="{FF2B5EF4-FFF2-40B4-BE49-F238E27FC236}">
                <a16:creationId xmlns:a16="http://schemas.microsoft.com/office/drawing/2014/main" id="{14CF2B2B-C1FF-44E4-4DEF-3E681510AC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1472" y="1542084"/>
            <a:ext cx="708028" cy="708028"/>
          </a:xfrm>
          <a:prstGeom prst="rect">
            <a:avLst/>
          </a:prstGeom>
        </p:spPr>
      </p:pic>
      <p:pic>
        <p:nvPicPr>
          <p:cNvPr id="37" name="Graphique 36" descr="Outils avec un remplissage uni">
            <a:extLst>
              <a:ext uri="{FF2B5EF4-FFF2-40B4-BE49-F238E27FC236}">
                <a16:creationId xmlns:a16="http://schemas.microsoft.com/office/drawing/2014/main" id="{424C8639-1CC2-C975-44E4-10AF4F28CD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81471" y="2565519"/>
            <a:ext cx="730173" cy="730173"/>
          </a:xfrm>
          <a:prstGeom prst="rect">
            <a:avLst/>
          </a:prstGeom>
        </p:spPr>
      </p:pic>
      <p:pic>
        <p:nvPicPr>
          <p:cNvPr id="40" name="Graphique 39" descr="Coche avec un remplissage uni">
            <a:extLst>
              <a:ext uri="{FF2B5EF4-FFF2-40B4-BE49-F238E27FC236}">
                <a16:creationId xmlns:a16="http://schemas.microsoft.com/office/drawing/2014/main" id="{5AF45652-B9E1-5071-1BFF-8788D926F71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18049" y="4681043"/>
            <a:ext cx="634873" cy="634873"/>
          </a:xfrm>
          <a:prstGeom prst="rect">
            <a:avLst/>
          </a:prstGeom>
        </p:spPr>
      </p:pic>
      <p:pic>
        <p:nvPicPr>
          <p:cNvPr id="42" name="Graphique 41" descr="Marteau d'officiel avec un remplissage uni">
            <a:extLst>
              <a:ext uri="{FF2B5EF4-FFF2-40B4-BE49-F238E27FC236}">
                <a16:creationId xmlns:a16="http://schemas.microsoft.com/office/drawing/2014/main" id="{CE36F8A3-8F1B-D56D-495A-6AFD4C24C30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88511" y="5625912"/>
            <a:ext cx="732809" cy="732809"/>
          </a:xfrm>
          <a:prstGeom prst="rect">
            <a:avLst/>
          </a:prstGeom>
        </p:spPr>
      </p:pic>
    </p:spTree>
    <p:extLst>
      <p:ext uri="{BB962C8B-B14F-4D97-AF65-F5344CB8AC3E}">
        <p14:creationId xmlns:p14="http://schemas.microsoft.com/office/powerpoint/2010/main" val="1766064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rectangle 4">
            <a:extLst>
              <a:ext uri="{FF2B5EF4-FFF2-40B4-BE49-F238E27FC236}">
                <a16:creationId xmlns:a16="http://schemas.microsoft.com/office/drawing/2014/main" id="{E8C6149A-4B92-9C8C-18B2-9E9223980F3E}"/>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551CEA1-80D7-98E3-D16D-35DE9D2B39FA}"/>
              </a:ext>
            </a:extLst>
          </p:cNvPr>
          <p:cNvCxnSpPr>
            <a:cxnSpLocks/>
          </p:cNvCxnSpPr>
          <p:nvPr/>
        </p:nvCxnSpPr>
        <p:spPr>
          <a:xfrm>
            <a:off x="0" y="1123135"/>
            <a:ext cx="9126245"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riangle rectangle 6">
            <a:extLst>
              <a:ext uri="{FF2B5EF4-FFF2-40B4-BE49-F238E27FC236}">
                <a16:creationId xmlns:a16="http://schemas.microsoft.com/office/drawing/2014/main" id="{D4DD930A-5E32-5A20-B826-F9BBE7C13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8C2ED02-D072-BADC-90E8-48CCF1354857}"/>
              </a:ext>
            </a:extLst>
          </p:cNvPr>
          <p:cNvSpPr>
            <a:spLocks noGrp="1"/>
          </p:cNvSpPr>
          <p:nvPr>
            <p:ph type="title"/>
          </p:nvPr>
        </p:nvSpPr>
        <p:spPr>
          <a:xfrm>
            <a:off x="53265" y="435229"/>
            <a:ext cx="9019713" cy="434925"/>
          </a:xfrm>
        </p:spPr>
        <p:txBody>
          <a:bodyPr>
            <a:noAutofit/>
          </a:bodyPr>
          <a:lstStyle/>
          <a:p>
            <a:r>
              <a:rPr lang="fr-FR" sz="4000" b="1" dirty="0">
                <a:solidFill>
                  <a:srgbClr val="002060"/>
                </a:solidFill>
              </a:rPr>
              <a:t>9. Focus Prospection commerciale</a:t>
            </a:r>
          </a:p>
        </p:txBody>
      </p:sp>
      <p:sp>
        <p:nvSpPr>
          <p:cNvPr id="4" name="ZoneTexte 3">
            <a:extLst>
              <a:ext uri="{FF2B5EF4-FFF2-40B4-BE49-F238E27FC236}">
                <a16:creationId xmlns:a16="http://schemas.microsoft.com/office/drawing/2014/main" id="{A43BF7CB-C3BB-76F6-6116-A05C3ECBF35F}"/>
              </a:ext>
            </a:extLst>
          </p:cNvPr>
          <p:cNvSpPr txBox="1"/>
          <p:nvPr/>
        </p:nvSpPr>
        <p:spPr>
          <a:xfrm>
            <a:off x="133164" y="1317666"/>
            <a:ext cx="6565587" cy="369332"/>
          </a:xfrm>
          <a:prstGeom prst="rect">
            <a:avLst/>
          </a:prstGeom>
          <a:noFill/>
        </p:spPr>
        <p:txBody>
          <a:bodyPr wrap="square" rtlCol="0">
            <a:spAutoFit/>
          </a:bodyPr>
          <a:lstStyle/>
          <a:p>
            <a:pPr marL="285750" indent="-285750">
              <a:buFont typeface="Wingdings" panose="05000000000000000000" pitchFamily="2" charset="2"/>
              <a:buChar char="q"/>
            </a:pPr>
            <a:r>
              <a:rPr lang="fr-FR" b="1" dirty="0">
                <a:solidFill>
                  <a:srgbClr val="002060"/>
                </a:solidFill>
              </a:rPr>
              <a:t>9.1 La prospection commerciale BtoC par courrier électronique</a:t>
            </a:r>
          </a:p>
        </p:txBody>
      </p:sp>
      <p:sp>
        <p:nvSpPr>
          <p:cNvPr id="8" name="ZoneTexte 7">
            <a:extLst>
              <a:ext uri="{FF2B5EF4-FFF2-40B4-BE49-F238E27FC236}">
                <a16:creationId xmlns:a16="http://schemas.microsoft.com/office/drawing/2014/main" id="{79508EA9-E7D7-F5CA-F35F-20BB2360D55B}"/>
              </a:ext>
            </a:extLst>
          </p:cNvPr>
          <p:cNvSpPr txBox="1"/>
          <p:nvPr/>
        </p:nvSpPr>
        <p:spPr>
          <a:xfrm>
            <a:off x="619413" y="1790659"/>
            <a:ext cx="4636168" cy="369332"/>
          </a:xfrm>
          <a:prstGeom prst="rect">
            <a:avLst/>
          </a:prstGeom>
          <a:noFill/>
        </p:spPr>
        <p:txBody>
          <a:bodyPr wrap="square" rtlCol="0">
            <a:spAutoFit/>
          </a:bodyPr>
          <a:lstStyle/>
          <a:p>
            <a:r>
              <a:rPr lang="fr-FR" b="1" dirty="0">
                <a:solidFill>
                  <a:srgbClr val="002060"/>
                </a:solidFill>
              </a:rPr>
              <a:t> </a:t>
            </a:r>
          </a:p>
        </p:txBody>
      </p:sp>
      <p:sp>
        <p:nvSpPr>
          <p:cNvPr id="9" name="ZoneTexte 8">
            <a:extLst>
              <a:ext uri="{FF2B5EF4-FFF2-40B4-BE49-F238E27FC236}">
                <a16:creationId xmlns:a16="http://schemas.microsoft.com/office/drawing/2014/main" id="{8F28A121-4C98-D35D-6339-754A9F9E45AF}"/>
              </a:ext>
            </a:extLst>
          </p:cNvPr>
          <p:cNvSpPr txBox="1"/>
          <p:nvPr/>
        </p:nvSpPr>
        <p:spPr>
          <a:xfrm>
            <a:off x="157652" y="2043779"/>
            <a:ext cx="8802289" cy="2246769"/>
          </a:xfrm>
          <a:prstGeom prst="rect">
            <a:avLst/>
          </a:prstGeom>
          <a:noFill/>
        </p:spPr>
        <p:txBody>
          <a:bodyPr wrap="square" rtlCol="0">
            <a:spAutoFit/>
          </a:bodyPr>
          <a:lstStyle/>
          <a:p>
            <a:r>
              <a:rPr lang="fr-FR" sz="2000" b="1" dirty="0">
                <a:solidFill>
                  <a:srgbClr val="FF0000"/>
                </a:solidFill>
              </a:rPr>
              <a:t>Principe de l’OPTIN </a:t>
            </a:r>
            <a:r>
              <a:rPr lang="fr-FR" sz="2000" dirty="0"/>
              <a:t>=</a:t>
            </a:r>
          </a:p>
          <a:p>
            <a:pPr marL="285750" indent="-285750">
              <a:buFont typeface="Wingdings" panose="05000000000000000000" pitchFamily="2" charset="2"/>
              <a:buChar char="ü"/>
            </a:pPr>
            <a:r>
              <a:rPr lang="fr-FR" sz="2000" dirty="0"/>
              <a:t>Consentement préalable au « démarchage » </a:t>
            </a:r>
            <a:r>
              <a:rPr lang="fr-FR" sz="2000" b="1" dirty="0">
                <a:solidFill>
                  <a:schemeClr val="bg2">
                    <a:lumMod val="50000"/>
                  </a:schemeClr>
                </a:solidFill>
              </a:rPr>
              <a:t>Art.6 du RGPD</a:t>
            </a:r>
          </a:p>
          <a:p>
            <a:pPr marL="285750" indent="-285750">
              <a:buFont typeface="Wingdings" panose="05000000000000000000" pitchFamily="2" charset="2"/>
              <a:buChar char="ü"/>
            </a:pPr>
            <a:r>
              <a:rPr lang="fr-FR" sz="2000" dirty="0"/>
              <a:t>Consentement : libre, spécifique, éclairé et univoque </a:t>
            </a:r>
            <a:r>
              <a:rPr lang="fr-FR" sz="2000" b="1" dirty="0">
                <a:solidFill>
                  <a:schemeClr val="bg2">
                    <a:lumMod val="50000"/>
                  </a:schemeClr>
                </a:solidFill>
              </a:rPr>
              <a:t>Art.4 du RGPD</a:t>
            </a:r>
          </a:p>
          <a:p>
            <a:endParaRPr lang="fr-FR" sz="2000" b="1" dirty="0">
              <a:solidFill>
                <a:srgbClr val="FF0000"/>
              </a:solidFill>
            </a:endParaRPr>
          </a:p>
          <a:p>
            <a:r>
              <a:rPr lang="fr-FR" sz="2000" b="1" dirty="0">
                <a:solidFill>
                  <a:srgbClr val="FF0000"/>
                </a:solidFill>
              </a:rPr>
              <a:t>TOUTEFOIS </a:t>
            </a:r>
            <a:r>
              <a:rPr lang="fr-FR" sz="2000" dirty="0"/>
              <a:t>: Principe de l’OPT-OUT possible selon : </a:t>
            </a:r>
          </a:p>
          <a:p>
            <a:r>
              <a:rPr lang="fr-FR" sz="2000" b="1" dirty="0">
                <a:solidFill>
                  <a:schemeClr val="bg2">
                    <a:lumMod val="50000"/>
                  </a:schemeClr>
                </a:solidFill>
              </a:rPr>
              <a:t>L’article L.34-5 du CPCE </a:t>
            </a:r>
            <a:r>
              <a:rPr lang="fr-FR" sz="2000" dirty="0"/>
              <a:t>précise que le consentement préalable de la personne concernée n’est pas requis lorsque, de manière cumulative : </a:t>
            </a:r>
          </a:p>
        </p:txBody>
      </p:sp>
      <p:pic>
        <p:nvPicPr>
          <p:cNvPr id="10" name="Image 27">
            <a:extLst>
              <a:ext uri="{FF2B5EF4-FFF2-40B4-BE49-F238E27FC236}">
                <a16:creationId xmlns:a16="http://schemas.microsoft.com/office/drawing/2014/main" id="{60508E36-40B1-2863-7B3F-6455FA83BF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8601" y="870154"/>
            <a:ext cx="3109026" cy="655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a:extLst>
              <a:ext uri="{FF2B5EF4-FFF2-40B4-BE49-F238E27FC236}">
                <a16:creationId xmlns:a16="http://schemas.microsoft.com/office/drawing/2014/main" id="{721144C1-8B45-357F-9726-E9A433E1D94D}"/>
              </a:ext>
            </a:extLst>
          </p:cNvPr>
          <p:cNvSpPr txBox="1"/>
          <p:nvPr/>
        </p:nvSpPr>
        <p:spPr>
          <a:xfrm>
            <a:off x="9480317" y="990362"/>
            <a:ext cx="2693985" cy="5632311"/>
          </a:xfrm>
          <a:prstGeom prst="rect">
            <a:avLst/>
          </a:prstGeom>
          <a:noFill/>
        </p:spPr>
        <p:txBody>
          <a:bodyPr wrap="square" rtlCol="0">
            <a:spAutoFit/>
          </a:bodyPr>
          <a:lstStyle/>
          <a:p>
            <a:r>
              <a:rPr lang="fr-FR" b="1" dirty="0"/>
              <a:t>« Définition de produits et services analogues »: </a:t>
            </a:r>
            <a:r>
              <a:rPr lang="fr-FR" sz="1800" dirty="0">
                <a:effectLst/>
                <a:latin typeface="Calibri" panose="020F0502020204030204" pitchFamily="34" charset="0"/>
                <a:ea typeface="Calibri" panose="020F0502020204030204" pitchFamily="34" charset="0"/>
                <a:cs typeface="Times New Roman" panose="02020603050405020304" pitchFamily="18" charset="0"/>
              </a:rPr>
              <a:t>par le groupe « Article 29 » dans un avis du 27 février 2004 : « par exemple, une entreprise qui a vendu un livre pourra solliciter cet acheteur pour l’acquisition d’un disque, à la condition toutefois que la personne démarchée ait été expressément informée, lors que de la collecte de son adresse de courrier électronique, de l’utilisation de celle-ci à des fins commerciales et qu’elle ait été en mesure de s’u opposer de manière simple. » </a:t>
            </a:r>
            <a:endParaRPr lang="fr-FR" b="1" dirty="0"/>
          </a:p>
        </p:txBody>
      </p:sp>
      <p:sp>
        <p:nvSpPr>
          <p:cNvPr id="13" name="ZoneTexte 12">
            <a:extLst>
              <a:ext uri="{FF2B5EF4-FFF2-40B4-BE49-F238E27FC236}">
                <a16:creationId xmlns:a16="http://schemas.microsoft.com/office/drawing/2014/main" id="{BA81C8EC-B08C-4BDF-266D-409256BAC355}"/>
              </a:ext>
            </a:extLst>
          </p:cNvPr>
          <p:cNvSpPr txBox="1"/>
          <p:nvPr/>
        </p:nvSpPr>
        <p:spPr>
          <a:xfrm>
            <a:off x="1017142" y="4290548"/>
            <a:ext cx="7551044" cy="2554545"/>
          </a:xfrm>
          <a:prstGeom prst="rect">
            <a:avLst/>
          </a:prstGeom>
          <a:noFill/>
        </p:spPr>
        <p:txBody>
          <a:bodyPr wrap="square">
            <a:spAutoFit/>
          </a:bodyPr>
          <a:lstStyle/>
          <a:p>
            <a:pPr marL="342900" indent="-342900">
              <a:buAutoNum type="arabicParenR"/>
            </a:pPr>
            <a:r>
              <a:rPr lang="fr-FR" sz="2000" dirty="0"/>
              <a:t>Les coordonnées du destinataire ont été valablement recueillis directement auprès de lui à </a:t>
            </a:r>
            <a:r>
              <a:rPr lang="fr-FR" sz="2000" b="1" dirty="0"/>
              <a:t>l’occasion d’un vente ou d’une prestation de service </a:t>
            </a:r>
            <a:r>
              <a:rPr lang="fr-FR" sz="2000" dirty="0"/>
              <a:t>; </a:t>
            </a:r>
          </a:p>
          <a:p>
            <a:pPr marL="342900" indent="-342900">
              <a:buAutoNum type="arabicParenR"/>
            </a:pPr>
            <a:r>
              <a:rPr lang="fr-FR" sz="2000" dirty="0"/>
              <a:t>La prospection directe concerne </a:t>
            </a:r>
            <a:r>
              <a:rPr lang="fr-FR" sz="2000" b="1" dirty="0"/>
              <a:t>des produits ou des services analogues </a:t>
            </a:r>
            <a:r>
              <a:rPr lang="fr-FR" sz="2000" dirty="0"/>
              <a:t>fournis par </a:t>
            </a:r>
            <a:r>
              <a:rPr lang="fr-FR" sz="2000" b="1" dirty="0"/>
              <a:t>la même personne</a:t>
            </a:r>
            <a:r>
              <a:rPr lang="fr-FR" sz="2000" dirty="0"/>
              <a:t>; </a:t>
            </a:r>
          </a:p>
          <a:p>
            <a:pPr marL="342900" indent="-342900">
              <a:buAutoNum type="arabicParenR"/>
            </a:pPr>
            <a:r>
              <a:rPr lang="fr-FR" sz="2000" dirty="0"/>
              <a:t>Dans les 2 cas, le destinataire se voit offrir la possibilité </a:t>
            </a:r>
            <a:r>
              <a:rPr lang="fr-FR" sz="2000" b="1" dirty="0"/>
              <a:t>de s’opposer à l’utilisation de ses coordonnées </a:t>
            </a:r>
            <a:r>
              <a:rPr lang="fr-FR" sz="2000" dirty="0"/>
              <a:t>dans chaque message qui lui est adressé. </a:t>
            </a:r>
          </a:p>
        </p:txBody>
      </p:sp>
    </p:spTree>
    <p:extLst>
      <p:ext uri="{BB962C8B-B14F-4D97-AF65-F5344CB8AC3E}">
        <p14:creationId xmlns:p14="http://schemas.microsoft.com/office/powerpoint/2010/main" val="4052355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rectangle 4">
            <a:extLst>
              <a:ext uri="{FF2B5EF4-FFF2-40B4-BE49-F238E27FC236}">
                <a16:creationId xmlns:a16="http://schemas.microsoft.com/office/drawing/2014/main" id="{E8C6149A-4B92-9C8C-18B2-9E9223980F3E}"/>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551CEA1-80D7-98E3-D16D-35DE9D2B39FA}"/>
              </a:ext>
            </a:extLst>
          </p:cNvPr>
          <p:cNvCxnSpPr>
            <a:cxnSpLocks/>
          </p:cNvCxnSpPr>
          <p:nvPr/>
        </p:nvCxnSpPr>
        <p:spPr>
          <a:xfrm>
            <a:off x="0" y="1123135"/>
            <a:ext cx="9126245"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riangle rectangle 6">
            <a:extLst>
              <a:ext uri="{FF2B5EF4-FFF2-40B4-BE49-F238E27FC236}">
                <a16:creationId xmlns:a16="http://schemas.microsoft.com/office/drawing/2014/main" id="{D4DD930A-5E32-5A20-B826-F9BBE7C13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8C2ED02-D072-BADC-90E8-48CCF1354857}"/>
              </a:ext>
            </a:extLst>
          </p:cNvPr>
          <p:cNvSpPr>
            <a:spLocks noGrp="1"/>
          </p:cNvSpPr>
          <p:nvPr>
            <p:ph type="title"/>
          </p:nvPr>
        </p:nvSpPr>
        <p:spPr>
          <a:xfrm>
            <a:off x="53265" y="435229"/>
            <a:ext cx="9019713" cy="434925"/>
          </a:xfrm>
        </p:spPr>
        <p:txBody>
          <a:bodyPr>
            <a:noAutofit/>
          </a:bodyPr>
          <a:lstStyle/>
          <a:p>
            <a:r>
              <a:rPr lang="fr-FR" sz="4000" b="1" dirty="0">
                <a:solidFill>
                  <a:srgbClr val="002060"/>
                </a:solidFill>
              </a:rPr>
              <a:t>9. Focus le RGPD et la prospection commerciale</a:t>
            </a:r>
          </a:p>
        </p:txBody>
      </p:sp>
      <p:sp>
        <p:nvSpPr>
          <p:cNvPr id="4" name="ZoneTexte 3">
            <a:extLst>
              <a:ext uri="{FF2B5EF4-FFF2-40B4-BE49-F238E27FC236}">
                <a16:creationId xmlns:a16="http://schemas.microsoft.com/office/drawing/2014/main" id="{A43BF7CB-C3BB-76F6-6116-A05C3ECBF35F}"/>
              </a:ext>
            </a:extLst>
          </p:cNvPr>
          <p:cNvSpPr txBox="1"/>
          <p:nvPr/>
        </p:nvSpPr>
        <p:spPr>
          <a:xfrm>
            <a:off x="38966" y="1303962"/>
            <a:ext cx="6804894" cy="369332"/>
          </a:xfrm>
          <a:prstGeom prst="rect">
            <a:avLst/>
          </a:prstGeom>
          <a:noFill/>
        </p:spPr>
        <p:txBody>
          <a:bodyPr wrap="square" rtlCol="0">
            <a:spAutoFit/>
          </a:bodyPr>
          <a:lstStyle/>
          <a:p>
            <a:pPr marL="285750" indent="-285750">
              <a:buFont typeface="Wingdings" panose="05000000000000000000" pitchFamily="2" charset="2"/>
              <a:buChar char="q"/>
            </a:pPr>
            <a:r>
              <a:rPr lang="fr-FR" b="1" dirty="0">
                <a:solidFill>
                  <a:srgbClr val="002060"/>
                </a:solidFill>
              </a:rPr>
              <a:t>9.2 CAS PRATIQUE : Prospection courrier électronique   </a:t>
            </a:r>
          </a:p>
        </p:txBody>
      </p:sp>
      <p:sp>
        <p:nvSpPr>
          <p:cNvPr id="3" name="ZoneTexte 2">
            <a:extLst>
              <a:ext uri="{FF2B5EF4-FFF2-40B4-BE49-F238E27FC236}">
                <a16:creationId xmlns:a16="http://schemas.microsoft.com/office/drawing/2014/main" id="{D36D2EFC-DED3-2289-DF05-A351D18C6DD7}"/>
              </a:ext>
            </a:extLst>
          </p:cNvPr>
          <p:cNvSpPr txBox="1"/>
          <p:nvPr/>
        </p:nvSpPr>
        <p:spPr>
          <a:xfrm>
            <a:off x="183588" y="2018968"/>
            <a:ext cx="8759066" cy="646331"/>
          </a:xfrm>
          <a:prstGeom prst="rect">
            <a:avLst/>
          </a:prstGeom>
          <a:noFill/>
        </p:spPr>
        <p:txBody>
          <a:bodyPr wrap="square" rtlCol="0">
            <a:spAutoFit/>
          </a:bodyPr>
          <a:lstStyle/>
          <a:p>
            <a:pPr marL="285750" indent="-285750">
              <a:buFont typeface="Wingdings" panose="05000000000000000000" pitchFamily="2" charset="2"/>
              <a:buChar char="§"/>
            </a:pPr>
            <a:r>
              <a:rPr lang="fr-FR" b="1" dirty="0">
                <a:solidFill>
                  <a:srgbClr val="002060"/>
                </a:solidFill>
              </a:rPr>
              <a:t>Question 1 : </a:t>
            </a:r>
            <a:r>
              <a:rPr lang="fr-FR" dirty="0">
                <a:solidFill>
                  <a:srgbClr val="002060"/>
                </a:solidFill>
              </a:rPr>
              <a:t>Une personne X se crée un compte sur mon site internet ( mail, prénom, nom..) sans finaliser l’achat, je peux donc la contacter par courrier électronique  ? </a:t>
            </a:r>
          </a:p>
        </p:txBody>
      </p:sp>
      <p:sp>
        <p:nvSpPr>
          <p:cNvPr id="12" name="ZoneTexte 11">
            <a:extLst>
              <a:ext uri="{FF2B5EF4-FFF2-40B4-BE49-F238E27FC236}">
                <a16:creationId xmlns:a16="http://schemas.microsoft.com/office/drawing/2014/main" id="{67DECF9C-505E-E896-2B26-B2C4AB65F0FA}"/>
              </a:ext>
            </a:extLst>
          </p:cNvPr>
          <p:cNvSpPr txBox="1"/>
          <p:nvPr/>
        </p:nvSpPr>
        <p:spPr>
          <a:xfrm>
            <a:off x="449023" y="4635044"/>
            <a:ext cx="10451857" cy="646331"/>
          </a:xfrm>
          <a:prstGeom prst="rect">
            <a:avLst/>
          </a:prstGeom>
          <a:noFill/>
        </p:spPr>
        <p:txBody>
          <a:bodyPr wrap="square" rtlCol="0">
            <a:spAutoFit/>
          </a:bodyPr>
          <a:lstStyle/>
          <a:p>
            <a:pPr marL="285750" indent="-285750">
              <a:buFont typeface="Wingdings" panose="05000000000000000000" pitchFamily="2" charset="2"/>
              <a:buChar char="§"/>
            </a:pPr>
            <a:r>
              <a:rPr lang="fr-FR" b="1" dirty="0">
                <a:solidFill>
                  <a:srgbClr val="002060"/>
                </a:solidFill>
              </a:rPr>
              <a:t>Question 2 : </a:t>
            </a:r>
            <a:r>
              <a:rPr lang="fr-FR" dirty="0">
                <a:solidFill>
                  <a:srgbClr val="002060"/>
                </a:solidFill>
              </a:rPr>
              <a:t>Mon entreprise peut solliciter par courrier électronique mes clients pour des produits et services analogues partenaires ? </a:t>
            </a:r>
          </a:p>
        </p:txBody>
      </p:sp>
      <p:sp>
        <p:nvSpPr>
          <p:cNvPr id="15" name="ZoneTexte 14">
            <a:extLst>
              <a:ext uri="{FF2B5EF4-FFF2-40B4-BE49-F238E27FC236}">
                <a16:creationId xmlns:a16="http://schemas.microsoft.com/office/drawing/2014/main" id="{D333A294-8F79-52D1-E4C1-EE4EE50D451C}"/>
              </a:ext>
            </a:extLst>
          </p:cNvPr>
          <p:cNvSpPr txBox="1"/>
          <p:nvPr/>
        </p:nvSpPr>
        <p:spPr>
          <a:xfrm>
            <a:off x="183588" y="2914182"/>
            <a:ext cx="9933699" cy="1561005"/>
          </a:xfrm>
          <a:prstGeom prst="rect">
            <a:avLst/>
          </a:prstGeom>
          <a:noFill/>
        </p:spPr>
        <p:txBody>
          <a:bodyPr wrap="square">
            <a:spAutoFit/>
          </a:bodyPr>
          <a:lstStyle/>
          <a:p>
            <a:pPr marL="285750" lvl="0" indent="-285750">
              <a:lnSpc>
                <a:spcPct val="107000"/>
              </a:lnSpc>
              <a:spcAft>
                <a:spcPts val="800"/>
              </a:spcAft>
              <a:buFont typeface="Wingdings" panose="05000000000000000000" pitchFamily="2" charset="2"/>
              <a:buChar char="Ø"/>
              <a:tabLst>
                <a:tab pos="4295775" algn="l"/>
              </a:tabLst>
            </a:pPr>
            <a:r>
              <a:rPr lang="fr-FR"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Réponse = NON * </a:t>
            </a:r>
            <a:r>
              <a:rPr lang="fr-FR" sz="1800" dirty="0">
                <a:solidFill>
                  <a:srgbClr val="767171"/>
                </a:solidFill>
                <a:effectLst/>
                <a:latin typeface="Calibri" panose="020F0502020204030204" pitchFamily="34" charset="0"/>
                <a:ea typeface="Calibri" panose="020F0502020204030204" pitchFamily="34" charset="0"/>
                <a:cs typeface="Times New Roman" panose="02020603050405020304" pitchFamily="18" charset="0"/>
              </a:rPr>
              <a:t>La CNIL rappel dans </a:t>
            </a:r>
            <a:r>
              <a:rPr lang="fr-FR" sz="1800" b="1" dirty="0">
                <a:solidFill>
                  <a:srgbClr val="767171"/>
                </a:solidFill>
                <a:effectLst/>
                <a:latin typeface="Calibri" panose="020F0502020204030204" pitchFamily="34" charset="0"/>
                <a:ea typeface="Calibri" panose="020F0502020204030204" pitchFamily="34" charset="0"/>
                <a:cs typeface="Times New Roman" panose="02020603050405020304" pitchFamily="18" charset="0"/>
              </a:rPr>
              <a:t>la délibération n°SAN-2021-008 du 14 juin 2021 concernant la société BRICO PRIVE</a:t>
            </a:r>
            <a:r>
              <a:rPr lang="fr-FR" sz="1800" dirty="0">
                <a:solidFill>
                  <a:srgbClr val="767171"/>
                </a:solidFill>
                <a:effectLst/>
                <a:latin typeface="Calibri" panose="020F0502020204030204" pitchFamily="34" charset="0"/>
                <a:ea typeface="Calibri" panose="020F0502020204030204" pitchFamily="34" charset="0"/>
                <a:cs typeface="Times New Roman" panose="02020603050405020304" pitchFamily="18" charset="0"/>
              </a:rPr>
              <a:t> que </a:t>
            </a:r>
            <a:r>
              <a:rPr lang="fr-FR" sz="1800" i="1" dirty="0">
                <a:solidFill>
                  <a:srgbClr val="767171"/>
                </a:solidFill>
                <a:effectLst/>
                <a:latin typeface="Calibri" panose="020F0502020204030204" pitchFamily="34" charset="0"/>
                <a:ea typeface="Calibri" panose="020F0502020204030204" pitchFamily="34" charset="0"/>
                <a:cs typeface="Times New Roman" panose="02020603050405020304" pitchFamily="18" charset="0"/>
              </a:rPr>
              <a:t>« la création d’un compte ne préjuge pas de la commande éventuelle de produits auprès de la société BRICO PRIVE. » </a:t>
            </a:r>
            <a:r>
              <a:rPr lang="fr-FR" sz="1800" dirty="0">
                <a:solidFill>
                  <a:srgbClr val="767171"/>
                </a:solidFill>
                <a:effectLst/>
                <a:latin typeface="Calibri" panose="020F0502020204030204" pitchFamily="34" charset="0"/>
                <a:ea typeface="Calibri" panose="020F0502020204030204" pitchFamily="34" charset="0"/>
                <a:cs typeface="Times New Roman" panose="02020603050405020304" pitchFamily="18" charset="0"/>
              </a:rPr>
              <a:t>En l’absence d’un achat, l’internaute qui crée son compte en ligne demeure un prospect et ne peut être sollicité par courrier électronique que s’il y a dûment consenti.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ZoneTexte 16">
            <a:extLst>
              <a:ext uri="{FF2B5EF4-FFF2-40B4-BE49-F238E27FC236}">
                <a16:creationId xmlns:a16="http://schemas.microsoft.com/office/drawing/2014/main" id="{1934C7F7-36B0-D487-7C66-C53D79FF6AEA}"/>
              </a:ext>
            </a:extLst>
          </p:cNvPr>
          <p:cNvSpPr txBox="1"/>
          <p:nvPr/>
        </p:nvSpPr>
        <p:spPr>
          <a:xfrm>
            <a:off x="914400" y="5402274"/>
            <a:ext cx="10363200" cy="1264642"/>
          </a:xfrm>
          <a:prstGeom prst="rect">
            <a:avLst/>
          </a:prstGeom>
          <a:noFill/>
        </p:spPr>
        <p:txBody>
          <a:bodyPr wrap="square">
            <a:spAutoFit/>
          </a:bodyPr>
          <a:lstStyle/>
          <a:p>
            <a:pPr marL="285750" lvl="0" indent="-285750">
              <a:lnSpc>
                <a:spcPct val="107000"/>
              </a:lnSpc>
              <a:spcAft>
                <a:spcPts val="800"/>
              </a:spcAft>
              <a:buFont typeface="Wingdings" panose="05000000000000000000" pitchFamily="2" charset="2"/>
              <a:buChar char="Ø"/>
              <a:tabLst>
                <a:tab pos="4295775" algn="l"/>
              </a:tabLst>
            </a:pPr>
            <a:r>
              <a:rPr lang="fr-FR"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Réponse NON* </a:t>
            </a:r>
            <a:r>
              <a:rPr lang="fr-FR" sz="1800" b="1" dirty="0">
                <a:solidFill>
                  <a:srgbClr val="767171"/>
                </a:solidFill>
                <a:effectLst/>
                <a:latin typeface="Calibri" panose="020F0502020204030204" pitchFamily="34" charset="0"/>
                <a:ea typeface="Calibri" panose="020F0502020204030204" pitchFamily="34" charset="0"/>
                <a:cs typeface="Times New Roman" panose="02020603050405020304" pitchFamily="18" charset="0"/>
              </a:rPr>
              <a:t>Délibération CNIL n°SAN-2022-017 du 03 août 2022 concernant la société ACCOR</a:t>
            </a:r>
            <a:r>
              <a:rPr lang="fr-FR" sz="1800" dirty="0">
                <a:solidFill>
                  <a:srgbClr val="767171"/>
                </a:solidFill>
                <a:effectLst/>
                <a:latin typeface="Calibri" panose="020F0502020204030204" pitchFamily="34" charset="0"/>
                <a:ea typeface="Calibri" panose="020F0502020204030204" pitchFamily="34" charset="0"/>
                <a:cs typeface="Times New Roman" panose="02020603050405020304" pitchFamily="18" charset="0"/>
              </a:rPr>
              <a:t> : La société ACCORD est sanctionné pour manquement à l’article 34-5 du CPCE pour avoir justifié sa prospection client par l’exception </a:t>
            </a:r>
            <a:r>
              <a:rPr lang="fr-FR" sz="1800" i="1" dirty="0">
                <a:solidFill>
                  <a:srgbClr val="767171"/>
                </a:solidFill>
                <a:effectLst/>
                <a:latin typeface="Calibri" panose="020F0502020204030204" pitchFamily="34" charset="0"/>
                <a:ea typeface="Calibri" panose="020F0502020204030204" pitchFamily="34" charset="0"/>
                <a:cs typeface="Times New Roman" panose="02020603050405020304" pitchFamily="18" charset="0"/>
              </a:rPr>
              <a:t>« clients et produits analogues »</a:t>
            </a:r>
            <a:r>
              <a:rPr lang="fr-FR" sz="1800" dirty="0">
                <a:solidFill>
                  <a:srgbClr val="767171"/>
                </a:solidFill>
                <a:effectLst/>
                <a:latin typeface="Calibri" panose="020F0502020204030204" pitchFamily="34" charset="0"/>
                <a:ea typeface="Calibri" panose="020F0502020204030204" pitchFamily="34" charset="0"/>
                <a:cs typeface="Times New Roman" panose="02020603050405020304" pitchFamily="18" charset="0"/>
              </a:rPr>
              <a:t> alors que sa prospection commerciale, ne contenait pas exclusivement des produits/ services analogues, mais également des offres partenaires.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367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build="p"/>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rectangle 4">
            <a:extLst>
              <a:ext uri="{FF2B5EF4-FFF2-40B4-BE49-F238E27FC236}">
                <a16:creationId xmlns:a16="http://schemas.microsoft.com/office/drawing/2014/main" id="{E8C6149A-4B92-9C8C-18B2-9E9223980F3E}"/>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551CEA1-80D7-98E3-D16D-35DE9D2B39FA}"/>
              </a:ext>
            </a:extLst>
          </p:cNvPr>
          <p:cNvCxnSpPr>
            <a:cxnSpLocks/>
          </p:cNvCxnSpPr>
          <p:nvPr/>
        </p:nvCxnSpPr>
        <p:spPr>
          <a:xfrm>
            <a:off x="0" y="1123135"/>
            <a:ext cx="9126245"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riangle rectangle 6">
            <a:extLst>
              <a:ext uri="{FF2B5EF4-FFF2-40B4-BE49-F238E27FC236}">
                <a16:creationId xmlns:a16="http://schemas.microsoft.com/office/drawing/2014/main" id="{D4DD930A-5E32-5A20-B826-F9BBE7C13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8C2ED02-D072-BADC-90E8-48CCF1354857}"/>
              </a:ext>
            </a:extLst>
          </p:cNvPr>
          <p:cNvSpPr>
            <a:spLocks noGrp="1"/>
          </p:cNvSpPr>
          <p:nvPr>
            <p:ph type="title"/>
          </p:nvPr>
        </p:nvSpPr>
        <p:spPr>
          <a:xfrm>
            <a:off x="53265" y="435229"/>
            <a:ext cx="9019713" cy="434925"/>
          </a:xfrm>
        </p:spPr>
        <p:txBody>
          <a:bodyPr>
            <a:noAutofit/>
          </a:bodyPr>
          <a:lstStyle/>
          <a:p>
            <a:r>
              <a:rPr lang="fr-FR" sz="4000" b="1" dirty="0">
                <a:solidFill>
                  <a:srgbClr val="002060"/>
                </a:solidFill>
              </a:rPr>
              <a:t>9. Focus le RGPD et la prospection commerciale</a:t>
            </a:r>
          </a:p>
        </p:txBody>
      </p:sp>
      <p:sp>
        <p:nvSpPr>
          <p:cNvPr id="9" name="ZoneTexte 8">
            <a:extLst>
              <a:ext uri="{FF2B5EF4-FFF2-40B4-BE49-F238E27FC236}">
                <a16:creationId xmlns:a16="http://schemas.microsoft.com/office/drawing/2014/main" id="{13408CE9-BB0F-4C2D-D80F-B7DECC050F47}"/>
              </a:ext>
            </a:extLst>
          </p:cNvPr>
          <p:cNvSpPr txBox="1"/>
          <p:nvPr/>
        </p:nvSpPr>
        <p:spPr>
          <a:xfrm>
            <a:off x="723765" y="1917658"/>
            <a:ext cx="8229600" cy="4401205"/>
          </a:xfrm>
          <a:prstGeom prst="rect">
            <a:avLst/>
          </a:prstGeom>
          <a:noFill/>
        </p:spPr>
        <p:txBody>
          <a:bodyPr wrap="square" rtlCol="0">
            <a:spAutoFit/>
          </a:bodyPr>
          <a:lstStyle/>
          <a:p>
            <a:r>
              <a:rPr lang="fr-FR" sz="2000" b="1" dirty="0">
                <a:solidFill>
                  <a:srgbClr val="FF0000"/>
                </a:solidFill>
              </a:rPr>
              <a:t>Principe de l’OPT-OUT </a:t>
            </a:r>
            <a:r>
              <a:rPr lang="fr-FR" sz="2000" dirty="0">
                <a:solidFill>
                  <a:srgbClr val="002060"/>
                </a:solidFill>
              </a:rPr>
              <a:t>= La prospection téléphonique repose sur le principe de l’opt-out « si le consommateur ne dit pas non c’est oui ». Cependant le consommateur doit être informé lors de la collecte de données et pouvoir s’y opposer de manière simple et gratuite. </a:t>
            </a:r>
          </a:p>
          <a:p>
            <a:endParaRPr lang="fr-FR" sz="2000" dirty="0">
              <a:solidFill>
                <a:srgbClr val="002060"/>
              </a:solidFill>
            </a:endParaRPr>
          </a:p>
          <a:p>
            <a:r>
              <a:rPr lang="fr-FR" sz="2000" b="1" dirty="0">
                <a:solidFill>
                  <a:srgbClr val="002060"/>
                </a:solidFill>
              </a:rPr>
              <a:t>Lors de chaque appel téléphonique, le consommateur doit être informé : </a:t>
            </a:r>
          </a:p>
          <a:p>
            <a:endParaRPr lang="fr-FR" sz="2000" b="1" dirty="0">
              <a:solidFill>
                <a:srgbClr val="002060"/>
              </a:solidFill>
            </a:endParaRPr>
          </a:p>
          <a:p>
            <a:pPr marL="285750" indent="-285750">
              <a:buFontTx/>
              <a:buChar char="-"/>
            </a:pPr>
            <a:r>
              <a:rPr lang="fr-FR" sz="2000" dirty="0">
                <a:solidFill>
                  <a:srgbClr val="002060"/>
                </a:solidFill>
              </a:rPr>
              <a:t>De l’identité de l’organisme </a:t>
            </a:r>
          </a:p>
          <a:p>
            <a:pPr marL="285750" indent="-285750">
              <a:buFontTx/>
              <a:buChar char="-"/>
            </a:pPr>
            <a:r>
              <a:rPr lang="fr-FR" sz="2000" dirty="0">
                <a:solidFill>
                  <a:srgbClr val="002060"/>
                </a:solidFill>
              </a:rPr>
              <a:t>Le but dans lequel il est contacté </a:t>
            </a:r>
          </a:p>
          <a:p>
            <a:pPr marL="285750" indent="-285750">
              <a:buFontTx/>
              <a:buChar char="-"/>
            </a:pPr>
            <a:r>
              <a:rPr lang="fr-FR" sz="2000" dirty="0">
                <a:solidFill>
                  <a:srgbClr val="002060"/>
                </a:solidFill>
              </a:rPr>
              <a:t>Les informations susceptible d’être collecté lors de l’appel</a:t>
            </a:r>
          </a:p>
          <a:p>
            <a:pPr marL="285750" indent="-285750">
              <a:buFontTx/>
              <a:buChar char="-"/>
            </a:pPr>
            <a:r>
              <a:rPr lang="fr-FR" sz="2000" dirty="0">
                <a:solidFill>
                  <a:srgbClr val="002060"/>
                </a:solidFill>
              </a:rPr>
              <a:t>Si l’appel est enregistré</a:t>
            </a:r>
          </a:p>
          <a:p>
            <a:pPr marL="285750" indent="-285750">
              <a:buFontTx/>
              <a:buChar char="-"/>
            </a:pPr>
            <a:r>
              <a:rPr lang="fr-FR" sz="2000" dirty="0">
                <a:solidFill>
                  <a:srgbClr val="002060"/>
                </a:solidFill>
              </a:rPr>
              <a:t>Notification du point de contact pour exercer ses droits RGPD ( ex : DPO) </a:t>
            </a:r>
          </a:p>
          <a:p>
            <a:pPr marL="285750" indent="-285750">
              <a:buFontTx/>
              <a:buChar char="-"/>
            </a:pPr>
            <a:r>
              <a:rPr lang="fr-FR" sz="2000" dirty="0">
                <a:solidFill>
                  <a:srgbClr val="002060"/>
                </a:solidFill>
              </a:rPr>
              <a:t>Possibilité simple et gratuite pour lui de s’opposer au démarchage téléphonique</a:t>
            </a:r>
            <a:r>
              <a:rPr lang="fr-FR" dirty="0"/>
              <a:t>. </a:t>
            </a:r>
          </a:p>
        </p:txBody>
      </p:sp>
      <p:sp>
        <p:nvSpPr>
          <p:cNvPr id="10" name="ZoneTexte 9">
            <a:extLst>
              <a:ext uri="{FF2B5EF4-FFF2-40B4-BE49-F238E27FC236}">
                <a16:creationId xmlns:a16="http://schemas.microsoft.com/office/drawing/2014/main" id="{3DF53500-BE27-8E90-5D38-3524ECC6E312}"/>
              </a:ext>
            </a:extLst>
          </p:cNvPr>
          <p:cNvSpPr txBox="1"/>
          <p:nvPr/>
        </p:nvSpPr>
        <p:spPr>
          <a:xfrm>
            <a:off x="53265" y="1347889"/>
            <a:ext cx="6042735" cy="369332"/>
          </a:xfrm>
          <a:prstGeom prst="rect">
            <a:avLst/>
          </a:prstGeom>
          <a:noFill/>
        </p:spPr>
        <p:txBody>
          <a:bodyPr wrap="square" rtlCol="0">
            <a:spAutoFit/>
          </a:bodyPr>
          <a:lstStyle/>
          <a:p>
            <a:pPr marL="285750" indent="-285750">
              <a:buFont typeface="Wingdings" panose="05000000000000000000" pitchFamily="2" charset="2"/>
              <a:buChar char="q"/>
            </a:pPr>
            <a:r>
              <a:rPr lang="fr-FR" b="1" dirty="0">
                <a:solidFill>
                  <a:srgbClr val="002060"/>
                </a:solidFill>
              </a:rPr>
              <a:t>9.1 La prospection commerciale BtoC par téléphone</a:t>
            </a:r>
          </a:p>
        </p:txBody>
      </p:sp>
    </p:spTree>
    <p:extLst>
      <p:ext uri="{BB962C8B-B14F-4D97-AF65-F5344CB8AC3E}">
        <p14:creationId xmlns:p14="http://schemas.microsoft.com/office/powerpoint/2010/main" val="437208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rectangle 6">
            <a:extLst>
              <a:ext uri="{FF2B5EF4-FFF2-40B4-BE49-F238E27FC236}">
                <a16:creationId xmlns:a16="http://schemas.microsoft.com/office/drawing/2014/main" id="{D4DD930A-5E32-5A20-B826-F9BBE7C13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rectangle 4">
            <a:extLst>
              <a:ext uri="{FF2B5EF4-FFF2-40B4-BE49-F238E27FC236}">
                <a16:creationId xmlns:a16="http://schemas.microsoft.com/office/drawing/2014/main" id="{E8C6149A-4B92-9C8C-18B2-9E9223980F3E}"/>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551CEA1-80D7-98E3-D16D-35DE9D2B39FA}"/>
              </a:ext>
            </a:extLst>
          </p:cNvPr>
          <p:cNvCxnSpPr>
            <a:cxnSpLocks/>
          </p:cNvCxnSpPr>
          <p:nvPr/>
        </p:nvCxnSpPr>
        <p:spPr>
          <a:xfrm>
            <a:off x="0" y="1123135"/>
            <a:ext cx="9126245"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2" name="Titre 1">
            <a:extLst>
              <a:ext uri="{FF2B5EF4-FFF2-40B4-BE49-F238E27FC236}">
                <a16:creationId xmlns:a16="http://schemas.microsoft.com/office/drawing/2014/main" id="{48C2ED02-D072-BADC-90E8-48CCF1354857}"/>
              </a:ext>
            </a:extLst>
          </p:cNvPr>
          <p:cNvSpPr>
            <a:spLocks noGrp="1"/>
          </p:cNvSpPr>
          <p:nvPr>
            <p:ph type="title"/>
          </p:nvPr>
        </p:nvSpPr>
        <p:spPr>
          <a:xfrm>
            <a:off x="53265" y="435229"/>
            <a:ext cx="9019713" cy="434925"/>
          </a:xfrm>
        </p:spPr>
        <p:txBody>
          <a:bodyPr>
            <a:noAutofit/>
          </a:bodyPr>
          <a:lstStyle/>
          <a:p>
            <a:r>
              <a:rPr lang="fr-FR" sz="4000" b="1" dirty="0">
                <a:solidFill>
                  <a:srgbClr val="002060"/>
                </a:solidFill>
              </a:rPr>
              <a:t>9. Focus le RGPD et la prospection commerciale</a:t>
            </a:r>
          </a:p>
        </p:txBody>
      </p:sp>
      <p:sp>
        <p:nvSpPr>
          <p:cNvPr id="8" name="ZoneTexte 7">
            <a:extLst>
              <a:ext uri="{FF2B5EF4-FFF2-40B4-BE49-F238E27FC236}">
                <a16:creationId xmlns:a16="http://schemas.microsoft.com/office/drawing/2014/main" id="{79508EA9-E7D7-F5CA-F35F-20BB2360D55B}"/>
              </a:ext>
            </a:extLst>
          </p:cNvPr>
          <p:cNvSpPr txBox="1"/>
          <p:nvPr/>
        </p:nvSpPr>
        <p:spPr>
          <a:xfrm>
            <a:off x="481636" y="1750637"/>
            <a:ext cx="4636168" cy="369332"/>
          </a:xfrm>
          <a:prstGeom prst="rect">
            <a:avLst/>
          </a:prstGeom>
          <a:noFill/>
        </p:spPr>
        <p:txBody>
          <a:bodyPr wrap="square" rtlCol="0">
            <a:spAutoFit/>
          </a:bodyPr>
          <a:lstStyle/>
          <a:p>
            <a:r>
              <a:rPr lang="fr-FR" b="1" dirty="0">
                <a:solidFill>
                  <a:srgbClr val="002060"/>
                </a:solidFill>
              </a:rPr>
              <a:t> </a:t>
            </a:r>
          </a:p>
        </p:txBody>
      </p:sp>
      <p:sp>
        <p:nvSpPr>
          <p:cNvPr id="9" name="ZoneTexte 8">
            <a:extLst>
              <a:ext uri="{FF2B5EF4-FFF2-40B4-BE49-F238E27FC236}">
                <a16:creationId xmlns:a16="http://schemas.microsoft.com/office/drawing/2014/main" id="{13408CE9-BB0F-4C2D-D80F-B7DECC050F47}"/>
              </a:ext>
            </a:extLst>
          </p:cNvPr>
          <p:cNvSpPr txBox="1"/>
          <p:nvPr/>
        </p:nvSpPr>
        <p:spPr>
          <a:xfrm>
            <a:off x="593706" y="1947153"/>
            <a:ext cx="4636168" cy="2308324"/>
          </a:xfrm>
          <a:prstGeom prst="rect">
            <a:avLst/>
          </a:prstGeom>
          <a:noFill/>
        </p:spPr>
        <p:txBody>
          <a:bodyPr wrap="square" rtlCol="0">
            <a:spAutoFit/>
          </a:bodyPr>
          <a:lstStyle/>
          <a:p>
            <a:r>
              <a:rPr lang="fr-FR" b="1" dirty="0">
                <a:solidFill>
                  <a:srgbClr val="FF0000"/>
                </a:solidFill>
              </a:rPr>
              <a:t>ATTENTION : </a:t>
            </a:r>
            <a:r>
              <a:rPr lang="fr-FR" sz="1800" dirty="0">
                <a:effectLst/>
                <a:latin typeface="Calibri" panose="020F0502020204030204" pitchFamily="34" charset="0"/>
                <a:ea typeface="Calibri" panose="020F0502020204030204" pitchFamily="34" charset="0"/>
                <a:cs typeface="Times New Roman" panose="02020603050405020304" pitchFamily="18" charset="0"/>
              </a:rPr>
              <a:t> Depuis le 1</a:t>
            </a:r>
            <a:r>
              <a:rPr lang="fr-FR" sz="1800" baseline="30000" dirty="0">
                <a:effectLst/>
                <a:latin typeface="Calibri" panose="020F0502020204030204" pitchFamily="34" charset="0"/>
                <a:ea typeface="Calibri" panose="020F0502020204030204" pitchFamily="34" charset="0"/>
                <a:cs typeface="Times New Roman" panose="02020603050405020304" pitchFamily="18" charset="0"/>
              </a:rPr>
              <a:t>er</a:t>
            </a:r>
            <a:r>
              <a:rPr lang="fr-FR" sz="1800" dirty="0">
                <a:effectLst/>
                <a:latin typeface="Calibri" panose="020F0502020204030204" pitchFamily="34" charset="0"/>
                <a:ea typeface="Calibri" panose="020F0502020204030204" pitchFamily="34" charset="0"/>
                <a:cs typeface="Times New Roman" panose="02020603050405020304" pitchFamily="18" charset="0"/>
              </a:rPr>
              <a:t> juin 2016, les consommateurs peuvent s’inscrire sur une liste d’opposition au démarchage téléphonique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Bloctel</a:t>
            </a:r>
            <a:r>
              <a:rPr lang="fr-FR" sz="1800" dirty="0">
                <a:effectLst/>
                <a:latin typeface="Calibri" panose="020F0502020204030204" pitchFamily="34" charset="0"/>
                <a:ea typeface="Calibri" panose="020F0502020204030204" pitchFamily="34" charset="0"/>
                <a:cs typeface="Times New Roman" panose="02020603050405020304" pitchFamily="18" charset="0"/>
              </a:rPr>
              <a:t> ». La loi interdit à tout professionnel, directement ou par l’intermédiaire d’un tiers agissant pour son compte, de démarcher téléphoniquement un consommateur inscrit sur la liste d’opposition. </a:t>
            </a:r>
            <a:endParaRPr lang="fr-FR" dirty="0"/>
          </a:p>
        </p:txBody>
      </p:sp>
      <p:sp>
        <p:nvSpPr>
          <p:cNvPr id="10" name="ZoneTexte 9">
            <a:extLst>
              <a:ext uri="{FF2B5EF4-FFF2-40B4-BE49-F238E27FC236}">
                <a16:creationId xmlns:a16="http://schemas.microsoft.com/office/drawing/2014/main" id="{59769787-B0D0-D6B2-5FA3-08B5F016CB4B}"/>
              </a:ext>
            </a:extLst>
          </p:cNvPr>
          <p:cNvSpPr txBox="1"/>
          <p:nvPr/>
        </p:nvSpPr>
        <p:spPr>
          <a:xfrm>
            <a:off x="521478" y="4470223"/>
            <a:ext cx="4780624" cy="1264642"/>
          </a:xfrm>
          <a:prstGeom prst="rect">
            <a:avLst/>
          </a:prstGeom>
          <a:noFill/>
        </p:spPr>
        <p:txBody>
          <a:bodyPr wrap="square">
            <a:spAutoFit/>
          </a:bodyPr>
          <a:lstStyle/>
          <a:p>
            <a:pPr>
              <a:lnSpc>
                <a:spcPct val="107000"/>
              </a:lnSpc>
              <a:spcAft>
                <a:spcPts val="800"/>
              </a:spcAft>
              <a:tabLst>
                <a:tab pos="4295775" algn="l"/>
              </a:tabLst>
            </a:pP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Toutefois </a:t>
            </a:r>
            <a:r>
              <a:rPr lang="fr-FR" sz="1800" dirty="0">
                <a:effectLst/>
                <a:latin typeface="Calibri" panose="020F0502020204030204" pitchFamily="34" charset="0"/>
                <a:ea typeface="Calibri" panose="020F0502020204030204" pitchFamily="34" charset="0"/>
                <a:cs typeface="Times New Roman" panose="02020603050405020304" pitchFamily="18" charset="0"/>
              </a:rPr>
              <a:t>: Vous pouvez être dispensé de consulter la liste d’opposition au démarchage «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Bloctel </a:t>
            </a:r>
            <a:r>
              <a:rPr lang="fr-FR" sz="1800" dirty="0">
                <a:effectLst/>
                <a:latin typeface="Calibri" panose="020F0502020204030204" pitchFamily="34" charset="0"/>
                <a:ea typeface="Calibri" panose="020F0502020204030204" pitchFamily="34" charset="0"/>
                <a:cs typeface="Times New Roman" panose="02020603050405020304" pitchFamily="18" charset="0"/>
              </a:rPr>
              <a:t>», si une relation contractuelle existe entre vous et le consommateur. </a:t>
            </a:r>
          </a:p>
        </p:txBody>
      </p:sp>
      <p:sp>
        <p:nvSpPr>
          <p:cNvPr id="15" name="Rectangle : coins arrondis 14">
            <a:extLst>
              <a:ext uri="{FF2B5EF4-FFF2-40B4-BE49-F238E27FC236}">
                <a16:creationId xmlns:a16="http://schemas.microsoft.com/office/drawing/2014/main" id="{30F2068B-A497-463C-196A-6CC59BCFD653}"/>
              </a:ext>
            </a:extLst>
          </p:cNvPr>
          <p:cNvSpPr/>
          <p:nvPr/>
        </p:nvSpPr>
        <p:spPr>
          <a:xfrm>
            <a:off x="5487290" y="1123135"/>
            <a:ext cx="6223074" cy="5734862"/>
          </a:xfrm>
          <a:prstGeom prst="roundRect">
            <a:avLst/>
          </a:prstGeom>
          <a:solidFill>
            <a:schemeClr val="bg1"/>
          </a:solidFill>
          <a:ln w="28575">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142D6EE7-150F-03D2-DD38-B2A2E8D5A60F}"/>
              </a:ext>
            </a:extLst>
          </p:cNvPr>
          <p:cNvSpPr txBox="1"/>
          <p:nvPr/>
        </p:nvSpPr>
        <p:spPr>
          <a:xfrm>
            <a:off x="5487290" y="1376117"/>
            <a:ext cx="5998934" cy="5413726"/>
          </a:xfrm>
          <a:prstGeom prst="rect">
            <a:avLst/>
          </a:prstGeom>
          <a:noFill/>
        </p:spPr>
        <p:txBody>
          <a:bodyPr wrap="square">
            <a:spAutoFit/>
          </a:bodyPr>
          <a:lstStyle/>
          <a:p>
            <a:pPr marL="342900" lvl="0" indent="-342900">
              <a:lnSpc>
                <a:spcPct val="107000"/>
              </a:lnSpc>
              <a:spcAft>
                <a:spcPts val="800"/>
              </a:spcAft>
              <a:buFont typeface="Wingdings" panose="05000000000000000000" pitchFamily="2" charset="2"/>
              <a:buChar char=""/>
              <a:tabLst>
                <a:tab pos="4295775" algn="l"/>
              </a:tabLst>
            </a:pPr>
            <a:r>
              <a:rPr lang="fr-FR" sz="1800" b="1" dirty="0">
                <a:solidFill>
                  <a:srgbClr val="767171"/>
                </a:solidFill>
                <a:effectLst/>
                <a:latin typeface="Calibri" panose="020F0502020204030204" pitchFamily="34" charset="0"/>
                <a:ea typeface="Calibri" panose="020F0502020204030204" pitchFamily="34" charset="0"/>
                <a:cs typeface="Times New Roman" panose="02020603050405020304" pitchFamily="18" charset="0"/>
              </a:rPr>
              <a:t>Décret n°2022-1313 du 13 octobre 2022 relatif à l’encadrement des jours, horaires et fréquence des appels téléphoniques à des fins de prospection commerciales non-sollicitée</a:t>
            </a:r>
            <a:r>
              <a:rPr lang="fr-FR" sz="1800" dirty="0">
                <a:solidFill>
                  <a:srgbClr val="767171"/>
                </a:solidFill>
                <a:effectLst/>
                <a:latin typeface="Calibri" panose="020F0502020204030204" pitchFamily="34" charset="0"/>
                <a:ea typeface="Calibri" panose="020F0502020204030204" pitchFamily="34" charset="0"/>
                <a:cs typeface="Times New Roman" panose="02020603050405020304" pitchFamily="18" charset="0"/>
              </a:rPr>
              <a:t> (entrée en vigueur au 1 er mars 2023.) Le démarchage téléphonique des consommateurs est autorisé du lundi au vendredi, de 10 heures à 13 heures et 14 heures à 20 heures. Il est en revanche interdit le samedi, le dimanche et les jours fériés. Toutefois, il ne s’applique pas si le consommateur à donnée son consentement pour recevoir des sollicitations commerciales téléphoniques. Pas plus de quatre fois par mois par le même professionnel. Si le consommateur refuse le démarchage lors de la conversation, le professionnel s’abstient de le contacter avant l’expiration d’une période de soixante jours calendaires. La violation de ces règles est sanctionnée </a:t>
            </a:r>
            <a:r>
              <a:rPr lang="fr-FR" sz="1800" b="1" dirty="0">
                <a:solidFill>
                  <a:srgbClr val="767171"/>
                </a:solidFill>
                <a:effectLst/>
                <a:latin typeface="Calibri" panose="020F0502020204030204" pitchFamily="34" charset="0"/>
                <a:ea typeface="Calibri" panose="020F0502020204030204" pitchFamily="34" charset="0"/>
                <a:cs typeface="Times New Roman" panose="02020603050405020304" pitchFamily="18" charset="0"/>
              </a:rPr>
              <a:t>(art.242-16 du Code de la consommation</a:t>
            </a:r>
            <a:r>
              <a:rPr lang="fr-FR" sz="1800" dirty="0">
                <a:solidFill>
                  <a:srgbClr val="767171"/>
                </a:solidFill>
                <a:effectLst/>
                <a:latin typeface="Calibri" panose="020F0502020204030204" pitchFamily="34" charset="0"/>
                <a:ea typeface="Calibri" panose="020F0502020204030204" pitchFamily="34" charset="0"/>
                <a:cs typeface="Times New Roman" panose="02020603050405020304" pitchFamily="18" charset="0"/>
              </a:rPr>
              <a:t>) de 75.000€ pour une personne physique ou de 375.000€ pour une personne morale.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ZoneTexte 15">
            <a:extLst>
              <a:ext uri="{FF2B5EF4-FFF2-40B4-BE49-F238E27FC236}">
                <a16:creationId xmlns:a16="http://schemas.microsoft.com/office/drawing/2014/main" id="{94574427-91BF-28D0-4E0F-DA8418A071FD}"/>
              </a:ext>
            </a:extLst>
          </p:cNvPr>
          <p:cNvSpPr txBox="1"/>
          <p:nvPr/>
        </p:nvSpPr>
        <p:spPr>
          <a:xfrm>
            <a:off x="53265" y="1347889"/>
            <a:ext cx="5434025" cy="369332"/>
          </a:xfrm>
          <a:prstGeom prst="rect">
            <a:avLst/>
          </a:prstGeom>
          <a:noFill/>
        </p:spPr>
        <p:txBody>
          <a:bodyPr wrap="square" rtlCol="0">
            <a:spAutoFit/>
          </a:bodyPr>
          <a:lstStyle/>
          <a:p>
            <a:pPr marL="285750" indent="-285750">
              <a:buFont typeface="Wingdings" panose="05000000000000000000" pitchFamily="2" charset="2"/>
              <a:buChar char="q"/>
            </a:pPr>
            <a:r>
              <a:rPr lang="fr-FR" b="1" dirty="0">
                <a:solidFill>
                  <a:srgbClr val="002060"/>
                </a:solidFill>
              </a:rPr>
              <a:t>9.1 La prospection commerciale BtoC téléphonique </a:t>
            </a:r>
          </a:p>
        </p:txBody>
      </p:sp>
    </p:spTree>
    <p:extLst>
      <p:ext uri="{BB962C8B-B14F-4D97-AF65-F5344CB8AC3E}">
        <p14:creationId xmlns:p14="http://schemas.microsoft.com/office/powerpoint/2010/main" val="3870244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rectangle 4">
            <a:extLst>
              <a:ext uri="{FF2B5EF4-FFF2-40B4-BE49-F238E27FC236}">
                <a16:creationId xmlns:a16="http://schemas.microsoft.com/office/drawing/2014/main" id="{E8C6149A-4B92-9C8C-18B2-9E9223980F3E}"/>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551CEA1-80D7-98E3-D16D-35DE9D2B39FA}"/>
              </a:ext>
            </a:extLst>
          </p:cNvPr>
          <p:cNvCxnSpPr>
            <a:cxnSpLocks/>
          </p:cNvCxnSpPr>
          <p:nvPr/>
        </p:nvCxnSpPr>
        <p:spPr>
          <a:xfrm>
            <a:off x="0" y="1167524"/>
            <a:ext cx="9161755"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riangle rectangle 6">
            <a:extLst>
              <a:ext uri="{FF2B5EF4-FFF2-40B4-BE49-F238E27FC236}">
                <a16:creationId xmlns:a16="http://schemas.microsoft.com/office/drawing/2014/main" id="{D4DD930A-5E32-5A20-B826-F9BBE7C13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FEF47155-1005-4889-CEFE-62987F62ED88}"/>
              </a:ext>
            </a:extLst>
          </p:cNvPr>
          <p:cNvSpPr txBox="1"/>
          <p:nvPr/>
        </p:nvSpPr>
        <p:spPr>
          <a:xfrm>
            <a:off x="53265" y="1471682"/>
            <a:ext cx="5122417" cy="369332"/>
          </a:xfrm>
          <a:prstGeom prst="rect">
            <a:avLst/>
          </a:prstGeom>
          <a:noFill/>
        </p:spPr>
        <p:txBody>
          <a:bodyPr wrap="square" rtlCol="0">
            <a:spAutoFit/>
          </a:bodyPr>
          <a:lstStyle/>
          <a:p>
            <a:pPr marL="285750" indent="-285750">
              <a:buFont typeface="Wingdings" panose="05000000000000000000" pitchFamily="2" charset="2"/>
              <a:buChar char="q"/>
            </a:pPr>
            <a:r>
              <a:rPr lang="fr-FR" b="1" dirty="0">
                <a:solidFill>
                  <a:srgbClr val="002060"/>
                </a:solidFill>
              </a:rPr>
              <a:t>9.2 La prospection commerciale BtoB</a:t>
            </a:r>
          </a:p>
        </p:txBody>
      </p:sp>
      <p:sp>
        <p:nvSpPr>
          <p:cNvPr id="3" name="Titre 1">
            <a:extLst>
              <a:ext uri="{FF2B5EF4-FFF2-40B4-BE49-F238E27FC236}">
                <a16:creationId xmlns:a16="http://schemas.microsoft.com/office/drawing/2014/main" id="{AB936B81-BD26-4FB6-6209-AF85331EA40A}"/>
              </a:ext>
            </a:extLst>
          </p:cNvPr>
          <p:cNvSpPr>
            <a:spLocks noGrp="1"/>
          </p:cNvSpPr>
          <p:nvPr>
            <p:ph type="title"/>
          </p:nvPr>
        </p:nvSpPr>
        <p:spPr>
          <a:xfrm>
            <a:off x="-1" y="428442"/>
            <a:ext cx="9019713" cy="434925"/>
          </a:xfrm>
        </p:spPr>
        <p:txBody>
          <a:bodyPr>
            <a:noAutofit/>
          </a:bodyPr>
          <a:lstStyle/>
          <a:p>
            <a:r>
              <a:rPr lang="fr-FR" sz="4000" b="1" dirty="0">
                <a:solidFill>
                  <a:srgbClr val="002060"/>
                </a:solidFill>
              </a:rPr>
              <a:t>11. Focus le RGPD et la prospection commerciale</a:t>
            </a:r>
          </a:p>
        </p:txBody>
      </p:sp>
      <p:sp>
        <p:nvSpPr>
          <p:cNvPr id="9" name="ZoneTexte 8">
            <a:extLst>
              <a:ext uri="{FF2B5EF4-FFF2-40B4-BE49-F238E27FC236}">
                <a16:creationId xmlns:a16="http://schemas.microsoft.com/office/drawing/2014/main" id="{8B7EA05A-BF95-C7CF-A8D8-851B6563F6FC}"/>
              </a:ext>
            </a:extLst>
          </p:cNvPr>
          <p:cNvSpPr txBox="1"/>
          <p:nvPr/>
        </p:nvSpPr>
        <p:spPr>
          <a:xfrm>
            <a:off x="467916" y="2224115"/>
            <a:ext cx="9035256" cy="2585323"/>
          </a:xfrm>
          <a:prstGeom prst="rect">
            <a:avLst/>
          </a:prstGeom>
          <a:noFill/>
        </p:spPr>
        <p:txBody>
          <a:bodyPr wrap="square" rtlCol="0">
            <a:spAutoFit/>
          </a:bodyPr>
          <a:lstStyle/>
          <a:p>
            <a:r>
              <a:rPr lang="fr-FR" b="1" dirty="0">
                <a:solidFill>
                  <a:srgbClr val="002060"/>
                </a:solidFill>
              </a:rPr>
              <a:t>Régime dérogatoire pour la prospection BtoB = </a:t>
            </a:r>
            <a:r>
              <a:rPr lang="fr-FR" b="1" dirty="0">
                <a:solidFill>
                  <a:srgbClr val="FF0000"/>
                </a:solidFill>
              </a:rPr>
              <a:t>pas de consentement obligatoire</a:t>
            </a:r>
          </a:p>
          <a:p>
            <a:r>
              <a:rPr lang="fr-FR" dirty="0">
                <a:solidFill>
                  <a:srgbClr val="002060"/>
                </a:solidFill>
              </a:rPr>
              <a:t> Un professionnel peut être contacté par téléphone, mail pro ou par voie postale sur son lieu de travail, dès lors que : </a:t>
            </a:r>
          </a:p>
          <a:p>
            <a:pPr marL="285750" indent="-285750">
              <a:buFontTx/>
              <a:buChar char="-"/>
            </a:pPr>
            <a:r>
              <a:rPr lang="fr-FR" dirty="0">
                <a:solidFill>
                  <a:srgbClr val="002060"/>
                </a:solidFill>
              </a:rPr>
              <a:t>Le message est en adéquation avec son profil professionnel ( son poste, son secteur d’activité) </a:t>
            </a:r>
          </a:p>
          <a:p>
            <a:pPr marL="285750" indent="-285750">
              <a:buFontTx/>
              <a:buChar char="-"/>
            </a:pPr>
            <a:r>
              <a:rPr lang="fr-FR" dirty="0">
                <a:solidFill>
                  <a:srgbClr val="002060"/>
                </a:solidFill>
              </a:rPr>
              <a:t>Qu’a chaque sollicitation le professionnel puisse faire valoir son droit d’opposition </a:t>
            </a:r>
          </a:p>
          <a:p>
            <a:pPr marL="285750" indent="-285750">
              <a:buFontTx/>
              <a:buChar char="-"/>
            </a:pPr>
            <a:r>
              <a:rPr lang="fr-FR" dirty="0">
                <a:solidFill>
                  <a:srgbClr val="002060"/>
                </a:solidFill>
              </a:rPr>
              <a:t>Que la personne ai été informé que son email professionnel pouvait être utilisée à des fins des prospection commerciale </a:t>
            </a:r>
          </a:p>
          <a:p>
            <a:pPr marL="285750" indent="-285750">
              <a:buFontTx/>
              <a:buChar char="-"/>
            </a:pPr>
            <a:r>
              <a:rPr lang="fr-FR" dirty="0">
                <a:solidFill>
                  <a:srgbClr val="002060"/>
                </a:solidFill>
              </a:rPr>
              <a:t>Que la société soit clairement identifiable et joignable le cas échéant </a:t>
            </a:r>
          </a:p>
        </p:txBody>
      </p:sp>
      <p:sp>
        <p:nvSpPr>
          <p:cNvPr id="10" name="ZoneTexte 9">
            <a:extLst>
              <a:ext uri="{FF2B5EF4-FFF2-40B4-BE49-F238E27FC236}">
                <a16:creationId xmlns:a16="http://schemas.microsoft.com/office/drawing/2014/main" id="{F79FD269-31B8-93E5-E578-F5192D022A91}"/>
              </a:ext>
            </a:extLst>
          </p:cNvPr>
          <p:cNvSpPr txBox="1"/>
          <p:nvPr/>
        </p:nvSpPr>
        <p:spPr>
          <a:xfrm>
            <a:off x="1805656" y="5148707"/>
            <a:ext cx="7074568" cy="646331"/>
          </a:xfrm>
          <a:prstGeom prst="rect">
            <a:avLst/>
          </a:prstGeom>
          <a:noFill/>
        </p:spPr>
        <p:txBody>
          <a:bodyPr wrap="square" rtlCol="0">
            <a:spAutoFit/>
          </a:bodyPr>
          <a:lstStyle/>
          <a:p>
            <a:r>
              <a:rPr lang="fr-FR" b="1" dirty="0">
                <a:solidFill>
                  <a:srgbClr val="FF0000"/>
                </a:solidFill>
              </a:rPr>
              <a:t>Attention : </a:t>
            </a:r>
            <a:r>
              <a:rPr lang="fr-FR" dirty="0">
                <a:solidFill>
                  <a:srgbClr val="002060"/>
                </a:solidFill>
              </a:rPr>
              <a:t>Ce régime dérogatoire est applicable uniquement lorsque l’emailing est en rapport avec la </a:t>
            </a:r>
            <a:r>
              <a:rPr lang="fr-FR" b="1" dirty="0">
                <a:solidFill>
                  <a:srgbClr val="002060"/>
                </a:solidFill>
              </a:rPr>
              <a:t>profession du destinataire  </a:t>
            </a:r>
          </a:p>
        </p:txBody>
      </p:sp>
      <p:sp>
        <p:nvSpPr>
          <p:cNvPr id="11" name="ZoneTexte 10">
            <a:extLst>
              <a:ext uri="{FF2B5EF4-FFF2-40B4-BE49-F238E27FC236}">
                <a16:creationId xmlns:a16="http://schemas.microsoft.com/office/drawing/2014/main" id="{99BB78D7-E7AC-839A-BC18-C7760C2E15E1}"/>
              </a:ext>
            </a:extLst>
          </p:cNvPr>
          <p:cNvSpPr txBox="1"/>
          <p:nvPr/>
        </p:nvSpPr>
        <p:spPr>
          <a:xfrm>
            <a:off x="1805656" y="5885952"/>
            <a:ext cx="8309810" cy="646331"/>
          </a:xfrm>
          <a:prstGeom prst="rect">
            <a:avLst/>
          </a:prstGeom>
          <a:noFill/>
        </p:spPr>
        <p:txBody>
          <a:bodyPr wrap="square" rtlCol="0">
            <a:spAutoFit/>
          </a:bodyPr>
          <a:lstStyle/>
          <a:p>
            <a:r>
              <a:rPr lang="fr-FR" b="1" dirty="0">
                <a:solidFill>
                  <a:srgbClr val="002060"/>
                </a:solidFill>
              </a:rPr>
              <a:t>Exemple : </a:t>
            </a:r>
            <a:r>
              <a:rPr lang="fr-FR" dirty="0">
                <a:solidFill>
                  <a:srgbClr val="002060"/>
                </a:solidFill>
              </a:rPr>
              <a:t>Ma campagne emailing pour des réductions sur des pièces automobiles ne peut pas être envoyé à mon client professionnel éditeur de logiciel. </a:t>
            </a:r>
          </a:p>
        </p:txBody>
      </p:sp>
    </p:spTree>
    <p:extLst>
      <p:ext uri="{BB962C8B-B14F-4D97-AF65-F5344CB8AC3E}">
        <p14:creationId xmlns:p14="http://schemas.microsoft.com/office/powerpoint/2010/main" val="3059849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rectangle 4">
            <a:extLst>
              <a:ext uri="{FF2B5EF4-FFF2-40B4-BE49-F238E27FC236}">
                <a16:creationId xmlns:a16="http://schemas.microsoft.com/office/drawing/2014/main" id="{E8C6149A-4B92-9C8C-18B2-9E9223980F3E}"/>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551CEA1-80D7-98E3-D16D-35DE9D2B39FA}"/>
              </a:ext>
            </a:extLst>
          </p:cNvPr>
          <p:cNvCxnSpPr>
            <a:cxnSpLocks/>
          </p:cNvCxnSpPr>
          <p:nvPr/>
        </p:nvCxnSpPr>
        <p:spPr>
          <a:xfrm>
            <a:off x="0" y="865683"/>
            <a:ext cx="9019713"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riangle rectangle 6">
            <a:extLst>
              <a:ext uri="{FF2B5EF4-FFF2-40B4-BE49-F238E27FC236}">
                <a16:creationId xmlns:a16="http://schemas.microsoft.com/office/drawing/2014/main" id="{D4DD930A-5E32-5A20-B826-F9BBE7C13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12F3C1B7-7563-5FC3-9957-A79EBDCDAD1D}"/>
              </a:ext>
            </a:extLst>
          </p:cNvPr>
          <p:cNvSpPr>
            <a:spLocks noGrp="1"/>
          </p:cNvSpPr>
          <p:nvPr>
            <p:ph type="title"/>
          </p:nvPr>
        </p:nvSpPr>
        <p:spPr>
          <a:xfrm>
            <a:off x="0" y="215378"/>
            <a:ext cx="9019713" cy="434925"/>
          </a:xfrm>
        </p:spPr>
        <p:txBody>
          <a:bodyPr>
            <a:noAutofit/>
          </a:bodyPr>
          <a:lstStyle/>
          <a:p>
            <a:r>
              <a:rPr lang="fr-FR" sz="4000" b="1" dirty="0">
                <a:solidFill>
                  <a:srgbClr val="002060"/>
                </a:solidFill>
              </a:rPr>
              <a:t>10. Les outils de la conformité:</a:t>
            </a:r>
          </a:p>
        </p:txBody>
      </p:sp>
      <p:sp>
        <p:nvSpPr>
          <p:cNvPr id="4" name="Rectangle 3">
            <a:extLst>
              <a:ext uri="{FF2B5EF4-FFF2-40B4-BE49-F238E27FC236}">
                <a16:creationId xmlns:a16="http://schemas.microsoft.com/office/drawing/2014/main" id="{72CBB07E-EAF6-A37A-EDE5-4BB2B68A0016}"/>
              </a:ext>
            </a:extLst>
          </p:cNvPr>
          <p:cNvSpPr txBox="1">
            <a:spLocks noChangeArrowheads="1"/>
          </p:cNvSpPr>
          <p:nvPr/>
        </p:nvSpPr>
        <p:spPr>
          <a:xfrm>
            <a:off x="552013" y="1081064"/>
            <a:ext cx="8229600" cy="5191720"/>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anose="05000000000000000000" pitchFamily="2" charset="2"/>
              <a:buChar char="Ø"/>
            </a:pPr>
            <a:r>
              <a:rPr lang="fr-FR" altLang="fr-FR" sz="2200" dirty="0">
                <a:solidFill>
                  <a:srgbClr val="002060"/>
                </a:solidFill>
                <a:ea typeface="ＭＳ Ｐゴシック" panose="020B0600070205080204" pitchFamily="34" charset="-128"/>
                <a:cs typeface="ＭＳ Ｐゴシック" panose="020B0600070205080204" pitchFamily="34" charset="-128"/>
              </a:rPr>
              <a:t>Les registres </a:t>
            </a:r>
          </a:p>
          <a:p>
            <a:pPr>
              <a:lnSpc>
                <a:spcPct val="80000"/>
              </a:lnSpc>
              <a:buFont typeface="Wingdings" panose="05000000000000000000" pitchFamily="2" charset="2"/>
              <a:buChar char="Ø"/>
            </a:pPr>
            <a:r>
              <a:rPr lang="fr-FR" altLang="fr-FR" sz="2200" dirty="0">
                <a:solidFill>
                  <a:srgbClr val="002060"/>
                </a:solidFill>
                <a:ea typeface="ＭＳ Ｐゴシック" panose="020B0600070205080204" pitchFamily="34" charset="-128"/>
                <a:cs typeface="ＭＳ Ｐゴシック" panose="020B0600070205080204" pitchFamily="34" charset="-128"/>
              </a:rPr>
              <a:t>La documentation liée aux droits des personnes : </a:t>
            </a:r>
          </a:p>
          <a:p>
            <a:pPr lvl="1">
              <a:lnSpc>
                <a:spcPct val="80000"/>
              </a:lnSpc>
            </a:pPr>
            <a:r>
              <a:rPr lang="fr-FR" altLang="fr-FR" sz="2200" dirty="0">
                <a:solidFill>
                  <a:srgbClr val="002060"/>
                </a:solidFill>
                <a:ea typeface="ＭＳ Ｐゴシック" panose="020B0600070205080204" pitchFamily="34" charset="-128"/>
              </a:rPr>
              <a:t>politique de confidentialité, procédure de gestion des droits des personnes</a:t>
            </a:r>
          </a:p>
          <a:p>
            <a:pPr>
              <a:lnSpc>
                <a:spcPct val="80000"/>
              </a:lnSpc>
              <a:buFont typeface="Wingdings" panose="05000000000000000000" pitchFamily="2" charset="2"/>
              <a:buChar char="Ø"/>
            </a:pPr>
            <a:r>
              <a:rPr lang="fr-FR" altLang="fr-FR" sz="2200" dirty="0">
                <a:solidFill>
                  <a:srgbClr val="002060"/>
                </a:solidFill>
                <a:ea typeface="ＭＳ Ｐゴシック" panose="020B0600070205080204" pitchFamily="34" charset="-128"/>
                <a:cs typeface="ＭＳ Ｐゴシック" panose="020B0600070205080204" pitchFamily="34" charset="-128"/>
              </a:rPr>
              <a:t>La documentation liée aux contrats conclus :</a:t>
            </a:r>
          </a:p>
          <a:p>
            <a:pPr lvl="1">
              <a:lnSpc>
                <a:spcPct val="80000"/>
              </a:lnSpc>
            </a:pPr>
            <a:r>
              <a:rPr lang="fr-FR" altLang="fr-FR" sz="2200" dirty="0">
                <a:solidFill>
                  <a:srgbClr val="002060"/>
                </a:solidFill>
                <a:ea typeface="ＭＳ Ｐゴシック" panose="020B0600070205080204" pitchFamily="34" charset="-128"/>
              </a:rPr>
              <a:t>Avec les ST</a:t>
            </a:r>
          </a:p>
          <a:p>
            <a:pPr lvl="1">
              <a:lnSpc>
                <a:spcPct val="80000"/>
              </a:lnSpc>
            </a:pPr>
            <a:r>
              <a:rPr lang="fr-FR" altLang="fr-FR" sz="2200" dirty="0">
                <a:solidFill>
                  <a:srgbClr val="002060"/>
                </a:solidFill>
                <a:ea typeface="ＭＳ Ｐゴシック" panose="020B0600070205080204" pitchFamily="34" charset="-128"/>
              </a:rPr>
              <a:t>Avec les Co-RT</a:t>
            </a:r>
          </a:p>
          <a:p>
            <a:pPr lvl="1">
              <a:lnSpc>
                <a:spcPct val="80000"/>
              </a:lnSpc>
            </a:pPr>
            <a:r>
              <a:rPr lang="fr-FR" altLang="fr-FR" sz="2200" dirty="0">
                <a:solidFill>
                  <a:srgbClr val="002060"/>
                </a:solidFill>
                <a:ea typeface="ＭＳ Ｐゴシック" panose="020B0600070205080204" pitchFamily="34" charset="-128"/>
              </a:rPr>
              <a:t>Avec les partenaires</a:t>
            </a:r>
          </a:p>
          <a:p>
            <a:pPr>
              <a:lnSpc>
                <a:spcPct val="80000"/>
              </a:lnSpc>
              <a:buFont typeface="Wingdings" panose="05000000000000000000" pitchFamily="2" charset="2"/>
              <a:buChar char="Ø"/>
            </a:pPr>
            <a:r>
              <a:rPr lang="fr-FR" altLang="fr-FR" sz="2200" dirty="0">
                <a:solidFill>
                  <a:srgbClr val="002060"/>
                </a:solidFill>
                <a:ea typeface="ＭＳ Ｐゴシック" panose="020B0600070205080204" pitchFamily="34" charset="-128"/>
                <a:cs typeface="ＭＳ Ｐゴシック" panose="020B0600070205080204" pitchFamily="34" charset="-128"/>
              </a:rPr>
              <a:t>La documentation liée à la sécurité des données personnelles :</a:t>
            </a:r>
          </a:p>
          <a:p>
            <a:pPr lvl="1">
              <a:lnSpc>
                <a:spcPct val="80000"/>
              </a:lnSpc>
            </a:pPr>
            <a:r>
              <a:rPr lang="fr-FR" altLang="fr-FR" sz="2200" dirty="0">
                <a:solidFill>
                  <a:srgbClr val="002060"/>
                </a:solidFill>
                <a:ea typeface="ＭＳ Ｐゴシック" panose="020B0600070205080204" pitchFamily="34" charset="-128"/>
              </a:rPr>
              <a:t>PSSI</a:t>
            </a:r>
          </a:p>
          <a:p>
            <a:pPr lvl="1">
              <a:lnSpc>
                <a:spcPct val="80000"/>
              </a:lnSpc>
            </a:pPr>
            <a:r>
              <a:rPr lang="fr-FR" altLang="fr-FR" sz="2200" dirty="0">
                <a:solidFill>
                  <a:srgbClr val="002060"/>
                </a:solidFill>
                <a:ea typeface="ＭＳ Ｐゴシック" panose="020B0600070205080204" pitchFamily="34" charset="-128"/>
              </a:rPr>
              <a:t>PIA</a:t>
            </a:r>
          </a:p>
          <a:p>
            <a:pPr>
              <a:lnSpc>
                <a:spcPct val="80000"/>
              </a:lnSpc>
              <a:buFont typeface="Wingdings" panose="05000000000000000000" pitchFamily="2" charset="2"/>
              <a:buChar char="Ø"/>
            </a:pPr>
            <a:r>
              <a:rPr lang="fr-FR" altLang="fr-FR" sz="2200" dirty="0">
                <a:solidFill>
                  <a:srgbClr val="002060"/>
                </a:solidFill>
                <a:ea typeface="ＭＳ Ｐゴシック" panose="020B0600070205080204" pitchFamily="34" charset="-128"/>
                <a:cs typeface="ＭＳ Ｐゴシック" panose="020B0600070205080204" pitchFamily="34" charset="-128"/>
              </a:rPr>
              <a:t>La documentation liée aux transferts hors UE</a:t>
            </a:r>
          </a:p>
          <a:p>
            <a:pPr lvl="1">
              <a:lnSpc>
                <a:spcPct val="80000"/>
              </a:lnSpc>
            </a:pPr>
            <a:r>
              <a:rPr lang="fr-FR" altLang="fr-FR" sz="2200" dirty="0">
                <a:solidFill>
                  <a:srgbClr val="002060"/>
                </a:solidFill>
                <a:ea typeface="ＭＳ Ｐゴシック" panose="020B0600070205080204" pitchFamily="34" charset="-128"/>
              </a:rPr>
              <a:t>les BCR (règles internes d'entreprise)</a:t>
            </a:r>
          </a:p>
          <a:p>
            <a:pPr lvl="1">
              <a:lnSpc>
                <a:spcPct val="80000"/>
              </a:lnSpc>
            </a:pPr>
            <a:r>
              <a:rPr lang="fr-FR" altLang="fr-FR" sz="2200" dirty="0">
                <a:solidFill>
                  <a:srgbClr val="002060"/>
                </a:solidFill>
                <a:ea typeface="ＭＳ Ｐゴシック" panose="020B0600070205080204" pitchFamily="34" charset="-128"/>
              </a:rPr>
              <a:t>les CCT (Clauses contractuelles </a:t>
            </a:r>
            <a:r>
              <a:rPr lang="fr-FR" altLang="fr-FR" sz="2000" dirty="0">
                <a:solidFill>
                  <a:srgbClr val="002060"/>
                </a:solidFill>
                <a:ea typeface="ＭＳ Ｐゴシック" panose="020B0600070205080204" pitchFamily="34" charset="-128"/>
              </a:rPr>
              <a:t>Type) </a:t>
            </a:r>
          </a:p>
        </p:txBody>
      </p:sp>
    </p:spTree>
    <p:extLst>
      <p:ext uri="{BB962C8B-B14F-4D97-AF65-F5344CB8AC3E}">
        <p14:creationId xmlns:p14="http://schemas.microsoft.com/office/powerpoint/2010/main" val="2724946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rectangle 4">
            <a:extLst>
              <a:ext uri="{FF2B5EF4-FFF2-40B4-BE49-F238E27FC236}">
                <a16:creationId xmlns:a16="http://schemas.microsoft.com/office/drawing/2014/main" id="{E8C6149A-4B92-9C8C-18B2-9E9223980F3E}"/>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551CEA1-80D7-98E3-D16D-35DE9D2B39FA}"/>
              </a:ext>
            </a:extLst>
          </p:cNvPr>
          <p:cNvCxnSpPr>
            <a:cxnSpLocks/>
          </p:cNvCxnSpPr>
          <p:nvPr/>
        </p:nvCxnSpPr>
        <p:spPr>
          <a:xfrm>
            <a:off x="0" y="1069869"/>
            <a:ext cx="9330431"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riangle rectangle 6">
            <a:extLst>
              <a:ext uri="{FF2B5EF4-FFF2-40B4-BE49-F238E27FC236}">
                <a16:creationId xmlns:a16="http://schemas.microsoft.com/office/drawing/2014/main" id="{D4DD930A-5E32-5A20-B826-F9BBE7C132FE}"/>
              </a:ext>
            </a:extLst>
          </p:cNvPr>
          <p:cNvSpPr/>
          <p:nvPr/>
        </p:nvSpPr>
        <p:spPr>
          <a:xfrm rot="10800000">
            <a:off x="8815526" y="-1"/>
            <a:ext cx="3376470" cy="687155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Titre 1">
            <a:extLst>
              <a:ext uri="{FF2B5EF4-FFF2-40B4-BE49-F238E27FC236}">
                <a16:creationId xmlns:a16="http://schemas.microsoft.com/office/drawing/2014/main" id="{8BD8858C-4D2D-A29D-2DBF-07504C5FB003}"/>
              </a:ext>
            </a:extLst>
          </p:cNvPr>
          <p:cNvSpPr>
            <a:spLocks noGrp="1"/>
          </p:cNvSpPr>
          <p:nvPr>
            <p:ph type="title"/>
          </p:nvPr>
        </p:nvSpPr>
        <p:spPr>
          <a:xfrm>
            <a:off x="-1" y="300036"/>
            <a:ext cx="9019713" cy="434925"/>
          </a:xfrm>
        </p:spPr>
        <p:txBody>
          <a:bodyPr>
            <a:noAutofit/>
          </a:bodyPr>
          <a:lstStyle/>
          <a:p>
            <a:r>
              <a:rPr lang="fr-FR" sz="4000" b="1" dirty="0">
                <a:solidFill>
                  <a:srgbClr val="002060"/>
                </a:solidFill>
              </a:rPr>
              <a:t>Module 2 : Changements </a:t>
            </a:r>
            <a:r>
              <a:rPr lang="fr-FR" sz="4000" b="1">
                <a:solidFill>
                  <a:srgbClr val="002060"/>
                </a:solidFill>
              </a:rPr>
              <a:t>majeurs du RGPD </a:t>
            </a:r>
            <a:endParaRPr lang="fr-FR" sz="4000" b="1" dirty="0">
              <a:solidFill>
                <a:srgbClr val="002060"/>
              </a:solidFill>
            </a:endParaRPr>
          </a:p>
        </p:txBody>
      </p:sp>
      <p:sp>
        <p:nvSpPr>
          <p:cNvPr id="10" name="ZoneTexte 9">
            <a:extLst>
              <a:ext uri="{FF2B5EF4-FFF2-40B4-BE49-F238E27FC236}">
                <a16:creationId xmlns:a16="http://schemas.microsoft.com/office/drawing/2014/main" id="{5BED30C3-119C-0812-7642-234C35FABC40}"/>
              </a:ext>
            </a:extLst>
          </p:cNvPr>
          <p:cNvSpPr txBox="1"/>
          <p:nvPr/>
        </p:nvSpPr>
        <p:spPr>
          <a:xfrm>
            <a:off x="121596" y="1190010"/>
            <a:ext cx="4807866" cy="369332"/>
          </a:xfrm>
          <a:prstGeom prst="rect">
            <a:avLst/>
          </a:prstGeom>
          <a:noFill/>
        </p:spPr>
        <p:txBody>
          <a:bodyPr wrap="square" rtlCol="0">
            <a:spAutoFit/>
          </a:bodyPr>
          <a:lstStyle/>
          <a:p>
            <a:r>
              <a:rPr lang="fr-FR" dirty="0">
                <a:solidFill>
                  <a:schemeClr val="accent6">
                    <a:lumMod val="50000"/>
                  </a:schemeClr>
                </a:solidFill>
                <a:sym typeface="Wingdings" panose="05000000000000000000" pitchFamily="2" charset="2"/>
              </a:rPr>
              <a:t> </a:t>
            </a:r>
            <a:r>
              <a:rPr lang="fr-FR" dirty="0">
                <a:solidFill>
                  <a:schemeClr val="accent6">
                    <a:lumMod val="50000"/>
                  </a:schemeClr>
                </a:solidFill>
              </a:rPr>
              <a:t>Cours du 10 novembre 2023</a:t>
            </a:r>
          </a:p>
        </p:txBody>
      </p:sp>
      <p:sp>
        <p:nvSpPr>
          <p:cNvPr id="11" name="ZoneTexte 10">
            <a:extLst>
              <a:ext uri="{FF2B5EF4-FFF2-40B4-BE49-F238E27FC236}">
                <a16:creationId xmlns:a16="http://schemas.microsoft.com/office/drawing/2014/main" id="{E0A0EFEF-5FA9-4435-4044-5BAFA6CC30B0}"/>
              </a:ext>
            </a:extLst>
          </p:cNvPr>
          <p:cNvSpPr txBox="1"/>
          <p:nvPr/>
        </p:nvSpPr>
        <p:spPr>
          <a:xfrm>
            <a:off x="3153052" y="2305739"/>
            <a:ext cx="5866660" cy="3083921"/>
          </a:xfrm>
          <a:prstGeom prst="rect">
            <a:avLst/>
          </a:prstGeom>
          <a:noFill/>
        </p:spPr>
        <p:txBody>
          <a:bodyPr wrap="square" rtlCol="0">
            <a:spAutoFit/>
          </a:bodyPr>
          <a:lstStyle/>
          <a:p>
            <a:pPr>
              <a:lnSpc>
                <a:spcPct val="200000"/>
              </a:lnSpc>
            </a:pPr>
            <a:r>
              <a:rPr lang="fr-FR" sz="2000" b="1" dirty="0">
                <a:solidFill>
                  <a:srgbClr val="002060"/>
                </a:solidFill>
              </a:rPr>
              <a:t>8. Les nouvelles notions </a:t>
            </a:r>
          </a:p>
          <a:p>
            <a:pPr>
              <a:lnSpc>
                <a:spcPct val="200000"/>
              </a:lnSpc>
            </a:pPr>
            <a:r>
              <a:rPr lang="fr-FR" sz="2000" b="1" dirty="0">
                <a:solidFill>
                  <a:srgbClr val="002060"/>
                </a:solidFill>
              </a:rPr>
              <a:t>9. Focus sur la prospection commerciale</a:t>
            </a:r>
          </a:p>
          <a:p>
            <a:pPr>
              <a:lnSpc>
                <a:spcPct val="200000"/>
              </a:lnSpc>
            </a:pPr>
            <a:r>
              <a:rPr lang="fr-FR" sz="2000" b="1" dirty="0">
                <a:solidFill>
                  <a:srgbClr val="002060"/>
                </a:solidFill>
              </a:rPr>
              <a:t>10. Les outils de la conformité</a:t>
            </a:r>
          </a:p>
          <a:p>
            <a:pPr>
              <a:lnSpc>
                <a:spcPct val="200000"/>
              </a:lnSpc>
            </a:pPr>
            <a:r>
              <a:rPr lang="fr-FR" sz="2000" b="1" dirty="0">
                <a:solidFill>
                  <a:srgbClr val="002060"/>
                </a:solidFill>
              </a:rPr>
              <a:t>11. Quizz et étude de cas</a:t>
            </a:r>
          </a:p>
          <a:p>
            <a:pPr>
              <a:lnSpc>
                <a:spcPct val="200000"/>
              </a:lnSpc>
            </a:pPr>
            <a:r>
              <a:rPr lang="fr-FR" sz="2000" b="1" dirty="0">
                <a:solidFill>
                  <a:srgbClr val="002060"/>
                </a:solidFill>
              </a:rPr>
              <a:t>12. Ressources</a:t>
            </a:r>
          </a:p>
        </p:txBody>
      </p:sp>
    </p:spTree>
    <p:extLst>
      <p:ext uri="{BB962C8B-B14F-4D97-AF65-F5344CB8AC3E}">
        <p14:creationId xmlns:p14="http://schemas.microsoft.com/office/powerpoint/2010/main" val="670345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 coins arrondis 14">
            <a:extLst>
              <a:ext uri="{FF2B5EF4-FFF2-40B4-BE49-F238E27FC236}">
                <a16:creationId xmlns:a16="http://schemas.microsoft.com/office/drawing/2014/main" id="{F1065215-0A57-72E3-6E82-1AA1AD8ACB07}"/>
              </a:ext>
            </a:extLst>
          </p:cNvPr>
          <p:cNvSpPr/>
          <p:nvPr/>
        </p:nvSpPr>
        <p:spPr>
          <a:xfrm>
            <a:off x="705776" y="4179313"/>
            <a:ext cx="4896515" cy="2093146"/>
          </a:xfrm>
          <a:prstGeom prst="roundRect">
            <a:avLst/>
          </a:prstGeom>
          <a:solidFill>
            <a:schemeClr val="bg1"/>
          </a:solidFill>
          <a:ln w="28575">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rectangle 4">
            <a:extLst>
              <a:ext uri="{FF2B5EF4-FFF2-40B4-BE49-F238E27FC236}">
                <a16:creationId xmlns:a16="http://schemas.microsoft.com/office/drawing/2014/main" id="{E8C6149A-4B92-9C8C-18B2-9E9223980F3E}"/>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551CEA1-80D7-98E3-D16D-35DE9D2B39FA}"/>
              </a:ext>
            </a:extLst>
          </p:cNvPr>
          <p:cNvCxnSpPr>
            <a:cxnSpLocks/>
          </p:cNvCxnSpPr>
          <p:nvPr/>
        </p:nvCxnSpPr>
        <p:spPr>
          <a:xfrm>
            <a:off x="0" y="865683"/>
            <a:ext cx="9019713"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riangle rectangle 6">
            <a:extLst>
              <a:ext uri="{FF2B5EF4-FFF2-40B4-BE49-F238E27FC236}">
                <a16:creationId xmlns:a16="http://schemas.microsoft.com/office/drawing/2014/main" id="{D4DD930A-5E32-5A20-B826-F9BBE7C13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3CB69525-F23B-D203-D543-574001220A44}"/>
              </a:ext>
            </a:extLst>
          </p:cNvPr>
          <p:cNvSpPr txBox="1"/>
          <p:nvPr/>
        </p:nvSpPr>
        <p:spPr>
          <a:xfrm>
            <a:off x="320841" y="1097469"/>
            <a:ext cx="5133474" cy="369332"/>
          </a:xfrm>
          <a:prstGeom prst="rect">
            <a:avLst/>
          </a:prstGeom>
          <a:noFill/>
        </p:spPr>
        <p:txBody>
          <a:bodyPr wrap="square" rtlCol="0">
            <a:spAutoFit/>
          </a:bodyPr>
          <a:lstStyle/>
          <a:p>
            <a:pPr marL="285750" indent="-285750">
              <a:buFont typeface="Wingdings" panose="05000000000000000000" pitchFamily="2" charset="2"/>
              <a:buChar char="Ø"/>
            </a:pPr>
            <a:r>
              <a:rPr lang="fr-FR" b="1" dirty="0">
                <a:solidFill>
                  <a:srgbClr val="002060"/>
                </a:solidFill>
              </a:rPr>
              <a:t> Focus Registre de traitement  </a:t>
            </a:r>
            <a:r>
              <a:rPr lang="fr-FR" b="1" dirty="0">
                <a:solidFill>
                  <a:schemeClr val="accent3">
                    <a:lumMod val="75000"/>
                  </a:schemeClr>
                </a:solidFill>
              </a:rPr>
              <a:t>Art.30 du RGPD </a:t>
            </a:r>
          </a:p>
        </p:txBody>
      </p:sp>
      <p:sp>
        <p:nvSpPr>
          <p:cNvPr id="12" name="ZoneTexte 11">
            <a:extLst>
              <a:ext uri="{FF2B5EF4-FFF2-40B4-BE49-F238E27FC236}">
                <a16:creationId xmlns:a16="http://schemas.microsoft.com/office/drawing/2014/main" id="{00A9BB0F-248E-73B0-F917-A500C1D6317F}"/>
              </a:ext>
            </a:extLst>
          </p:cNvPr>
          <p:cNvSpPr txBox="1"/>
          <p:nvPr/>
        </p:nvSpPr>
        <p:spPr>
          <a:xfrm>
            <a:off x="603603" y="1698586"/>
            <a:ext cx="7812505" cy="2308324"/>
          </a:xfrm>
          <a:prstGeom prst="rect">
            <a:avLst/>
          </a:prstGeom>
          <a:noFill/>
        </p:spPr>
        <p:txBody>
          <a:bodyPr wrap="square" rtlCol="0">
            <a:spAutoFit/>
          </a:bodyPr>
          <a:lstStyle/>
          <a:p>
            <a:pPr marL="285750" indent="-285750">
              <a:buFont typeface="Wingdings" panose="05000000000000000000" pitchFamily="2" charset="2"/>
              <a:buChar char="§"/>
            </a:pPr>
            <a:r>
              <a:rPr lang="fr-FR" b="1" dirty="0">
                <a:solidFill>
                  <a:srgbClr val="002060"/>
                </a:solidFill>
              </a:rPr>
              <a:t>Document de recensement et d’analyse, il permet d’identifier précisément </a:t>
            </a:r>
            <a:r>
              <a:rPr lang="fr-FR" dirty="0">
                <a:solidFill>
                  <a:srgbClr val="002060"/>
                </a:solidFill>
              </a:rPr>
              <a:t>:</a:t>
            </a:r>
          </a:p>
          <a:p>
            <a:pPr marL="285750" indent="-285750">
              <a:buFont typeface="Wingdings" panose="05000000000000000000" pitchFamily="2" charset="2"/>
              <a:buChar char="ü"/>
            </a:pPr>
            <a:r>
              <a:rPr lang="fr-FR" b="1" dirty="0">
                <a:solidFill>
                  <a:srgbClr val="002060"/>
                </a:solidFill>
              </a:rPr>
              <a:t>Les parties prenantes </a:t>
            </a:r>
            <a:r>
              <a:rPr lang="fr-FR" dirty="0">
                <a:solidFill>
                  <a:srgbClr val="002060"/>
                </a:solidFill>
              </a:rPr>
              <a:t>( représentant, sous-traitants, co-responsable, </a:t>
            </a:r>
            <a:r>
              <a:rPr lang="fr-FR" dirty="0" err="1">
                <a:solidFill>
                  <a:srgbClr val="002060"/>
                </a:solidFill>
              </a:rPr>
              <a:t>etc</a:t>
            </a:r>
            <a:r>
              <a:rPr lang="fr-FR" dirty="0">
                <a:solidFill>
                  <a:srgbClr val="002060"/>
                </a:solidFill>
              </a:rPr>
              <a:t>) qui interviennent dans le traitement des données </a:t>
            </a:r>
          </a:p>
          <a:p>
            <a:pPr marL="285750" indent="-285750">
              <a:buFont typeface="Wingdings" panose="05000000000000000000" pitchFamily="2" charset="2"/>
              <a:buChar char="ü"/>
            </a:pPr>
            <a:r>
              <a:rPr lang="fr-FR" b="1" dirty="0">
                <a:solidFill>
                  <a:srgbClr val="002060"/>
                </a:solidFill>
              </a:rPr>
              <a:t>Les catégories </a:t>
            </a:r>
            <a:r>
              <a:rPr lang="fr-FR" dirty="0">
                <a:solidFill>
                  <a:srgbClr val="002060"/>
                </a:solidFill>
              </a:rPr>
              <a:t>de données traitées </a:t>
            </a:r>
          </a:p>
          <a:p>
            <a:pPr marL="285750" indent="-285750">
              <a:buFont typeface="Wingdings" panose="05000000000000000000" pitchFamily="2" charset="2"/>
              <a:buChar char="ü"/>
            </a:pPr>
            <a:r>
              <a:rPr lang="fr-FR" b="1" dirty="0">
                <a:solidFill>
                  <a:srgbClr val="002060"/>
                </a:solidFill>
              </a:rPr>
              <a:t>A quoi servent ces données</a:t>
            </a:r>
            <a:r>
              <a:rPr lang="fr-FR" dirty="0">
                <a:solidFill>
                  <a:srgbClr val="002060"/>
                </a:solidFill>
              </a:rPr>
              <a:t>, qui </a:t>
            </a:r>
            <a:r>
              <a:rPr lang="fr-FR" b="1" dirty="0">
                <a:solidFill>
                  <a:srgbClr val="002060"/>
                </a:solidFill>
              </a:rPr>
              <a:t>accède </a:t>
            </a:r>
            <a:r>
              <a:rPr lang="fr-FR" dirty="0">
                <a:solidFill>
                  <a:srgbClr val="002060"/>
                </a:solidFill>
              </a:rPr>
              <a:t>aux données et à qui elles sont </a:t>
            </a:r>
            <a:r>
              <a:rPr lang="fr-FR" b="1" dirty="0">
                <a:solidFill>
                  <a:srgbClr val="002060"/>
                </a:solidFill>
              </a:rPr>
              <a:t>communiquées</a:t>
            </a:r>
          </a:p>
          <a:p>
            <a:pPr marL="285750" indent="-285750">
              <a:buFont typeface="Wingdings" panose="05000000000000000000" pitchFamily="2" charset="2"/>
              <a:buChar char="ü"/>
            </a:pPr>
            <a:r>
              <a:rPr lang="fr-FR" dirty="0">
                <a:solidFill>
                  <a:srgbClr val="002060"/>
                </a:solidFill>
              </a:rPr>
              <a:t>Combien </a:t>
            </a:r>
            <a:r>
              <a:rPr lang="fr-FR" b="1" dirty="0">
                <a:solidFill>
                  <a:srgbClr val="002060"/>
                </a:solidFill>
              </a:rPr>
              <a:t>de temps sont elle conservez</a:t>
            </a:r>
          </a:p>
          <a:p>
            <a:pPr marL="285750" indent="-285750">
              <a:buFont typeface="Wingdings" panose="05000000000000000000" pitchFamily="2" charset="2"/>
              <a:buChar char="ü"/>
            </a:pPr>
            <a:r>
              <a:rPr lang="fr-FR" dirty="0">
                <a:solidFill>
                  <a:srgbClr val="002060"/>
                </a:solidFill>
              </a:rPr>
              <a:t>Comment elles sont </a:t>
            </a:r>
            <a:r>
              <a:rPr lang="fr-FR" b="1" dirty="0">
                <a:solidFill>
                  <a:srgbClr val="002060"/>
                </a:solidFill>
              </a:rPr>
              <a:t>sécurisées.  </a:t>
            </a:r>
          </a:p>
        </p:txBody>
      </p:sp>
      <p:sp>
        <p:nvSpPr>
          <p:cNvPr id="13" name="ZoneTexte 12">
            <a:extLst>
              <a:ext uri="{FF2B5EF4-FFF2-40B4-BE49-F238E27FC236}">
                <a16:creationId xmlns:a16="http://schemas.microsoft.com/office/drawing/2014/main" id="{39F7EF6B-5BEA-E382-DEBB-D371FA1CAF5A}"/>
              </a:ext>
            </a:extLst>
          </p:cNvPr>
          <p:cNvSpPr txBox="1"/>
          <p:nvPr/>
        </p:nvSpPr>
        <p:spPr>
          <a:xfrm>
            <a:off x="934989" y="4394694"/>
            <a:ext cx="4523874" cy="1754326"/>
          </a:xfrm>
          <a:prstGeom prst="rect">
            <a:avLst/>
          </a:prstGeom>
          <a:noFill/>
        </p:spPr>
        <p:txBody>
          <a:bodyPr wrap="square" rtlCol="0">
            <a:spAutoFit/>
          </a:bodyPr>
          <a:lstStyle/>
          <a:p>
            <a:pPr marL="285750" indent="-285750">
              <a:buFont typeface="Wingdings" panose="05000000000000000000" pitchFamily="2" charset="2"/>
              <a:buChar char="§"/>
            </a:pPr>
            <a:r>
              <a:rPr lang="fr-FR" b="1" dirty="0">
                <a:solidFill>
                  <a:srgbClr val="002060"/>
                </a:solidFill>
              </a:rPr>
              <a:t>Qui est concerné ? </a:t>
            </a:r>
          </a:p>
          <a:p>
            <a:r>
              <a:rPr lang="fr-FR" dirty="0">
                <a:solidFill>
                  <a:srgbClr val="002060"/>
                </a:solidFill>
              </a:rPr>
              <a:t>L’obligation de tenir un registre des traitements concerne tous les organismes, publics comme privés et quelle que soit leur taille, dès lors qu’ils traitent des données personnelles. </a:t>
            </a:r>
          </a:p>
        </p:txBody>
      </p:sp>
      <p:sp>
        <p:nvSpPr>
          <p:cNvPr id="14" name="ZoneTexte 13">
            <a:extLst>
              <a:ext uri="{FF2B5EF4-FFF2-40B4-BE49-F238E27FC236}">
                <a16:creationId xmlns:a16="http://schemas.microsoft.com/office/drawing/2014/main" id="{FB8E1474-81F8-807B-B604-252B39471897}"/>
              </a:ext>
            </a:extLst>
          </p:cNvPr>
          <p:cNvSpPr txBox="1"/>
          <p:nvPr/>
        </p:nvSpPr>
        <p:spPr>
          <a:xfrm>
            <a:off x="5790249" y="3285923"/>
            <a:ext cx="5017129" cy="3416320"/>
          </a:xfrm>
          <a:prstGeom prst="rect">
            <a:avLst/>
          </a:prstGeom>
          <a:noFill/>
        </p:spPr>
        <p:txBody>
          <a:bodyPr wrap="square" rtlCol="0">
            <a:spAutoFit/>
          </a:bodyPr>
          <a:lstStyle/>
          <a:p>
            <a:pPr marL="285750" indent="-285750">
              <a:buFont typeface="Wingdings" panose="05000000000000000000" pitchFamily="2" charset="2"/>
              <a:buChar char="§"/>
            </a:pPr>
            <a:r>
              <a:rPr lang="fr-FR" b="1" dirty="0">
                <a:solidFill>
                  <a:srgbClr val="002060"/>
                </a:solidFill>
              </a:rPr>
              <a:t>Dispositions pour les organismes de mois de 250 salariés : </a:t>
            </a:r>
          </a:p>
          <a:p>
            <a:r>
              <a:rPr lang="fr-FR" dirty="0">
                <a:solidFill>
                  <a:srgbClr val="002060"/>
                </a:solidFill>
              </a:rPr>
              <a:t>Les entreprises de moins de 250 salariés bénéficient d’une dérogation en ce qui concerne la tenue de registre. Ils doivent renseigné uniquement </a:t>
            </a:r>
          </a:p>
          <a:p>
            <a:pPr marL="285750" indent="-285750">
              <a:buFontTx/>
              <a:buChar char="-"/>
            </a:pPr>
            <a:r>
              <a:rPr lang="fr-FR" dirty="0">
                <a:solidFill>
                  <a:srgbClr val="002060"/>
                </a:solidFill>
              </a:rPr>
              <a:t>Les traitements non occasionnels ( gestion de la paie) </a:t>
            </a:r>
          </a:p>
          <a:p>
            <a:pPr marL="285750" indent="-285750">
              <a:buFontTx/>
              <a:buChar char="-"/>
            </a:pPr>
            <a:r>
              <a:rPr lang="fr-FR" dirty="0">
                <a:solidFill>
                  <a:srgbClr val="002060"/>
                </a:solidFill>
              </a:rPr>
              <a:t>Les traitements susceptibles de comporter un risque pour les droits et libertés des personnes ( ex : géolocalisation) </a:t>
            </a:r>
          </a:p>
          <a:p>
            <a:pPr marL="285750" indent="-285750">
              <a:buFontTx/>
              <a:buChar char="-"/>
            </a:pPr>
            <a:r>
              <a:rPr lang="fr-FR" dirty="0">
                <a:solidFill>
                  <a:srgbClr val="002060"/>
                </a:solidFill>
              </a:rPr>
              <a:t>Les traitements qui portent sur des données sensibles</a:t>
            </a:r>
          </a:p>
        </p:txBody>
      </p:sp>
      <p:sp>
        <p:nvSpPr>
          <p:cNvPr id="16" name="Rectangle : coins arrondis 15">
            <a:extLst>
              <a:ext uri="{FF2B5EF4-FFF2-40B4-BE49-F238E27FC236}">
                <a16:creationId xmlns:a16="http://schemas.microsoft.com/office/drawing/2014/main" id="{46001755-E518-3B39-841F-5FF9763AC65F}"/>
              </a:ext>
            </a:extLst>
          </p:cNvPr>
          <p:cNvSpPr/>
          <p:nvPr/>
        </p:nvSpPr>
        <p:spPr>
          <a:xfrm>
            <a:off x="5602291" y="3164679"/>
            <a:ext cx="5583104" cy="3693318"/>
          </a:xfrm>
          <a:prstGeom prst="roundRect">
            <a:avLst/>
          </a:prstGeom>
          <a:noFill/>
          <a:ln w="28575">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avec flèche 17">
            <a:extLst>
              <a:ext uri="{FF2B5EF4-FFF2-40B4-BE49-F238E27FC236}">
                <a16:creationId xmlns:a16="http://schemas.microsoft.com/office/drawing/2014/main" id="{D13F3043-A2AC-EEDC-DF6E-89FD1255F36D}"/>
              </a:ext>
            </a:extLst>
          </p:cNvPr>
          <p:cNvCxnSpPr/>
          <p:nvPr/>
        </p:nvCxnSpPr>
        <p:spPr>
          <a:xfrm>
            <a:off x="4904337" y="4780547"/>
            <a:ext cx="88591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Titre 1">
            <a:extLst>
              <a:ext uri="{FF2B5EF4-FFF2-40B4-BE49-F238E27FC236}">
                <a16:creationId xmlns:a16="http://schemas.microsoft.com/office/drawing/2014/main" id="{5C0BDB54-B5E4-8A15-ECF9-78DD1E9B1C1A}"/>
              </a:ext>
            </a:extLst>
          </p:cNvPr>
          <p:cNvSpPr txBox="1">
            <a:spLocks/>
          </p:cNvSpPr>
          <p:nvPr/>
        </p:nvSpPr>
        <p:spPr>
          <a:xfrm>
            <a:off x="0" y="215378"/>
            <a:ext cx="9019713" cy="4349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002060"/>
                </a:solidFill>
              </a:rPr>
              <a:t>10. Les outils de la conformité:</a:t>
            </a:r>
          </a:p>
        </p:txBody>
      </p:sp>
    </p:spTree>
    <p:extLst>
      <p:ext uri="{BB962C8B-B14F-4D97-AF65-F5344CB8AC3E}">
        <p14:creationId xmlns:p14="http://schemas.microsoft.com/office/powerpoint/2010/main" val="1234238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rectangle 4">
            <a:extLst>
              <a:ext uri="{FF2B5EF4-FFF2-40B4-BE49-F238E27FC236}">
                <a16:creationId xmlns:a16="http://schemas.microsoft.com/office/drawing/2014/main" id="{E8C6149A-4B92-9C8C-18B2-9E9223980F3E}"/>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551CEA1-80D7-98E3-D16D-35DE9D2B39FA}"/>
              </a:ext>
            </a:extLst>
          </p:cNvPr>
          <p:cNvCxnSpPr>
            <a:cxnSpLocks/>
          </p:cNvCxnSpPr>
          <p:nvPr/>
        </p:nvCxnSpPr>
        <p:spPr>
          <a:xfrm>
            <a:off x="0" y="865683"/>
            <a:ext cx="9019713"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riangle rectangle 6">
            <a:extLst>
              <a:ext uri="{FF2B5EF4-FFF2-40B4-BE49-F238E27FC236}">
                <a16:creationId xmlns:a16="http://schemas.microsoft.com/office/drawing/2014/main" id="{D4DD930A-5E32-5A20-B826-F9BBE7C13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12F3C1B7-7563-5FC3-9957-A79EBDCDAD1D}"/>
              </a:ext>
            </a:extLst>
          </p:cNvPr>
          <p:cNvSpPr>
            <a:spLocks noGrp="1"/>
          </p:cNvSpPr>
          <p:nvPr>
            <p:ph type="title"/>
          </p:nvPr>
        </p:nvSpPr>
        <p:spPr>
          <a:xfrm>
            <a:off x="0" y="215378"/>
            <a:ext cx="9019713" cy="434925"/>
          </a:xfrm>
        </p:spPr>
        <p:txBody>
          <a:bodyPr>
            <a:noAutofit/>
          </a:bodyPr>
          <a:lstStyle/>
          <a:p>
            <a:r>
              <a:rPr lang="fr-FR" sz="4000" b="1" dirty="0">
                <a:solidFill>
                  <a:srgbClr val="002060"/>
                </a:solidFill>
              </a:rPr>
              <a:t>10. Les outils de la conformité:</a:t>
            </a:r>
          </a:p>
        </p:txBody>
      </p:sp>
      <p:sp>
        <p:nvSpPr>
          <p:cNvPr id="3" name="ZoneTexte 2">
            <a:extLst>
              <a:ext uri="{FF2B5EF4-FFF2-40B4-BE49-F238E27FC236}">
                <a16:creationId xmlns:a16="http://schemas.microsoft.com/office/drawing/2014/main" id="{3CB69525-F23B-D203-D543-574001220A44}"/>
              </a:ext>
            </a:extLst>
          </p:cNvPr>
          <p:cNvSpPr txBox="1"/>
          <p:nvPr/>
        </p:nvSpPr>
        <p:spPr>
          <a:xfrm>
            <a:off x="320841" y="1097469"/>
            <a:ext cx="5133474" cy="369332"/>
          </a:xfrm>
          <a:prstGeom prst="rect">
            <a:avLst/>
          </a:prstGeom>
          <a:noFill/>
        </p:spPr>
        <p:txBody>
          <a:bodyPr wrap="square" rtlCol="0">
            <a:spAutoFit/>
          </a:bodyPr>
          <a:lstStyle/>
          <a:p>
            <a:pPr marL="285750" indent="-285750">
              <a:buFont typeface="Wingdings" panose="05000000000000000000" pitchFamily="2" charset="2"/>
              <a:buChar char="Ø"/>
            </a:pPr>
            <a:r>
              <a:rPr lang="fr-FR" b="1" dirty="0">
                <a:solidFill>
                  <a:srgbClr val="002060"/>
                </a:solidFill>
              </a:rPr>
              <a:t>Focus Registre de traitement  </a:t>
            </a:r>
            <a:r>
              <a:rPr lang="fr-FR" b="1" dirty="0">
                <a:solidFill>
                  <a:schemeClr val="accent3">
                    <a:lumMod val="75000"/>
                  </a:schemeClr>
                </a:solidFill>
              </a:rPr>
              <a:t>Art.30 du RGPD </a:t>
            </a:r>
          </a:p>
        </p:txBody>
      </p:sp>
      <p:sp>
        <p:nvSpPr>
          <p:cNvPr id="12" name="ZoneTexte 11">
            <a:extLst>
              <a:ext uri="{FF2B5EF4-FFF2-40B4-BE49-F238E27FC236}">
                <a16:creationId xmlns:a16="http://schemas.microsoft.com/office/drawing/2014/main" id="{00A9BB0F-248E-73B0-F917-A500C1D6317F}"/>
              </a:ext>
            </a:extLst>
          </p:cNvPr>
          <p:cNvSpPr txBox="1"/>
          <p:nvPr/>
        </p:nvSpPr>
        <p:spPr>
          <a:xfrm>
            <a:off x="603603" y="1698586"/>
            <a:ext cx="9019712" cy="2585323"/>
          </a:xfrm>
          <a:prstGeom prst="rect">
            <a:avLst/>
          </a:prstGeom>
          <a:noFill/>
        </p:spPr>
        <p:txBody>
          <a:bodyPr wrap="square" rtlCol="0">
            <a:spAutoFit/>
          </a:bodyPr>
          <a:lstStyle/>
          <a:p>
            <a:pPr marL="285750" indent="-285750">
              <a:buFont typeface="Wingdings" panose="05000000000000000000" pitchFamily="2" charset="2"/>
              <a:buChar char="§"/>
            </a:pPr>
            <a:r>
              <a:rPr lang="fr-FR" b="1" dirty="0">
                <a:solidFill>
                  <a:srgbClr val="002060"/>
                </a:solidFill>
              </a:rPr>
              <a:t>1- Le registre du responsable de traitement :</a:t>
            </a:r>
          </a:p>
          <a:p>
            <a:pPr marL="285750" indent="-285750">
              <a:buFont typeface="Wingdings" panose="05000000000000000000" pitchFamily="2" charset="2"/>
              <a:buChar char="§"/>
            </a:pPr>
            <a:endParaRPr lang="fr-FR" b="1" dirty="0">
              <a:solidFill>
                <a:srgbClr val="002060"/>
              </a:solidFill>
            </a:endParaRPr>
          </a:p>
          <a:p>
            <a:r>
              <a:rPr lang="fr-FR" dirty="0">
                <a:solidFill>
                  <a:srgbClr val="002060"/>
                </a:solidFill>
              </a:rPr>
              <a:t>Le registre du responsable de traitement doit recenser l’ensemble des traitements mis en œuvre par l’organisme.  </a:t>
            </a:r>
          </a:p>
          <a:p>
            <a:pPr marL="285750" indent="-285750">
              <a:buFont typeface="Wingdings" panose="05000000000000000000" pitchFamily="2" charset="2"/>
              <a:buChar char="Ø"/>
            </a:pPr>
            <a:r>
              <a:rPr lang="fr-FR" dirty="0">
                <a:solidFill>
                  <a:srgbClr val="002060"/>
                </a:solidFill>
              </a:rPr>
              <a:t>Il doit comporter le nom et les coordonnées de l’organisme ainsi que, le cas échéant, du représentant si l’organisme n’est pas établi dans l’Union européenne, et du DPO si il y a. </a:t>
            </a:r>
          </a:p>
          <a:p>
            <a:pPr marL="285750" indent="-285750">
              <a:buFont typeface="Wingdings" panose="05000000000000000000" pitchFamily="2" charset="2"/>
              <a:buChar char="Ø"/>
            </a:pPr>
            <a:endParaRPr lang="fr-FR" dirty="0">
              <a:solidFill>
                <a:srgbClr val="002060"/>
              </a:solidFill>
            </a:endParaRPr>
          </a:p>
          <a:p>
            <a:pPr marL="285750" indent="-285750">
              <a:buFont typeface="Wingdings" panose="05000000000000000000" pitchFamily="2" charset="2"/>
              <a:buChar char="v"/>
            </a:pPr>
            <a:r>
              <a:rPr lang="fr-FR" b="1" dirty="0">
                <a:solidFill>
                  <a:srgbClr val="002060"/>
                </a:solidFill>
              </a:rPr>
              <a:t>Pour chaque activité de traitement, la fiche de registre doit comporter au moins les éléments suivant : </a:t>
            </a:r>
          </a:p>
        </p:txBody>
      </p:sp>
      <p:sp>
        <p:nvSpPr>
          <p:cNvPr id="8" name="ZoneTexte 7">
            <a:extLst>
              <a:ext uri="{FF2B5EF4-FFF2-40B4-BE49-F238E27FC236}">
                <a16:creationId xmlns:a16="http://schemas.microsoft.com/office/drawing/2014/main" id="{E072293E-B6EA-A7DD-50CF-3EA7CA96E2C4}"/>
              </a:ext>
            </a:extLst>
          </p:cNvPr>
          <p:cNvSpPr txBox="1"/>
          <p:nvPr/>
        </p:nvSpPr>
        <p:spPr>
          <a:xfrm>
            <a:off x="1102856" y="4756326"/>
            <a:ext cx="4592091" cy="1477328"/>
          </a:xfrm>
          <a:prstGeom prst="rect">
            <a:avLst/>
          </a:prstGeom>
          <a:noFill/>
        </p:spPr>
        <p:txBody>
          <a:bodyPr wrap="square" rtlCol="0">
            <a:spAutoFit/>
          </a:bodyPr>
          <a:lstStyle/>
          <a:p>
            <a:pPr marL="342900" indent="-342900">
              <a:buAutoNum type="arabicPeriod"/>
            </a:pPr>
            <a:r>
              <a:rPr lang="fr-FR" b="1" dirty="0">
                <a:solidFill>
                  <a:srgbClr val="002060"/>
                </a:solidFill>
              </a:rPr>
              <a:t>Le cas échéant, nom et cordonnées du responsable conjoint du traitement </a:t>
            </a:r>
          </a:p>
          <a:p>
            <a:pPr marL="342900" indent="-342900">
              <a:buAutoNum type="arabicPeriod"/>
            </a:pPr>
            <a:r>
              <a:rPr lang="fr-FR" b="1" dirty="0">
                <a:solidFill>
                  <a:srgbClr val="002060"/>
                </a:solidFill>
              </a:rPr>
              <a:t>Les finalités du traitement</a:t>
            </a:r>
          </a:p>
          <a:p>
            <a:pPr marL="342900" indent="-342900">
              <a:buAutoNum type="arabicPeriod"/>
            </a:pPr>
            <a:r>
              <a:rPr lang="fr-FR" b="1" dirty="0">
                <a:solidFill>
                  <a:srgbClr val="002060"/>
                </a:solidFill>
              </a:rPr>
              <a:t>Les catégories de données personnelles </a:t>
            </a:r>
          </a:p>
          <a:p>
            <a:pPr marL="342900" indent="-342900">
              <a:buAutoNum type="arabicPeriod"/>
            </a:pPr>
            <a:r>
              <a:rPr lang="fr-FR" b="1" dirty="0">
                <a:solidFill>
                  <a:srgbClr val="002060"/>
                </a:solidFill>
              </a:rPr>
              <a:t>Les catégories de destinataires</a:t>
            </a:r>
          </a:p>
        </p:txBody>
      </p:sp>
      <p:sp>
        <p:nvSpPr>
          <p:cNvPr id="9" name="ZoneTexte 8">
            <a:extLst>
              <a:ext uri="{FF2B5EF4-FFF2-40B4-BE49-F238E27FC236}">
                <a16:creationId xmlns:a16="http://schemas.microsoft.com/office/drawing/2014/main" id="{57497EC7-2299-6642-185C-385B084B5620}"/>
              </a:ext>
            </a:extLst>
          </p:cNvPr>
          <p:cNvSpPr txBox="1"/>
          <p:nvPr/>
        </p:nvSpPr>
        <p:spPr>
          <a:xfrm>
            <a:off x="6215819" y="4514989"/>
            <a:ext cx="4404055" cy="2308324"/>
          </a:xfrm>
          <a:prstGeom prst="rect">
            <a:avLst/>
          </a:prstGeom>
          <a:noFill/>
        </p:spPr>
        <p:txBody>
          <a:bodyPr wrap="square" rtlCol="0">
            <a:spAutoFit/>
          </a:bodyPr>
          <a:lstStyle/>
          <a:p>
            <a:r>
              <a:rPr lang="fr-FR" b="1" dirty="0">
                <a:solidFill>
                  <a:srgbClr val="002060"/>
                </a:solidFill>
              </a:rPr>
              <a:t>5. Les catégories de destinataires</a:t>
            </a:r>
          </a:p>
          <a:p>
            <a:r>
              <a:rPr lang="fr-FR" b="1" dirty="0">
                <a:solidFill>
                  <a:srgbClr val="002060"/>
                </a:solidFill>
              </a:rPr>
              <a:t>6. Les transferts de données vers un pays tiers</a:t>
            </a:r>
          </a:p>
          <a:p>
            <a:r>
              <a:rPr lang="fr-FR" b="1" dirty="0">
                <a:solidFill>
                  <a:srgbClr val="002060"/>
                </a:solidFill>
              </a:rPr>
              <a:t>7. Les délais prévus pour l’effacement ( durée de conservation) </a:t>
            </a:r>
          </a:p>
          <a:p>
            <a:r>
              <a:rPr lang="fr-FR" b="1" dirty="0">
                <a:solidFill>
                  <a:srgbClr val="002060"/>
                </a:solidFill>
              </a:rPr>
              <a:t>8. Description générale des mesures de sécurité techniques et organisationnelles </a:t>
            </a:r>
          </a:p>
          <a:p>
            <a:endParaRPr lang="fr-FR" dirty="0">
              <a:solidFill>
                <a:srgbClr val="002060"/>
              </a:solidFill>
            </a:endParaRPr>
          </a:p>
        </p:txBody>
      </p:sp>
      <p:sp>
        <p:nvSpPr>
          <p:cNvPr id="10" name="Rectangle : coins arrondis 9">
            <a:extLst>
              <a:ext uri="{FF2B5EF4-FFF2-40B4-BE49-F238E27FC236}">
                <a16:creationId xmlns:a16="http://schemas.microsoft.com/office/drawing/2014/main" id="{ECF828B3-4B47-A79A-A34E-1AF08F0506DE}"/>
              </a:ext>
            </a:extLst>
          </p:cNvPr>
          <p:cNvSpPr/>
          <p:nvPr/>
        </p:nvSpPr>
        <p:spPr>
          <a:xfrm>
            <a:off x="962526" y="4466750"/>
            <a:ext cx="9657348" cy="2127633"/>
          </a:xfrm>
          <a:prstGeom prst="roundRect">
            <a:avLst/>
          </a:prstGeom>
          <a:noFill/>
          <a:ln w="28575">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19051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rectangle 4">
            <a:extLst>
              <a:ext uri="{FF2B5EF4-FFF2-40B4-BE49-F238E27FC236}">
                <a16:creationId xmlns:a16="http://schemas.microsoft.com/office/drawing/2014/main" id="{E8C6149A-4B92-9C8C-18B2-9E9223980F3E}"/>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551CEA1-80D7-98E3-D16D-35DE9D2B39FA}"/>
              </a:ext>
            </a:extLst>
          </p:cNvPr>
          <p:cNvCxnSpPr>
            <a:cxnSpLocks/>
          </p:cNvCxnSpPr>
          <p:nvPr/>
        </p:nvCxnSpPr>
        <p:spPr>
          <a:xfrm>
            <a:off x="0" y="865683"/>
            <a:ext cx="9019713"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riangle rectangle 6">
            <a:extLst>
              <a:ext uri="{FF2B5EF4-FFF2-40B4-BE49-F238E27FC236}">
                <a16:creationId xmlns:a16="http://schemas.microsoft.com/office/drawing/2014/main" id="{D4DD930A-5E32-5A20-B826-F9BBE7C13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12F3C1B7-7563-5FC3-9957-A79EBDCDAD1D}"/>
              </a:ext>
            </a:extLst>
          </p:cNvPr>
          <p:cNvSpPr>
            <a:spLocks noGrp="1"/>
          </p:cNvSpPr>
          <p:nvPr>
            <p:ph type="title"/>
          </p:nvPr>
        </p:nvSpPr>
        <p:spPr>
          <a:xfrm>
            <a:off x="0" y="215378"/>
            <a:ext cx="9019713" cy="434925"/>
          </a:xfrm>
        </p:spPr>
        <p:txBody>
          <a:bodyPr>
            <a:noAutofit/>
          </a:bodyPr>
          <a:lstStyle/>
          <a:p>
            <a:r>
              <a:rPr lang="fr-FR" sz="4000" b="1" dirty="0">
                <a:solidFill>
                  <a:srgbClr val="002060"/>
                </a:solidFill>
              </a:rPr>
              <a:t>10. Les outils de la conformité:</a:t>
            </a:r>
          </a:p>
        </p:txBody>
      </p:sp>
      <p:sp>
        <p:nvSpPr>
          <p:cNvPr id="3" name="ZoneTexte 2">
            <a:extLst>
              <a:ext uri="{FF2B5EF4-FFF2-40B4-BE49-F238E27FC236}">
                <a16:creationId xmlns:a16="http://schemas.microsoft.com/office/drawing/2014/main" id="{3CB69525-F23B-D203-D543-574001220A44}"/>
              </a:ext>
            </a:extLst>
          </p:cNvPr>
          <p:cNvSpPr txBox="1"/>
          <p:nvPr/>
        </p:nvSpPr>
        <p:spPr>
          <a:xfrm>
            <a:off x="320841" y="1097469"/>
            <a:ext cx="5133474" cy="369332"/>
          </a:xfrm>
          <a:prstGeom prst="rect">
            <a:avLst/>
          </a:prstGeom>
          <a:noFill/>
        </p:spPr>
        <p:txBody>
          <a:bodyPr wrap="square" rtlCol="0">
            <a:spAutoFit/>
          </a:bodyPr>
          <a:lstStyle/>
          <a:p>
            <a:pPr marL="285750" indent="-285750">
              <a:buFont typeface="Wingdings" panose="05000000000000000000" pitchFamily="2" charset="2"/>
              <a:buChar char="Ø"/>
            </a:pPr>
            <a:r>
              <a:rPr lang="fr-FR" b="1" dirty="0">
                <a:solidFill>
                  <a:srgbClr val="002060"/>
                </a:solidFill>
              </a:rPr>
              <a:t>Focus Registre de traitement  </a:t>
            </a:r>
            <a:r>
              <a:rPr lang="fr-FR" b="1" dirty="0">
                <a:solidFill>
                  <a:schemeClr val="accent3">
                    <a:lumMod val="75000"/>
                  </a:schemeClr>
                </a:solidFill>
              </a:rPr>
              <a:t>Art.30 du RGPD </a:t>
            </a:r>
          </a:p>
        </p:txBody>
      </p:sp>
      <p:sp>
        <p:nvSpPr>
          <p:cNvPr id="12" name="ZoneTexte 11">
            <a:extLst>
              <a:ext uri="{FF2B5EF4-FFF2-40B4-BE49-F238E27FC236}">
                <a16:creationId xmlns:a16="http://schemas.microsoft.com/office/drawing/2014/main" id="{00A9BB0F-248E-73B0-F917-A500C1D6317F}"/>
              </a:ext>
            </a:extLst>
          </p:cNvPr>
          <p:cNvSpPr txBox="1"/>
          <p:nvPr/>
        </p:nvSpPr>
        <p:spPr>
          <a:xfrm>
            <a:off x="603603" y="1698586"/>
            <a:ext cx="9019712" cy="2585323"/>
          </a:xfrm>
          <a:prstGeom prst="rect">
            <a:avLst/>
          </a:prstGeom>
          <a:noFill/>
        </p:spPr>
        <p:txBody>
          <a:bodyPr wrap="square" rtlCol="0">
            <a:spAutoFit/>
          </a:bodyPr>
          <a:lstStyle/>
          <a:p>
            <a:pPr marL="285750" indent="-285750">
              <a:buFont typeface="Wingdings" panose="05000000000000000000" pitchFamily="2" charset="2"/>
              <a:buChar char="§"/>
            </a:pPr>
            <a:r>
              <a:rPr lang="fr-FR" b="1" dirty="0">
                <a:solidFill>
                  <a:srgbClr val="002060"/>
                </a:solidFill>
              </a:rPr>
              <a:t>2- Le registre du sous-traitant:</a:t>
            </a:r>
          </a:p>
          <a:p>
            <a:pPr marL="285750" indent="-285750">
              <a:buFont typeface="Wingdings" panose="05000000000000000000" pitchFamily="2" charset="2"/>
              <a:buChar char="§"/>
            </a:pPr>
            <a:endParaRPr lang="fr-FR" b="1" dirty="0">
              <a:solidFill>
                <a:srgbClr val="002060"/>
              </a:solidFill>
            </a:endParaRPr>
          </a:p>
          <a:p>
            <a:r>
              <a:rPr lang="fr-FR" dirty="0">
                <a:solidFill>
                  <a:srgbClr val="002060"/>
                </a:solidFill>
              </a:rPr>
              <a:t>Le registre du sous-traitant doit recenser toutes les catégories d’activités de traitement effectuées pour le compte des clients. En pratique une fiche de registre doit être établie pour chacune des catégories d’activités (hébergement de données, maintenance informatique, service d’envoi de message de prospection commerciale…) </a:t>
            </a:r>
          </a:p>
          <a:p>
            <a:endParaRPr lang="fr-FR" b="1" dirty="0">
              <a:solidFill>
                <a:srgbClr val="002060"/>
              </a:solidFill>
            </a:endParaRPr>
          </a:p>
          <a:p>
            <a:pPr marL="285750" indent="-285750">
              <a:buFont typeface="Wingdings" panose="05000000000000000000" pitchFamily="2" charset="2"/>
              <a:buChar char="v"/>
            </a:pPr>
            <a:r>
              <a:rPr lang="fr-FR" b="1" dirty="0">
                <a:solidFill>
                  <a:srgbClr val="002060"/>
                </a:solidFill>
              </a:rPr>
              <a:t>Pour chaque catégorie d’activité effectuée pour le compte de clients, il doit contenir les éléments minimaux suivants : </a:t>
            </a:r>
          </a:p>
        </p:txBody>
      </p:sp>
      <p:sp>
        <p:nvSpPr>
          <p:cNvPr id="8" name="ZoneTexte 7">
            <a:extLst>
              <a:ext uri="{FF2B5EF4-FFF2-40B4-BE49-F238E27FC236}">
                <a16:creationId xmlns:a16="http://schemas.microsoft.com/office/drawing/2014/main" id="{E072293E-B6EA-A7DD-50CF-3EA7CA96E2C4}"/>
              </a:ext>
            </a:extLst>
          </p:cNvPr>
          <p:cNvSpPr txBox="1"/>
          <p:nvPr/>
        </p:nvSpPr>
        <p:spPr>
          <a:xfrm>
            <a:off x="1210759" y="4653403"/>
            <a:ext cx="4720428" cy="1754326"/>
          </a:xfrm>
          <a:prstGeom prst="rect">
            <a:avLst/>
          </a:prstGeom>
          <a:noFill/>
        </p:spPr>
        <p:txBody>
          <a:bodyPr wrap="square" rtlCol="0">
            <a:spAutoFit/>
          </a:bodyPr>
          <a:lstStyle/>
          <a:p>
            <a:pPr marL="342900" indent="-342900">
              <a:buAutoNum type="arabicPeriod"/>
            </a:pPr>
            <a:r>
              <a:rPr lang="fr-FR" b="1" dirty="0">
                <a:solidFill>
                  <a:srgbClr val="002060"/>
                </a:solidFill>
              </a:rPr>
              <a:t>Le nom et cordonnées de chaque client, responsable de traitement, pour le compte duquel il traite des données </a:t>
            </a:r>
          </a:p>
          <a:p>
            <a:pPr marL="342900" indent="-342900">
              <a:buAutoNum type="arabicPeriod"/>
            </a:pPr>
            <a:r>
              <a:rPr lang="fr-FR" b="1" dirty="0">
                <a:solidFill>
                  <a:srgbClr val="002060"/>
                </a:solidFill>
              </a:rPr>
              <a:t>Le nom et les coordonnées des sous-traitants auxquels lui-même fait appel </a:t>
            </a:r>
          </a:p>
          <a:p>
            <a:pPr marL="342900" indent="-342900">
              <a:buAutoNum type="arabicPeriod"/>
            </a:pPr>
            <a:r>
              <a:rPr lang="fr-FR" b="1" dirty="0">
                <a:solidFill>
                  <a:srgbClr val="002060"/>
                </a:solidFill>
              </a:rPr>
              <a:t>Les catégories de traitements ( ex: collecte..) </a:t>
            </a:r>
          </a:p>
        </p:txBody>
      </p:sp>
      <p:sp>
        <p:nvSpPr>
          <p:cNvPr id="9" name="ZoneTexte 8">
            <a:extLst>
              <a:ext uri="{FF2B5EF4-FFF2-40B4-BE49-F238E27FC236}">
                <a16:creationId xmlns:a16="http://schemas.microsoft.com/office/drawing/2014/main" id="{57497EC7-2299-6642-185C-385B084B5620}"/>
              </a:ext>
            </a:extLst>
          </p:cNvPr>
          <p:cNvSpPr txBox="1"/>
          <p:nvPr/>
        </p:nvSpPr>
        <p:spPr>
          <a:xfrm>
            <a:off x="6207189" y="4818799"/>
            <a:ext cx="4404055" cy="1477328"/>
          </a:xfrm>
          <a:prstGeom prst="rect">
            <a:avLst/>
          </a:prstGeom>
          <a:noFill/>
        </p:spPr>
        <p:txBody>
          <a:bodyPr wrap="square" rtlCol="0">
            <a:spAutoFit/>
          </a:bodyPr>
          <a:lstStyle/>
          <a:p>
            <a:r>
              <a:rPr lang="fr-FR" b="1" dirty="0">
                <a:solidFill>
                  <a:srgbClr val="002060"/>
                </a:solidFill>
              </a:rPr>
              <a:t>4.   Les transferts de données à caractère        personnel vers un pays tiers ou organisation internationale. </a:t>
            </a:r>
          </a:p>
          <a:p>
            <a:r>
              <a:rPr lang="fr-FR" b="1" dirty="0">
                <a:solidFill>
                  <a:srgbClr val="002060"/>
                </a:solidFill>
              </a:rPr>
              <a:t>5.   Une description générale des mesures de sécurités techniques et organisationnelles </a:t>
            </a:r>
            <a:endParaRPr lang="fr-FR" dirty="0">
              <a:solidFill>
                <a:srgbClr val="002060"/>
              </a:solidFill>
            </a:endParaRPr>
          </a:p>
        </p:txBody>
      </p:sp>
      <p:sp>
        <p:nvSpPr>
          <p:cNvPr id="10" name="Rectangle : coins arrondis 9">
            <a:extLst>
              <a:ext uri="{FF2B5EF4-FFF2-40B4-BE49-F238E27FC236}">
                <a16:creationId xmlns:a16="http://schemas.microsoft.com/office/drawing/2014/main" id="{ECF828B3-4B47-A79A-A34E-1AF08F0506DE}"/>
              </a:ext>
            </a:extLst>
          </p:cNvPr>
          <p:cNvSpPr/>
          <p:nvPr/>
        </p:nvSpPr>
        <p:spPr>
          <a:xfrm>
            <a:off x="962526" y="4466750"/>
            <a:ext cx="9657348" cy="2127633"/>
          </a:xfrm>
          <a:prstGeom prst="roundRect">
            <a:avLst/>
          </a:prstGeom>
          <a:noFill/>
          <a:ln w="28575">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00253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rectangle 4">
            <a:extLst>
              <a:ext uri="{FF2B5EF4-FFF2-40B4-BE49-F238E27FC236}">
                <a16:creationId xmlns:a16="http://schemas.microsoft.com/office/drawing/2014/main" id="{E8C6149A-4B92-9C8C-18B2-9E9223980F3E}"/>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551CEA1-80D7-98E3-D16D-35DE9D2B39FA}"/>
              </a:ext>
            </a:extLst>
          </p:cNvPr>
          <p:cNvCxnSpPr>
            <a:cxnSpLocks/>
          </p:cNvCxnSpPr>
          <p:nvPr/>
        </p:nvCxnSpPr>
        <p:spPr>
          <a:xfrm>
            <a:off x="0" y="865683"/>
            <a:ext cx="9019713"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riangle rectangle 6">
            <a:extLst>
              <a:ext uri="{FF2B5EF4-FFF2-40B4-BE49-F238E27FC236}">
                <a16:creationId xmlns:a16="http://schemas.microsoft.com/office/drawing/2014/main" id="{D4DD930A-5E32-5A20-B826-F9BBE7C13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12F3C1B7-7563-5FC3-9957-A79EBDCDAD1D}"/>
              </a:ext>
            </a:extLst>
          </p:cNvPr>
          <p:cNvSpPr>
            <a:spLocks noGrp="1"/>
          </p:cNvSpPr>
          <p:nvPr>
            <p:ph type="title"/>
          </p:nvPr>
        </p:nvSpPr>
        <p:spPr>
          <a:xfrm>
            <a:off x="0" y="215378"/>
            <a:ext cx="9019713" cy="434925"/>
          </a:xfrm>
        </p:spPr>
        <p:txBody>
          <a:bodyPr>
            <a:noAutofit/>
          </a:bodyPr>
          <a:lstStyle/>
          <a:p>
            <a:r>
              <a:rPr lang="fr-FR" sz="4000" b="1" dirty="0">
                <a:solidFill>
                  <a:srgbClr val="002060"/>
                </a:solidFill>
              </a:rPr>
              <a:t>10. Les outils de la conformité:</a:t>
            </a:r>
          </a:p>
        </p:txBody>
      </p:sp>
      <p:sp>
        <p:nvSpPr>
          <p:cNvPr id="3" name="ZoneTexte 2">
            <a:extLst>
              <a:ext uri="{FF2B5EF4-FFF2-40B4-BE49-F238E27FC236}">
                <a16:creationId xmlns:a16="http://schemas.microsoft.com/office/drawing/2014/main" id="{3CB69525-F23B-D203-D543-574001220A44}"/>
              </a:ext>
            </a:extLst>
          </p:cNvPr>
          <p:cNvSpPr txBox="1"/>
          <p:nvPr/>
        </p:nvSpPr>
        <p:spPr>
          <a:xfrm>
            <a:off x="320841" y="1097469"/>
            <a:ext cx="5133474" cy="369332"/>
          </a:xfrm>
          <a:prstGeom prst="rect">
            <a:avLst/>
          </a:prstGeom>
          <a:noFill/>
        </p:spPr>
        <p:txBody>
          <a:bodyPr wrap="square" rtlCol="0">
            <a:spAutoFit/>
          </a:bodyPr>
          <a:lstStyle/>
          <a:p>
            <a:pPr marL="285750" indent="-285750">
              <a:buFont typeface="Wingdings" panose="05000000000000000000" pitchFamily="2" charset="2"/>
              <a:buChar char="Ø"/>
            </a:pPr>
            <a:r>
              <a:rPr lang="fr-FR" b="1" dirty="0">
                <a:solidFill>
                  <a:srgbClr val="002060"/>
                </a:solidFill>
              </a:rPr>
              <a:t>Modèle CNIL Registre de traitement </a:t>
            </a:r>
          </a:p>
        </p:txBody>
      </p:sp>
      <p:pic>
        <p:nvPicPr>
          <p:cNvPr id="4" name="Picture 1591" descr="registre trait1">
            <a:extLst>
              <a:ext uri="{FF2B5EF4-FFF2-40B4-BE49-F238E27FC236}">
                <a16:creationId xmlns:a16="http://schemas.microsoft.com/office/drawing/2014/main" id="{8FB385E7-9EFE-C175-528D-7788F56689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1" t="935" r="410" b="1074"/>
          <a:stretch/>
        </p:blipFill>
        <p:spPr bwMode="auto">
          <a:xfrm>
            <a:off x="1166400" y="1467214"/>
            <a:ext cx="8575829" cy="505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27">
            <a:extLst>
              <a:ext uri="{FF2B5EF4-FFF2-40B4-BE49-F238E27FC236}">
                <a16:creationId xmlns:a16="http://schemas.microsoft.com/office/drawing/2014/main" id="{B99DD90B-B9DF-0B6F-8132-6EC2E1BEB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1034" y="2902998"/>
            <a:ext cx="1980966" cy="2530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a:extLst>
              <a:ext uri="{FF2B5EF4-FFF2-40B4-BE49-F238E27FC236}">
                <a16:creationId xmlns:a16="http://schemas.microsoft.com/office/drawing/2014/main" id="{D0DE3473-7FFF-53CD-16B2-2787ECF9424E}"/>
              </a:ext>
            </a:extLst>
          </p:cNvPr>
          <p:cNvSpPr txBox="1"/>
          <p:nvPr/>
        </p:nvSpPr>
        <p:spPr>
          <a:xfrm>
            <a:off x="10375766" y="3069581"/>
            <a:ext cx="1743733" cy="1908215"/>
          </a:xfrm>
          <a:prstGeom prst="rect">
            <a:avLst/>
          </a:prstGeom>
          <a:noFill/>
        </p:spPr>
        <p:txBody>
          <a:bodyPr wrap="square" rtlCol="0">
            <a:spAutoFit/>
          </a:bodyPr>
          <a:lstStyle/>
          <a:p>
            <a:r>
              <a:rPr lang="fr-FR" sz="1600" b="1" dirty="0">
                <a:solidFill>
                  <a:srgbClr val="002060"/>
                </a:solidFill>
              </a:rPr>
              <a:t>Source:  Registre de traitement de la CNIL </a:t>
            </a:r>
            <a:r>
              <a:rPr lang="fr-FR" sz="1400" b="0" i="0" dirty="0">
                <a:solidFill>
                  <a:srgbClr val="1A0DAB"/>
                </a:solidFill>
                <a:effectLst/>
                <a:latin typeface="arial" panose="020B0604020202020204" pitchFamily="34" charset="0"/>
                <a:hlinkClick r:id="rId4"/>
              </a:rPr>
              <a:t>https://www.cnil.fr/sites/default/files/atoms/files/registre-traitement-simplifie.ods</a:t>
            </a:r>
            <a:r>
              <a:rPr lang="fr-FR" sz="1400" b="0" i="0" dirty="0">
                <a:solidFill>
                  <a:srgbClr val="1A0DAB"/>
                </a:solidFill>
                <a:effectLst/>
                <a:latin typeface="arial" panose="020B0604020202020204" pitchFamily="34" charset="0"/>
              </a:rPr>
              <a:t> </a:t>
            </a:r>
            <a:endParaRPr lang="fr-FR" sz="1400" b="1" dirty="0">
              <a:solidFill>
                <a:srgbClr val="002060"/>
              </a:solidFill>
            </a:endParaRPr>
          </a:p>
        </p:txBody>
      </p:sp>
    </p:spTree>
    <p:extLst>
      <p:ext uri="{BB962C8B-B14F-4D97-AF65-F5344CB8AC3E}">
        <p14:creationId xmlns:p14="http://schemas.microsoft.com/office/powerpoint/2010/main" val="3396122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rectangle 4">
            <a:extLst>
              <a:ext uri="{FF2B5EF4-FFF2-40B4-BE49-F238E27FC236}">
                <a16:creationId xmlns:a16="http://schemas.microsoft.com/office/drawing/2014/main" id="{E8C6149A-4B92-9C8C-18B2-9E9223980F3E}"/>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551CEA1-80D7-98E3-D16D-35DE9D2B39FA}"/>
              </a:ext>
            </a:extLst>
          </p:cNvPr>
          <p:cNvCxnSpPr>
            <a:cxnSpLocks/>
          </p:cNvCxnSpPr>
          <p:nvPr/>
        </p:nvCxnSpPr>
        <p:spPr>
          <a:xfrm>
            <a:off x="0" y="865683"/>
            <a:ext cx="9019713"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riangle rectangle 6">
            <a:extLst>
              <a:ext uri="{FF2B5EF4-FFF2-40B4-BE49-F238E27FC236}">
                <a16:creationId xmlns:a16="http://schemas.microsoft.com/office/drawing/2014/main" id="{D4DD930A-5E32-5A20-B826-F9BBE7C13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3670C3E-A556-2BB9-FB89-16CE20F8320C}"/>
              </a:ext>
            </a:extLst>
          </p:cNvPr>
          <p:cNvSpPr>
            <a:spLocks noGrp="1"/>
          </p:cNvSpPr>
          <p:nvPr>
            <p:ph type="title"/>
          </p:nvPr>
        </p:nvSpPr>
        <p:spPr>
          <a:xfrm>
            <a:off x="0" y="215378"/>
            <a:ext cx="9019713" cy="434925"/>
          </a:xfrm>
        </p:spPr>
        <p:txBody>
          <a:bodyPr>
            <a:noAutofit/>
          </a:bodyPr>
          <a:lstStyle/>
          <a:p>
            <a:r>
              <a:rPr lang="fr-FR" sz="4000" b="1" dirty="0">
                <a:solidFill>
                  <a:srgbClr val="002060"/>
                </a:solidFill>
              </a:rPr>
              <a:t>10. Les outils de la conformité:</a:t>
            </a:r>
          </a:p>
        </p:txBody>
      </p:sp>
      <p:sp>
        <p:nvSpPr>
          <p:cNvPr id="3" name="ZoneTexte 2">
            <a:extLst>
              <a:ext uri="{FF2B5EF4-FFF2-40B4-BE49-F238E27FC236}">
                <a16:creationId xmlns:a16="http://schemas.microsoft.com/office/drawing/2014/main" id="{58608D89-7600-6D60-4DE0-A70822E5A768}"/>
              </a:ext>
            </a:extLst>
          </p:cNvPr>
          <p:cNvSpPr txBox="1"/>
          <p:nvPr/>
        </p:nvSpPr>
        <p:spPr>
          <a:xfrm>
            <a:off x="320840" y="983736"/>
            <a:ext cx="5133474" cy="369332"/>
          </a:xfrm>
          <a:prstGeom prst="rect">
            <a:avLst/>
          </a:prstGeom>
          <a:noFill/>
        </p:spPr>
        <p:txBody>
          <a:bodyPr wrap="square" rtlCol="0">
            <a:spAutoFit/>
          </a:bodyPr>
          <a:lstStyle/>
          <a:p>
            <a:pPr marL="285750" indent="-285750">
              <a:buFont typeface="Wingdings" panose="05000000000000000000" pitchFamily="2" charset="2"/>
              <a:buChar char="Ø"/>
            </a:pPr>
            <a:r>
              <a:rPr lang="fr-FR" b="1" dirty="0">
                <a:solidFill>
                  <a:srgbClr val="002060"/>
                </a:solidFill>
              </a:rPr>
              <a:t>Modèle CNIL Registre de traitement </a:t>
            </a:r>
          </a:p>
        </p:txBody>
      </p:sp>
      <p:pic>
        <p:nvPicPr>
          <p:cNvPr id="4" name="Picture 4" descr="registre trait2">
            <a:extLst>
              <a:ext uri="{FF2B5EF4-FFF2-40B4-BE49-F238E27FC236}">
                <a16:creationId xmlns:a16="http://schemas.microsoft.com/office/drawing/2014/main" id="{64AF5571-52EE-3080-86CE-A2165B1D0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225" y="1464484"/>
            <a:ext cx="8802179" cy="509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331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a:extLst>
              <a:ext uri="{FF2B5EF4-FFF2-40B4-BE49-F238E27FC236}">
                <a16:creationId xmlns:a16="http://schemas.microsoft.com/office/drawing/2014/main" id="{411C2E49-769B-BCD9-BDA9-B54E763AD086}"/>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rectangle 4">
            <a:extLst>
              <a:ext uri="{FF2B5EF4-FFF2-40B4-BE49-F238E27FC236}">
                <a16:creationId xmlns:a16="http://schemas.microsoft.com/office/drawing/2014/main" id="{03DB5787-DB8F-7D9B-1CC1-E02620C04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459D0CE8-9931-6D23-E0EB-25820F9AC569}"/>
              </a:ext>
            </a:extLst>
          </p:cNvPr>
          <p:cNvCxnSpPr>
            <a:cxnSpLocks/>
          </p:cNvCxnSpPr>
          <p:nvPr/>
        </p:nvCxnSpPr>
        <p:spPr>
          <a:xfrm>
            <a:off x="0" y="865683"/>
            <a:ext cx="9019713"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itre 1">
            <a:extLst>
              <a:ext uri="{FF2B5EF4-FFF2-40B4-BE49-F238E27FC236}">
                <a16:creationId xmlns:a16="http://schemas.microsoft.com/office/drawing/2014/main" id="{03575D3F-477E-EDBF-2D68-AACBF31AA741}"/>
              </a:ext>
            </a:extLst>
          </p:cNvPr>
          <p:cNvSpPr>
            <a:spLocks noGrp="1"/>
          </p:cNvSpPr>
          <p:nvPr>
            <p:ph type="title"/>
          </p:nvPr>
        </p:nvSpPr>
        <p:spPr>
          <a:xfrm>
            <a:off x="0" y="215378"/>
            <a:ext cx="9019713" cy="434925"/>
          </a:xfrm>
        </p:spPr>
        <p:txBody>
          <a:bodyPr>
            <a:noAutofit/>
          </a:bodyPr>
          <a:lstStyle/>
          <a:p>
            <a:r>
              <a:rPr lang="fr-FR" sz="4000" b="1" dirty="0">
                <a:solidFill>
                  <a:srgbClr val="002060"/>
                </a:solidFill>
              </a:rPr>
              <a:t>10. Les outils de la conformité:</a:t>
            </a:r>
          </a:p>
        </p:txBody>
      </p:sp>
      <p:sp>
        <p:nvSpPr>
          <p:cNvPr id="8" name="ZoneTexte 7">
            <a:extLst>
              <a:ext uri="{FF2B5EF4-FFF2-40B4-BE49-F238E27FC236}">
                <a16:creationId xmlns:a16="http://schemas.microsoft.com/office/drawing/2014/main" id="{E3446948-0C4B-51E2-3F95-76D975552CD2}"/>
              </a:ext>
            </a:extLst>
          </p:cNvPr>
          <p:cNvSpPr txBox="1"/>
          <p:nvPr/>
        </p:nvSpPr>
        <p:spPr>
          <a:xfrm>
            <a:off x="256672" y="1081064"/>
            <a:ext cx="6128086" cy="369332"/>
          </a:xfrm>
          <a:prstGeom prst="rect">
            <a:avLst/>
          </a:prstGeom>
          <a:noFill/>
        </p:spPr>
        <p:txBody>
          <a:bodyPr wrap="square" rtlCol="0">
            <a:spAutoFit/>
          </a:bodyPr>
          <a:lstStyle/>
          <a:p>
            <a:pPr marL="285750" indent="-285750">
              <a:buFont typeface="Wingdings" panose="05000000000000000000" pitchFamily="2" charset="2"/>
              <a:buChar char="Ø"/>
            </a:pPr>
            <a:r>
              <a:rPr lang="fr-FR" b="1" dirty="0">
                <a:solidFill>
                  <a:srgbClr val="002060"/>
                </a:solidFill>
              </a:rPr>
              <a:t> Focus la documentation liée aux droits des personnes </a:t>
            </a:r>
          </a:p>
        </p:txBody>
      </p:sp>
      <p:sp>
        <p:nvSpPr>
          <p:cNvPr id="9" name="ZoneTexte 8">
            <a:extLst>
              <a:ext uri="{FF2B5EF4-FFF2-40B4-BE49-F238E27FC236}">
                <a16:creationId xmlns:a16="http://schemas.microsoft.com/office/drawing/2014/main" id="{8CB0019E-7536-40E2-C168-920C39243142}"/>
              </a:ext>
            </a:extLst>
          </p:cNvPr>
          <p:cNvSpPr txBox="1"/>
          <p:nvPr/>
        </p:nvSpPr>
        <p:spPr>
          <a:xfrm>
            <a:off x="657726" y="1764632"/>
            <a:ext cx="4026569" cy="369332"/>
          </a:xfrm>
          <a:prstGeom prst="rect">
            <a:avLst/>
          </a:prstGeom>
          <a:noFill/>
        </p:spPr>
        <p:txBody>
          <a:bodyPr wrap="square" rtlCol="0">
            <a:spAutoFit/>
          </a:bodyPr>
          <a:lstStyle/>
          <a:p>
            <a:r>
              <a:rPr lang="fr-FR" b="1" dirty="0">
                <a:solidFill>
                  <a:srgbClr val="002060"/>
                </a:solidFill>
              </a:rPr>
              <a:t>a) Politique de confidentialité </a:t>
            </a:r>
          </a:p>
        </p:txBody>
      </p:sp>
      <p:sp>
        <p:nvSpPr>
          <p:cNvPr id="10" name="ZoneTexte 9">
            <a:extLst>
              <a:ext uri="{FF2B5EF4-FFF2-40B4-BE49-F238E27FC236}">
                <a16:creationId xmlns:a16="http://schemas.microsoft.com/office/drawing/2014/main" id="{87AF5FF8-F1EA-F8F6-FE0F-5357C87A97E1}"/>
              </a:ext>
            </a:extLst>
          </p:cNvPr>
          <p:cNvSpPr txBox="1"/>
          <p:nvPr/>
        </p:nvSpPr>
        <p:spPr>
          <a:xfrm>
            <a:off x="742406" y="2193557"/>
            <a:ext cx="8470232" cy="2585323"/>
          </a:xfrm>
          <a:prstGeom prst="rect">
            <a:avLst/>
          </a:prstGeom>
          <a:noFill/>
        </p:spPr>
        <p:txBody>
          <a:bodyPr wrap="square" rtlCol="0">
            <a:spAutoFit/>
          </a:bodyPr>
          <a:lstStyle/>
          <a:p>
            <a:r>
              <a:rPr lang="fr-FR" dirty="0">
                <a:solidFill>
                  <a:srgbClr val="002060"/>
                </a:solidFill>
              </a:rPr>
              <a:t>La politique de confidentialité est un document expliquant en détail les modalités de traitement des données personnelles dans le cadre de relation commerciale. Elle a pour but de garantir une information concise, transparente et compréhensible aux clients. </a:t>
            </a:r>
          </a:p>
          <a:p>
            <a:endParaRPr lang="fr-FR" dirty="0">
              <a:solidFill>
                <a:srgbClr val="002060"/>
              </a:solidFill>
            </a:endParaRPr>
          </a:p>
          <a:p>
            <a:pPr marL="285750" indent="-285750">
              <a:buFont typeface="Wingdings" panose="05000000000000000000" pitchFamily="2" charset="2"/>
              <a:buChar char="§"/>
            </a:pPr>
            <a:r>
              <a:rPr lang="fr-FR" b="1" dirty="0">
                <a:solidFill>
                  <a:srgbClr val="002060"/>
                </a:solidFill>
              </a:rPr>
              <a:t>Elle permet donc aux personnes concernées de : </a:t>
            </a:r>
          </a:p>
          <a:p>
            <a:pPr marL="285750" indent="-285750">
              <a:buFontTx/>
              <a:buChar char="-"/>
            </a:pPr>
            <a:r>
              <a:rPr lang="fr-FR" dirty="0">
                <a:solidFill>
                  <a:srgbClr val="002060"/>
                </a:solidFill>
              </a:rPr>
              <a:t>Connaitre les raisons de la collecte d’information personnelle; </a:t>
            </a:r>
          </a:p>
          <a:p>
            <a:pPr marL="285750" indent="-285750">
              <a:buFontTx/>
              <a:buChar char="-"/>
            </a:pPr>
            <a:r>
              <a:rPr lang="fr-FR" dirty="0">
                <a:solidFill>
                  <a:srgbClr val="002060"/>
                </a:solidFill>
              </a:rPr>
              <a:t>S’informer sur les procédés de traitement appliqués à leurs données; </a:t>
            </a:r>
          </a:p>
          <a:p>
            <a:pPr marL="285750" indent="-285750">
              <a:buFontTx/>
              <a:buChar char="-"/>
            </a:pPr>
            <a:r>
              <a:rPr lang="fr-FR" dirty="0">
                <a:solidFill>
                  <a:srgbClr val="002060"/>
                </a:solidFill>
              </a:rPr>
              <a:t>Vérifier la sécurité de leurs données sensibles; </a:t>
            </a:r>
          </a:p>
          <a:p>
            <a:pPr marL="285750" indent="-285750">
              <a:buFontTx/>
              <a:buChar char="-"/>
            </a:pPr>
            <a:r>
              <a:rPr lang="fr-FR" dirty="0">
                <a:solidFill>
                  <a:srgbClr val="002060"/>
                </a:solidFill>
              </a:rPr>
              <a:t>Faciliter l’exercice de leurs droits. </a:t>
            </a:r>
          </a:p>
        </p:txBody>
      </p:sp>
      <p:sp>
        <p:nvSpPr>
          <p:cNvPr id="12" name="ZoneTexte 11">
            <a:extLst>
              <a:ext uri="{FF2B5EF4-FFF2-40B4-BE49-F238E27FC236}">
                <a16:creationId xmlns:a16="http://schemas.microsoft.com/office/drawing/2014/main" id="{F3B1B706-0E4E-1000-0682-3EF1EDC14C3E}"/>
              </a:ext>
            </a:extLst>
          </p:cNvPr>
          <p:cNvSpPr txBox="1"/>
          <p:nvPr/>
        </p:nvSpPr>
        <p:spPr>
          <a:xfrm>
            <a:off x="1141224" y="5038272"/>
            <a:ext cx="9909552" cy="1477328"/>
          </a:xfrm>
          <a:prstGeom prst="rect">
            <a:avLst/>
          </a:prstGeom>
          <a:noFill/>
        </p:spPr>
        <p:txBody>
          <a:bodyPr wrap="square" rtlCol="0">
            <a:spAutoFit/>
          </a:bodyPr>
          <a:lstStyle/>
          <a:p>
            <a:r>
              <a:rPr lang="fr-FR" b="1" dirty="0">
                <a:solidFill>
                  <a:srgbClr val="002060"/>
                </a:solidFill>
              </a:rPr>
              <a:t>Qui doit s’y conformer ? </a:t>
            </a:r>
          </a:p>
          <a:p>
            <a:r>
              <a:rPr lang="fr-FR" dirty="0">
                <a:solidFill>
                  <a:srgbClr val="002060"/>
                </a:solidFill>
              </a:rPr>
              <a:t>Toute entreprise et toute organisation qui reveuille, de manière directe ou indirecte, les données à caractère personnel de ses clients ou utilisateurs, a pour obligation d’établir une politique de confidentialité.  La taille de l’entreprise n’a aucune incidence sur l’obligation de mise en place d’une telle politique, pas plus que le secteur d’activité. </a:t>
            </a:r>
          </a:p>
        </p:txBody>
      </p:sp>
    </p:spTree>
    <p:extLst>
      <p:ext uri="{BB962C8B-B14F-4D97-AF65-F5344CB8AC3E}">
        <p14:creationId xmlns:p14="http://schemas.microsoft.com/office/powerpoint/2010/main" val="2414952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a:extLst>
              <a:ext uri="{FF2B5EF4-FFF2-40B4-BE49-F238E27FC236}">
                <a16:creationId xmlns:a16="http://schemas.microsoft.com/office/drawing/2014/main" id="{411C2E49-769B-BCD9-BDA9-B54E763AD086}"/>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rectangle 4">
            <a:extLst>
              <a:ext uri="{FF2B5EF4-FFF2-40B4-BE49-F238E27FC236}">
                <a16:creationId xmlns:a16="http://schemas.microsoft.com/office/drawing/2014/main" id="{03DB5787-DB8F-7D9B-1CC1-E02620C04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459D0CE8-9931-6D23-E0EB-25820F9AC569}"/>
              </a:ext>
            </a:extLst>
          </p:cNvPr>
          <p:cNvCxnSpPr>
            <a:cxnSpLocks/>
          </p:cNvCxnSpPr>
          <p:nvPr/>
        </p:nvCxnSpPr>
        <p:spPr>
          <a:xfrm>
            <a:off x="0" y="865683"/>
            <a:ext cx="9019713"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itre 1">
            <a:extLst>
              <a:ext uri="{FF2B5EF4-FFF2-40B4-BE49-F238E27FC236}">
                <a16:creationId xmlns:a16="http://schemas.microsoft.com/office/drawing/2014/main" id="{03575D3F-477E-EDBF-2D68-AACBF31AA741}"/>
              </a:ext>
            </a:extLst>
          </p:cNvPr>
          <p:cNvSpPr>
            <a:spLocks noGrp="1"/>
          </p:cNvSpPr>
          <p:nvPr>
            <p:ph type="title"/>
          </p:nvPr>
        </p:nvSpPr>
        <p:spPr>
          <a:xfrm>
            <a:off x="0" y="215378"/>
            <a:ext cx="9019713" cy="434925"/>
          </a:xfrm>
        </p:spPr>
        <p:txBody>
          <a:bodyPr>
            <a:noAutofit/>
          </a:bodyPr>
          <a:lstStyle/>
          <a:p>
            <a:r>
              <a:rPr lang="fr-FR" sz="4000" b="1" dirty="0">
                <a:solidFill>
                  <a:srgbClr val="002060"/>
                </a:solidFill>
              </a:rPr>
              <a:t>10. Les outils de la conformité:</a:t>
            </a:r>
          </a:p>
        </p:txBody>
      </p:sp>
      <p:sp>
        <p:nvSpPr>
          <p:cNvPr id="8" name="ZoneTexte 7">
            <a:extLst>
              <a:ext uri="{FF2B5EF4-FFF2-40B4-BE49-F238E27FC236}">
                <a16:creationId xmlns:a16="http://schemas.microsoft.com/office/drawing/2014/main" id="{E3446948-0C4B-51E2-3F95-76D975552CD2}"/>
              </a:ext>
            </a:extLst>
          </p:cNvPr>
          <p:cNvSpPr txBox="1"/>
          <p:nvPr/>
        </p:nvSpPr>
        <p:spPr>
          <a:xfrm>
            <a:off x="256672" y="1081064"/>
            <a:ext cx="6128086" cy="369332"/>
          </a:xfrm>
          <a:prstGeom prst="rect">
            <a:avLst/>
          </a:prstGeom>
          <a:noFill/>
        </p:spPr>
        <p:txBody>
          <a:bodyPr wrap="square" rtlCol="0">
            <a:spAutoFit/>
          </a:bodyPr>
          <a:lstStyle/>
          <a:p>
            <a:pPr marL="285750" indent="-285750">
              <a:buFont typeface="Wingdings" panose="05000000000000000000" pitchFamily="2" charset="2"/>
              <a:buChar char="Ø"/>
            </a:pPr>
            <a:r>
              <a:rPr lang="fr-FR" b="1" dirty="0">
                <a:solidFill>
                  <a:srgbClr val="002060"/>
                </a:solidFill>
              </a:rPr>
              <a:t> Focus documentation liée aux droits des personnes </a:t>
            </a:r>
          </a:p>
        </p:txBody>
      </p:sp>
      <p:sp>
        <p:nvSpPr>
          <p:cNvPr id="9" name="ZoneTexte 8">
            <a:extLst>
              <a:ext uri="{FF2B5EF4-FFF2-40B4-BE49-F238E27FC236}">
                <a16:creationId xmlns:a16="http://schemas.microsoft.com/office/drawing/2014/main" id="{8CB0019E-7536-40E2-C168-920C39243142}"/>
              </a:ext>
            </a:extLst>
          </p:cNvPr>
          <p:cNvSpPr txBox="1"/>
          <p:nvPr/>
        </p:nvSpPr>
        <p:spPr>
          <a:xfrm>
            <a:off x="483287" y="1578813"/>
            <a:ext cx="4026569" cy="369332"/>
          </a:xfrm>
          <a:prstGeom prst="rect">
            <a:avLst/>
          </a:prstGeom>
          <a:noFill/>
        </p:spPr>
        <p:txBody>
          <a:bodyPr wrap="square" rtlCol="0">
            <a:spAutoFit/>
          </a:bodyPr>
          <a:lstStyle/>
          <a:p>
            <a:r>
              <a:rPr lang="fr-FR" b="1" dirty="0">
                <a:solidFill>
                  <a:srgbClr val="002060"/>
                </a:solidFill>
              </a:rPr>
              <a:t>a) Politique de confidentialité </a:t>
            </a:r>
          </a:p>
        </p:txBody>
      </p:sp>
      <p:sp>
        <p:nvSpPr>
          <p:cNvPr id="11" name="ZoneTexte 10">
            <a:extLst>
              <a:ext uri="{FF2B5EF4-FFF2-40B4-BE49-F238E27FC236}">
                <a16:creationId xmlns:a16="http://schemas.microsoft.com/office/drawing/2014/main" id="{A7751921-6D37-9A19-836D-F3CDD23D4B83}"/>
              </a:ext>
            </a:extLst>
          </p:cNvPr>
          <p:cNvSpPr txBox="1"/>
          <p:nvPr/>
        </p:nvSpPr>
        <p:spPr>
          <a:xfrm>
            <a:off x="951375" y="2227796"/>
            <a:ext cx="9019712" cy="4065857"/>
          </a:xfrm>
          <a:prstGeom prst="rect">
            <a:avLst/>
          </a:prstGeom>
          <a:noFill/>
        </p:spPr>
        <p:txBody>
          <a:bodyPr wrap="square" rtlCol="0">
            <a:spAutoFit/>
          </a:bodyPr>
          <a:lstStyle/>
          <a:p>
            <a:r>
              <a:rPr lang="fr-FR" b="1" dirty="0">
                <a:solidFill>
                  <a:srgbClr val="002060"/>
                </a:solidFill>
              </a:rPr>
              <a:t>Les informations obligatoires qu’elle doit contenir : </a:t>
            </a:r>
          </a:p>
          <a:p>
            <a:pPr marL="285750" indent="-285750">
              <a:lnSpc>
                <a:spcPct val="150000"/>
              </a:lnSpc>
              <a:buFontTx/>
              <a:buChar char="-"/>
            </a:pPr>
            <a:r>
              <a:rPr lang="fr-FR" dirty="0">
                <a:solidFill>
                  <a:srgbClr val="002060"/>
                </a:solidFill>
              </a:rPr>
              <a:t>l’identité et les cordonnées de l’organisme et du responsable du traitement de données ; </a:t>
            </a:r>
          </a:p>
          <a:p>
            <a:pPr marL="285750" indent="-285750">
              <a:lnSpc>
                <a:spcPct val="150000"/>
              </a:lnSpc>
              <a:buFontTx/>
              <a:buChar char="-"/>
            </a:pPr>
            <a:r>
              <a:rPr lang="fr-FR" dirty="0">
                <a:solidFill>
                  <a:srgbClr val="002060"/>
                </a:solidFill>
              </a:rPr>
              <a:t>Le but de la collecte</a:t>
            </a:r>
          </a:p>
          <a:p>
            <a:pPr marL="285750" indent="-285750">
              <a:lnSpc>
                <a:spcPct val="150000"/>
              </a:lnSpc>
              <a:buFontTx/>
              <a:buChar char="-"/>
            </a:pPr>
            <a:r>
              <a:rPr lang="fr-FR" dirty="0">
                <a:solidFill>
                  <a:srgbClr val="002060"/>
                </a:solidFill>
              </a:rPr>
              <a:t>Les bases légales; </a:t>
            </a:r>
          </a:p>
          <a:p>
            <a:pPr marL="285750" indent="-285750">
              <a:lnSpc>
                <a:spcPct val="150000"/>
              </a:lnSpc>
              <a:buFontTx/>
              <a:buChar char="-"/>
            </a:pPr>
            <a:r>
              <a:rPr lang="fr-FR" dirty="0">
                <a:solidFill>
                  <a:srgbClr val="002060"/>
                </a:solidFill>
              </a:rPr>
              <a:t>Le caractère obligatoire ou facultatif de la collecte des données</a:t>
            </a:r>
          </a:p>
          <a:p>
            <a:pPr marL="285750" indent="-285750">
              <a:lnSpc>
                <a:spcPct val="150000"/>
              </a:lnSpc>
              <a:buFontTx/>
              <a:buChar char="-"/>
            </a:pPr>
            <a:r>
              <a:rPr lang="fr-FR" dirty="0">
                <a:solidFill>
                  <a:srgbClr val="002060"/>
                </a:solidFill>
              </a:rPr>
              <a:t>Les catégories de destinataires des données </a:t>
            </a:r>
          </a:p>
          <a:p>
            <a:pPr marL="285750" indent="-285750">
              <a:lnSpc>
                <a:spcPct val="150000"/>
              </a:lnSpc>
              <a:buFontTx/>
              <a:buChar char="-"/>
            </a:pPr>
            <a:r>
              <a:rPr lang="fr-FR" dirty="0">
                <a:solidFill>
                  <a:srgbClr val="002060"/>
                </a:solidFill>
              </a:rPr>
              <a:t>Le délai de conservation des données et les conditions de suppression </a:t>
            </a:r>
          </a:p>
          <a:p>
            <a:pPr marL="285750" indent="-285750">
              <a:lnSpc>
                <a:spcPct val="150000"/>
              </a:lnSpc>
              <a:buFontTx/>
              <a:buChar char="-"/>
            </a:pPr>
            <a:r>
              <a:rPr lang="fr-FR" dirty="0">
                <a:solidFill>
                  <a:srgbClr val="002060"/>
                </a:solidFill>
              </a:rPr>
              <a:t>Le droit des personnes concernées : droit d’accès, modification, suppression, portabilité..; </a:t>
            </a:r>
          </a:p>
          <a:p>
            <a:pPr marL="285750" indent="-285750">
              <a:lnSpc>
                <a:spcPct val="150000"/>
              </a:lnSpc>
              <a:buFontTx/>
              <a:buChar char="-"/>
            </a:pPr>
            <a:r>
              <a:rPr lang="fr-FR" dirty="0">
                <a:solidFill>
                  <a:srgbClr val="002060"/>
                </a:solidFill>
              </a:rPr>
              <a:t>Les coordonnées du DPO</a:t>
            </a:r>
          </a:p>
          <a:p>
            <a:pPr marL="285750" indent="-285750">
              <a:lnSpc>
                <a:spcPct val="150000"/>
              </a:lnSpc>
              <a:buFontTx/>
              <a:buChar char="-"/>
            </a:pPr>
            <a:r>
              <a:rPr lang="fr-FR" dirty="0">
                <a:solidFill>
                  <a:srgbClr val="002060"/>
                </a:solidFill>
              </a:rPr>
              <a:t>Les droits de réclamation auprès de la CNIL </a:t>
            </a:r>
          </a:p>
        </p:txBody>
      </p:sp>
    </p:spTree>
    <p:extLst>
      <p:ext uri="{BB962C8B-B14F-4D97-AF65-F5344CB8AC3E}">
        <p14:creationId xmlns:p14="http://schemas.microsoft.com/office/powerpoint/2010/main" val="3673720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a:extLst>
              <a:ext uri="{FF2B5EF4-FFF2-40B4-BE49-F238E27FC236}">
                <a16:creationId xmlns:a16="http://schemas.microsoft.com/office/drawing/2014/main" id="{411C2E49-769B-BCD9-BDA9-B54E763AD086}"/>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rectangle 4">
            <a:extLst>
              <a:ext uri="{FF2B5EF4-FFF2-40B4-BE49-F238E27FC236}">
                <a16:creationId xmlns:a16="http://schemas.microsoft.com/office/drawing/2014/main" id="{03DB5787-DB8F-7D9B-1CC1-E02620C04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459D0CE8-9931-6D23-E0EB-25820F9AC569}"/>
              </a:ext>
            </a:extLst>
          </p:cNvPr>
          <p:cNvCxnSpPr>
            <a:cxnSpLocks/>
          </p:cNvCxnSpPr>
          <p:nvPr/>
        </p:nvCxnSpPr>
        <p:spPr>
          <a:xfrm>
            <a:off x="0" y="865683"/>
            <a:ext cx="9019713"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itre 1">
            <a:extLst>
              <a:ext uri="{FF2B5EF4-FFF2-40B4-BE49-F238E27FC236}">
                <a16:creationId xmlns:a16="http://schemas.microsoft.com/office/drawing/2014/main" id="{03575D3F-477E-EDBF-2D68-AACBF31AA741}"/>
              </a:ext>
            </a:extLst>
          </p:cNvPr>
          <p:cNvSpPr>
            <a:spLocks noGrp="1"/>
          </p:cNvSpPr>
          <p:nvPr>
            <p:ph type="title"/>
          </p:nvPr>
        </p:nvSpPr>
        <p:spPr>
          <a:xfrm>
            <a:off x="0" y="215378"/>
            <a:ext cx="9019713" cy="434925"/>
          </a:xfrm>
        </p:spPr>
        <p:txBody>
          <a:bodyPr>
            <a:noAutofit/>
          </a:bodyPr>
          <a:lstStyle/>
          <a:p>
            <a:r>
              <a:rPr lang="fr-FR" sz="4000" b="1" dirty="0">
                <a:solidFill>
                  <a:srgbClr val="002060"/>
                </a:solidFill>
              </a:rPr>
              <a:t>10. Les outils de la conformité:</a:t>
            </a:r>
          </a:p>
        </p:txBody>
      </p:sp>
      <p:sp>
        <p:nvSpPr>
          <p:cNvPr id="8" name="ZoneTexte 7">
            <a:extLst>
              <a:ext uri="{FF2B5EF4-FFF2-40B4-BE49-F238E27FC236}">
                <a16:creationId xmlns:a16="http://schemas.microsoft.com/office/drawing/2014/main" id="{E3446948-0C4B-51E2-3F95-76D975552CD2}"/>
              </a:ext>
            </a:extLst>
          </p:cNvPr>
          <p:cNvSpPr txBox="1"/>
          <p:nvPr/>
        </p:nvSpPr>
        <p:spPr>
          <a:xfrm>
            <a:off x="208545" y="1065437"/>
            <a:ext cx="6128086" cy="369332"/>
          </a:xfrm>
          <a:prstGeom prst="rect">
            <a:avLst/>
          </a:prstGeom>
          <a:noFill/>
        </p:spPr>
        <p:txBody>
          <a:bodyPr wrap="square" rtlCol="0">
            <a:spAutoFit/>
          </a:bodyPr>
          <a:lstStyle/>
          <a:p>
            <a:pPr marL="285750" indent="-285750">
              <a:buFont typeface="Wingdings" panose="05000000000000000000" pitchFamily="2" charset="2"/>
              <a:buChar char="Ø"/>
            </a:pPr>
            <a:r>
              <a:rPr lang="fr-FR" b="1" dirty="0">
                <a:solidFill>
                  <a:srgbClr val="002060"/>
                </a:solidFill>
              </a:rPr>
              <a:t> Focus documentation liée aux droits des personnes </a:t>
            </a:r>
          </a:p>
        </p:txBody>
      </p:sp>
      <p:sp>
        <p:nvSpPr>
          <p:cNvPr id="9" name="ZoneTexte 8">
            <a:extLst>
              <a:ext uri="{FF2B5EF4-FFF2-40B4-BE49-F238E27FC236}">
                <a16:creationId xmlns:a16="http://schemas.microsoft.com/office/drawing/2014/main" id="{8CB0019E-7536-40E2-C168-920C39243142}"/>
              </a:ext>
            </a:extLst>
          </p:cNvPr>
          <p:cNvSpPr txBox="1"/>
          <p:nvPr/>
        </p:nvSpPr>
        <p:spPr>
          <a:xfrm>
            <a:off x="387033" y="1449856"/>
            <a:ext cx="8869262" cy="369332"/>
          </a:xfrm>
          <a:prstGeom prst="rect">
            <a:avLst/>
          </a:prstGeom>
          <a:noFill/>
        </p:spPr>
        <p:txBody>
          <a:bodyPr wrap="square" rtlCol="0">
            <a:spAutoFit/>
          </a:bodyPr>
          <a:lstStyle/>
          <a:p>
            <a:r>
              <a:rPr lang="fr-FR" b="1" dirty="0">
                <a:solidFill>
                  <a:srgbClr val="002060"/>
                </a:solidFill>
              </a:rPr>
              <a:t>b) PROCEDURE DE REPONSE AU DROIT D’ACCES </a:t>
            </a:r>
            <a:r>
              <a:rPr lang="fr-FR" b="1" dirty="0">
                <a:solidFill>
                  <a:schemeClr val="bg2">
                    <a:lumMod val="50000"/>
                  </a:schemeClr>
                </a:solidFill>
              </a:rPr>
              <a:t>Art.15 du RGPD  </a:t>
            </a:r>
          </a:p>
        </p:txBody>
      </p:sp>
      <p:sp>
        <p:nvSpPr>
          <p:cNvPr id="2" name="ZoneTexte 1">
            <a:extLst>
              <a:ext uri="{FF2B5EF4-FFF2-40B4-BE49-F238E27FC236}">
                <a16:creationId xmlns:a16="http://schemas.microsoft.com/office/drawing/2014/main" id="{BAD629F2-462B-0CA1-44C2-502A9CB57EDC}"/>
              </a:ext>
            </a:extLst>
          </p:cNvPr>
          <p:cNvSpPr txBox="1"/>
          <p:nvPr/>
        </p:nvSpPr>
        <p:spPr>
          <a:xfrm>
            <a:off x="475687" y="1900629"/>
            <a:ext cx="9019713" cy="646331"/>
          </a:xfrm>
          <a:prstGeom prst="rect">
            <a:avLst/>
          </a:prstGeom>
          <a:noFill/>
        </p:spPr>
        <p:txBody>
          <a:bodyPr wrap="square" rtlCol="0">
            <a:spAutoFit/>
          </a:bodyPr>
          <a:lstStyle/>
          <a:p>
            <a:pPr marL="285750" indent="-285750">
              <a:buFont typeface="Wingdings" panose="05000000000000000000" pitchFamily="2" charset="2"/>
              <a:buChar char="v"/>
            </a:pPr>
            <a:r>
              <a:rPr lang="fr-FR" b="1" dirty="0">
                <a:solidFill>
                  <a:srgbClr val="002060"/>
                </a:solidFill>
              </a:rPr>
              <a:t>Comment répondre à une demande en 4 étapes ? </a:t>
            </a:r>
          </a:p>
          <a:p>
            <a:r>
              <a:rPr lang="fr-FR" dirty="0">
                <a:solidFill>
                  <a:srgbClr val="002060"/>
                </a:solidFill>
              </a:rPr>
              <a:t>1- Si nécessaire, vérifiez l’identité de la personne qui exerce sa demande  </a:t>
            </a:r>
          </a:p>
        </p:txBody>
      </p:sp>
      <p:pic>
        <p:nvPicPr>
          <p:cNvPr id="10" name="Image 9">
            <a:extLst>
              <a:ext uri="{FF2B5EF4-FFF2-40B4-BE49-F238E27FC236}">
                <a16:creationId xmlns:a16="http://schemas.microsoft.com/office/drawing/2014/main" id="{258FAD2D-0525-3703-6E78-8BCA3C671B08}"/>
              </a:ext>
            </a:extLst>
          </p:cNvPr>
          <p:cNvPicPr>
            <a:picLocks noChangeAspect="1"/>
          </p:cNvPicPr>
          <p:nvPr/>
        </p:nvPicPr>
        <p:blipFill>
          <a:blip r:embed="rId2"/>
          <a:stretch>
            <a:fillRect/>
          </a:stretch>
        </p:blipFill>
        <p:spPr>
          <a:xfrm>
            <a:off x="563977" y="2601457"/>
            <a:ext cx="6687055" cy="827543"/>
          </a:xfrm>
          <a:prstGeom prst="rect">
            <a:avLst/>
          </a:prstGeom>
        </p:spPr>
      </p:pic>
      <p:pic>
        <p:nvPicPr>
          <p:cNvPr id="12" name="Image 11">
            <a:extLst>
              <a:ext uri="{FF2B5EF4-FFF2-40B4-BE49-F238E27FC236}">
                <a16:creationId xmlns:a16="http://schemas.microsoft.com/office/drawing/2014/main" id="{14B2064E-1BA8-73FC-9DA6-891048C794D6}"/>
              </a:ext>
            </a:extLst>
          </p:cNvPr>
          <p:cNvPicPr>
            <a:picLocks noChangeAspect="1"/>
          </p:cNvPicPr>
          <p:nvPr/>
        </p:nvPicPr>
        <p:blipFill>
          <a:blip r:embed="rId3"/>
          <a:stretch>
            <a:fillRect/>
          </a:stretch>
        </p:blipFill>
        <p:spPr>
          <a:xfrm>
            <a:off x="563977" y="4000626"/>
            <a:ext cx="6574760" cy="931292"/>
          </a:xfrm>
          <a:prstGeom prst="rect">
            <a:avLst/>
          </a:prstGeom>
        </p:spPr>
      </p:pic>
      <p:sp>
        <p:nvSpPr>
          <p:cNvPr id="13" name="ZoneTexte 12">
            <a:extLst>
              <a:ext uri="{FF2B5EF4-FFF2-40B4-BE49-F238E27FC236}">
                <a16:creationId xmlns:a16="http://schemas.microsoft.com/office/drawing/2014/main" id="{8DF580EB-D07C-F997-C2CC-4967498F730C}"/>
              </a:ext>
            </a:extLst>
          </p:cNvPr>
          <p:cNvSpPr txBox="1"/>
          <p:nvPr/>
        </p:nvSpPr>
        <p:spPr>
          <a:xfrm>
            <a:off x="563977" y="3535153"/>
            <a:ext cx="7283116" cy="369332"/>
          </a:xfrm>
          <a:prstGeom prst="rect">
            <a:avLst/>
          </a:prstGeom>
          <a:noFill/>
        </p:spPr>
        <p:txBody>
          <a:bodyPr wrap="square" rtlCol="0">
            <a:spAutoFit/>
          </a:bodyPr>
          <a:lstStyle/>
          <a:p>
            <a:r>
              <a:rPr lang="fr-FR" dirty="0">
                <a:solidFill>
                  <a:srgbClr val="002060"/>
                </a:solidFill>
              </a:rPr>
              <a:t>2- Si nécessaire, demandez sur quelles données portent la demande</a:t>
            </a:r>
          </a:p>
        </p:txBody>
      </p:sp>
      <p:sp>
        <p:nvSpPr>
          <p:cNvPr id="16" name="ZoneTexte 15">
            <a:extLst>
              <a:ext uri="{FF2B5EF4-FFF2-40B4-BE49-F238E27FC236}">
                <a16:creationId xmlns:a16="http://schemas.microsoft.com/office/drawing/2014/main" id="{63D93F7B-676A-4C6D-9DB6-8A0723893E74}"/>
              </a:ext>
            </a:extLst>
          </p:cNvPr>
          <p:cNvSpPr txBox="1"/>
          <p:nvPr/>
        </p:nvSpPr>
        <p:spPr>
          <a:xfrm>
            <a:off x="563977" y="5038812"/>
            <a:ext cx="7283116" cy="369332"/>
          </a:xfrm>
          <a:prstGeom prst="rect">
            <a:avLst/>
          </a:prstGeom>
          <a:noFill/>
        </p:spPr>
        <p:txBody>
          <a:bodyPr wrap="square" rtlCol="0">
            <a:spAutoFit/>
          </a:bodyPr>
          <a:lstStyle/>
          <a:p>
            <a:r>
              <a:rPr lang="fr-FR" dirty="0">
                <a:solidFill>
                  <a:srgbClr val="002060"/>
                </a:solidFill>
              </a:rPr>
              <a:t>3- Vérifiez que la demande ne concerne pas un tiers </a:t>
            </a:r>
          </a:p>
        </p:txBody>
      </p:sp>
      <p:pic>
        <p:nvPicPr>
          <p:cNvPr id="18" name="Image 17">
            <a:extLst>
              <a:ext uri="{FF2B5EF4-FFF2-40B4-BE49-F238E27FC236}">
                <a16:creationId xmlns:a16="http://schemas.microsoft.com/office/drawing/2014/main" id="{4FF4A286-A94E-3D7E-0885-D6BAFB270510}"/>
              </a:ext>
            </a:extLst>
          </p:cNvPr>
          <p:cNvPicPr>
            <a:picLocks noChangeAspect="1"/>
          </p:cNvPicPr>
          <p:nvPr/>
        </p:nvPicPr>
        <p:blipFill>
          <a:blip r:embed="rId4"/>
          <a:stretch>
            <a:fillRect/>
          </a:stretch>
        </p:blipFill>
        <p:spPr>
          <a:xfrm>
            <a:off x="547935" y="5493157"/>
            <a:ext cx="6703097" cy="966350"/>
          </a:xfrm>
          <a:prstGeom prst="rect">
            <a:avLst/>
          </a:prstGeom>
        </p:spPr>
      </p:pic>
      <p:pic>
        <p:nvPicPr>
          <p:cNvPr id="19" name="Image 27">
            <a:extLst>
              <a:ext uri="{FF2B5EF4-FFF2-40B4-BE49-F238E27FC236}">
                <a16:creationId xmlns:a16="http://schemas.microsoft.com/office/drawing/2014/main" id="{230A03C4-A69F-D05C-51E1-FC22D71993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0626" y="2457298"/>
            <a:ext cx="3232616" cy="262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ZoneTexte 19">
            <a:extLst>
              <a:ext uri="{FF2B5EF4-FFF2-40B4-BE49-F238E27FC236}">
                <a16:creationId xmlns:a16="http://schemas.microsoft.com/office/drawing/2014/main" id="{F54144A4-68CA-0146-1B1E-99B26D01F0AE}"/>
              </a:ext>
            </a:extLst>
          </p:cNvPr>
          <p:cNvSpPr txBox="1"/>
          <p:nvPr/>
        </p:nvSpPr>
        <p:spPr>
          <a:xfrm>
            <a:off x="8982779" y="2833713"/>
            <a:ext cx="2608310" cy="1477328"/>
          </a:xfrm>
          <a:prstGeom prst="rect">
            <a:avLst/>
          </a:prstGeom>
          <a:noFill/>
        </p:spPr>
        <p:txBody>
          <a:bodyPr wrap="square" rtlCol="0">
            <a:spAutoFit/>
          </a:bodyPr>
          <a:lstStyle/>
          <a:p>
            <a:r>
              <a:rPr lang="fr-FR" b="1" dirty="0">
                <a:solidFill>
                  <a:srgbClr val="002060"/>
                </a:solidFill>
              </a:rPr>
              <a:t>L’exercice du droit d’accès n’est pas conditionné. Cela signifie qu’une personne n'a pas à motiver sa demande. </a:t>
            </a:r>
          </a:p>
        </p:txBody>
      </p:sp>
      <p:sp>
        <p:nvSpPr>
          <p:cNvPr id="21" name="ZoneTexte 20">
            <a:extLst>
              <a:ext uri="{FF2B5EF4-FFF2-40B4-BE49-F238E27FC236}">
                <a16:creationId xmlns:a16="http://schemas.microsoft.com/office/drawing/2014/main" id="{3608CFA0-315A-112D-EEAC-4D332848CF21}"/>
              </a:ext>
            </a:extLst>
          </p:cNvPr>
          <p:cNvSpPr txBox="1"/>
          <p:nvPr/>
        </p:nvSpPr>
        <p:spPr>
          <a:xfrm>
            <a:off x="8371423" y="5460213"/>
            <a:ext cx="3199327" cy="923330"/>
          </a:xfrm>
          <a:prstGeom prst="rect">
            <a:avLst/>
          </a:prstGeom>
          <a:noFill/>
        </p:spPr>
        <p:txBody>
          <a:bodyPr wrap="square" rtlCol="0">
            <a:spAutoFit/>
          </a:bodyPr>
          <a:lstStyle/>
          <a:p>
            <a:r>
              <a:rPr lang="fr-FR" b="1" dirty="0">
                <a:solidFill>
                  <a:schemeClr val="bg2">
                    <a:lumMod val="50000"/>
                  </a:schemeClr>
                </a:solidFill>
              </a:rPr>
              <a:t>Source CNIL : « Professionnels comment répondre à une demande de droit d’accès ».  </a:t>
            </a:r>
          </a:p>
        </p:txBody>
      </p:sp>
    </p:spTree>
    <p:extLst>
      <p:ext uri="{BB962C8B-B14F-4D97-AF65-F5344CB8AC3E}">
        <p14:creationId xmlns:p14="http://schemas.microsoft.com/office/powerpoint/2010/main" val="303023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a:extLst>
              <a:ext uri="{FF2B5EF4-FFF2-40B4-BE49-F238E27FC236}">
                <a16:creationId xmlns:a16="http://schemas.microsoft.com/office/drawing/2014/main" id="{411C2E49-769B-BCD9-BDA9-B54E763AD086}"/>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rectangle 4">
            <a:extLst>
              <a:ext uri="{FF2B5EF4-FFF2-40B4-BE49-F238E27FC236}">
                <a16:creationId xmlns:a16="http://schemas.microsoft.com/office/drawing/2014/main" id="{03DB5787-DB8F-7D9B-1CC1-E02620C04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459D0CE8-9931-6D23-E0EB-25820F9AC569}"/>
              </a:ext>
            </a:extLst>
          </p:cNvPr>
          <p:cNvCxnSpPr>
            <a:cxnSpLocks/>
          </p:cNvCxnSpPr>
          <p:nvPr/>
        </p:nvCxnSpPr>
        <p:spPr>
          <a:xfrm>
            <a:off x="0" y="865683"/>
            <a:ext cx="9019713"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itre 1">
            <a:extLst>
              <a:ext uri="{FF2B5EF4-FFF2-40B4-BE49-F238E27FC236}">
                <a16:creationId xmlns:a16="http://schemas.microsoft.com/office/drawing/2014/main" id="{03575D3F-477E-EDBF-2D68-AACBF31AA741}"/>
              </a:ext>
            </a:extLst>
          </p:cNvPr>
          <p:cNvSpPr>
            <a:spLocks noGrp="1"/>
          </p:cNvSpPr>
          <p:nvPr>
            <p:ph type="title"/>
          </p:nvPr>
        </p:nvSpPr>
        <p:spPr>
          <a:xfrm>
            <a:off x="0" y="215378"/>
            <a:ext cx="9019713" cy="434925"/>
          </a:xfrm>
        </p:spPr>
        <p:txBody>
          <a:bodyPr>
            <a:noAutofit/>
          </a:bodyPr>
          <a:lstStyle/>
          <a:p>
            <a:r>
              <a:rPr lang="fr-FR" sz="4000" b="1" dirty="0">
                <a:solidFill>
                  <a:srgbClr val="002060"/>
                </a:solidFill>
              </a:rPr>
              <a:t>10. Les outils de la conformité:</a:t>
            </a:r>
          </a:p>
        </p:txBody>
      </p:sp>
      <p:sp>
        <p:nvSpPr>
          <p:cNvPr id="2" name="ZoneTexte 1">
            <a:extLst>
              <a:ext uri="{FF2B5EF4-FFF2-40B4-BE49-F238E27FC236}">
                <a16:creationId xmlns:a16="http://schemas.microsoft.com/office/drawing/2014/main" id="{BAD629F2-462B-0CA1-44C2-502A9CB57EDC}"/>
              </a:ext>
            </a:extLst>
          </p:cNvPr>
          <p:cNvSpPr txBox="1"/>
          <p:nvPr/>
        </p:nvSpPr>
        <p:spPr>
          <a:xfrm>
            <a:off x="475687" y="1242869"/>
            <a:ext cx="9019713" cy="369332"/>
          </a:xfrm>
          <a:prstGeom prst="rect">
            <a:avLst/>
          </a:prstGeom>
          <a:noFill/>
        </p:spPr>
        <p:txBody>
          <a:bodyPr wrap="square" rtlCol="0">
            <a:spAutoFit/>
          </a:bodyPr>
          <a:lstStyle/>
          <a:p>
            <a:pPr marL="285750" indent="-285750">
              <a:buFont typeface="Wingdings" panose="05000000000000000000" pitchFamily="2" charset="2"/>
              <a:buChar char="v"/>
            </a:pPr>
            <a:r>
              <a:rPr lang="fr-FR" b="1" dirty="0">
                <a:solidFill>
                  <a:srgbClr val="002060"/>
                </a:solidFill>
              </a:rPr>
              <a:t>Comment répondre à une demande en 4 étapes ? </a:t>
            </a:r>
          </a:p>
        </p:txBody>
      </p:sp>
      <p:sp>
        <p:nvSpPr>
          <p:cNvPr id="13" name="ZoneTexte 12">
            <a:extLst>
              <a:ext uri="{FF2B5EF4-FFF2-40B4-BE49-F238E27FC236}">
                <a16:creationId xmlns:a16="http://schemas.microsoft.com/office/drawing/2014/main" id="{8DF580EB-D07C-F997-C2CC-4967498F730C}"/>
              </a:ext>
            </a:extLst>
          </p:cNvPr>
          <p:cNvSpPr txBox="1"/>
          <p:nvPr/>
        </p:nvSpPr>
        <p:spPr>
          <a:xfrm>
            <a:off x="563977" y="1823747"/>
            <a:ext cx="7283116" cy="369332"/>
          </a:xfrm>
          <a:prstGeom prst="rect">
            <a:avLst/>
          </a:prstGeom>
          <a:noFill/>
        </p:spPr>
        <p:txBody>
          <a:bodyPr wrap="square" rtlCol="0">
            <a:spAutoFit/>
          </a:bodyPr>
          <a:lstStyle/>
          <a:p>
            <a:r>
              <a:rPr lang="fr-FR" dirty="0">
                <a:solidFill>
                  <a:srgbClr val="002060"/>
                </a:solidFill>
              </a:rPr>
              <a:t>Répondez à la demande en respectant les délais</a:t>
            </a:r>
          </a:p>
        </p:txBody>
      </p:sp>
      <p:pic>
        <p:nvPicPr>
          <p:cNvPr id="11" name="Image 10">
            <a:extLst>
              <a:ext uri="{FF2B5EF4-FFF2-40B4-BE49-F238E27FC236}">
                <a16:creationId xmlns:a16="http://schemas.microsoft.com/office/drawing/2014/main" id="{5D7E8EAC-1BE0-47EE-536A-7FD8AB508714}"/>
              </a:ext>
            </a:extLst>
          </p:cNvPr>
          <p:cNvPicPr>
            <a:picLocks noChangeAspect="1"/>
          </p:cNvPicPr>
          <p:nvPr/>
        </p:nvPicPr>
        <p:blipFill>
          <a:blip r:embed="rId2"/>
          <a:stretch>
            <a:fillRect/>
          </a:stretch>
        </p:blipFill>
        <p:spPr>
          <a:xfrm>
            <a:off x="599279" y="2475039"/>
            <a:ext cx="7604035" cy="1448136"/>
          </a:xfrm>
          <a:prstGeom prst="rect">
            <a:avLst/>
          </a:prstGeom>
        </p:spPr>
      </p:pic>
      <p:sp>
        <p:nvSpPr>
          <p:cNvPr id="14" name="ZoneTexte 13">
            <a:extLst>
              <a:ext uri="{FF2B5EF4-FFF2-40B4-BE49-F238E27FC236}">
                <a16:creationId xmlns:a16="http://schemas.microsoft.com/office/drawing/2014/main" id="{DCD26D38-03B7-E860-D215-DB0775533016}"/>
              </a:ext>
            </a:extLst>
          </p:cNvPr>
          <p:cNvSpPr txBox="1"/>
          <p:nvPr/>
        </p:nvSpPr>
        <p:spPr>
          <a:xfrm>
            <a:off x="499191" y="4416681"/>
            <a:ext cx="7283270" cy="369332"/>
          </a:xfrm>
          <a:prstGeom prst="rect">
            <a:avLst/>
          </a:prstGeom>
          <a:noFill/>
        </p:spPr>
        <p:txBody>
          <a:bodyPr wrap="square" rtlCol="0">
            <a:spAutoFit/>
          </a:bodyPr>
          <a:lstStyle/>
          <a:p>
            <a:pPr marL="285750" indent="-285750">
              <a:buFont typeface="Wingdings" panose="05000000000000000000" pitchFamily="2" charset="2"/>
              <a:buChar char="v"/>
            </a:pPr>
            <a:r>
              <a:rPr lang="fr-FR" b="1" dirty="0">
                <a:solidFill>
                  <a:srgbClr val="002060"/>
                </a:solidFill>
              </a:rPr>
              <a:t>CAS PRATIQUE : Peut-on refuser de répondre à un droit d’accès ?</a:t>
            </a:r>
          </a:p>
        </p:txBody>
      </p:sp>
      <p:sp>
        <p:nvSpPr>
          <p:cNvPr id="15" name="ZoneTexte 14">
            <a:extLst>
              <a:ext uri="{FF2B5EF4-FFF2-40B4-BE49-F238E27FC236}">
                <a16:creationId xmlns:a16="http://schemas.microsoft.com/office/drawing/2014/main" id="{6ADA2042-C36F-3B86-F4E0-2A76DEA76A57}"/>
              </a:ext>
            </a:extLst>
          </p:cNvPr>
          <p:cNvSpPr txBox="1"/>
          <p:nvPr/>
        </p:nvSpPr>
        <p:spPr>
          <a:xfrm>
            <a:off x="705776" y="4842506"/>
            <a:ext cx="11012063" cy="2031325"/>
          </a:xfrm>
          <a:prstGeom prst="rect">
            <a:avLst/>
          </a:prstGeom>
          <a:noFill/>
        </p:spPr>
        <p:txBody>
          <a:bodyPr wrap="square" rtlCol="0">
            <a:spAutoFit/>
          </a:bodyPr>
          <a:lstStyle/>
          <a:p>
            <a:r>
              <a:rPr lang="fr-FR" dirty="0">
                <a:solidFill>
                  <a:srgbClr val="002060"/>
                </a:solidFill>
              </a:rPr>
              <a:t>Dans certains cas, vous pouvez refuser de répondre à des demandes de droit d’accès mais vous devrez justifier cette décision. Vous n’êtes pas tenus de répondre aux demandes de droit d’accès si : </a:t>
            </a:r>
          </a:p>
          <a:p>
            <a:pPr marL="285750" indent="-285750">
              <a:buFont typeface="Arial" panose="020B0604020202020204" pitchFamily="34" charset="0"/>
              <a:buChar char="•"/>
            </a:pPr>
            <a:r>
              <a:rPr lang="fr-FR" dirty="0">
                <a:solidFill>
                  <a:srgbClr val="002060"/>
                </a:solidFill>
              </a:rPr>
              <a:t>Elles sont manifestement </a:t>
            </a:r>
            <a:r>
              <a:rPr lang="fr-FR" b="1" dirty="0">
                <a:solidFill>
                  <a:srgbClr val="002060"/>
                </a:solidFill>
              </a:rPr>
              <a:t>infondées ou excessives </a:t>
            </a:r>
            <a:r>
              <a:rPr lang="fr-FR" dirty="0">
                <a:solidFill>
                  <a:srgbClr val="002060"/>
                </a:solidFill>
              </a:rPr>
              <a:t>notamment par </a:t>
            </a:r>
            <a:r>
              <a:rPr lang="fr-FR" b="1" dirty="0">
                <a:solidFill>
                  <a:srgbClr val="002060"/>
                </a:solidFill>
              </a:rPr>
              <a:t>leur caractère répétitif </a:t>
            </a:r>
            <a:r>
              <a:rPr lang="fr-FR" dirty="0">
                <a:solidFill>
                  <a:srgbClr val="002060"/>
                </a:solidFill>
              </a:rPr>
              <a:t>( ex: demandes de multiples et rapprochées dans le temps d’une copie déjà fournie).  </a:t>
            </a:r>
          </a:p>
          <a:p>
            <a:pPr marL="285750" indent="-285750">
              <a:buFont typeface="Arial" panose="020B0604020202020204" pitchFamily="34" charset="0"/>
              <a:buChar char="•"/>
            </a:pPr>
            <a:r>
              <a:rPr lang="fr-FR" dirty="0">
                <a:solidFill>
                  <a:srgbClr val="002060"/>
                </a:solidFill>
              </a:rPr>
              <a:t>Les données </a:t>
            </a:r>
            <a:r>
              <a:rPr lang="fr-FR" b="1" dirty="0">
                <a:solidFill>
                  <a:srgbClr val="002060"/>
                </a:solidFill>
              </a:rPr>
              <a:t>ne sont plus conservées/ ont été effacées</a:t>
            </a:r>
            <a:r>
              <a:rPr lang="fr-FR" dirty="0">
                <a:solidFill>
                  <a:srgbClr val="002060"/>
                </a:solidFill>
              </a:rPr>
              <a:t>: dans ce cas, l’accès est impossible (ex: les enregistrements réalisés par un dispositif de vidéosurveillance sont conservés normalement 30 jours maximum). </a:t>
            </a:r>
          </a:p>
          <a:p>
            <a:pPr marL="285750" indent="-285750">
              <a:buFont typeface="Arial" panose="020B0604020202020204" pitchFamily="34" charset="0"/>
              <a:buChar char="•"/>
            </a:pPr>
            <a:endParaRPr lang="fr-FR" dirty="0">
              <a:solidFill>
                <a:srgbClr val="002060"/>
              </a:solidFill>
            </a:endParaRPr>
          </a:p>
        </p:txBody>
      </p:sp>
      <p:pic>
        <p:nvPicPr>
          <p:cNvPr id="19" name="Image 27">
            <a:extLst>
              <a:ext uri="{FF2B5EF4-FFF2-40B4-BE49-F238E27FC236}">
                <a16:creationId xmlns:a16="http://schemas.microsoft.com/office/drawing/2014/main" id="{23A69976-AFAE-451B-7315-9BCEE4898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6408" y="2277424"/>
            <a:ext cx="3232616" cy="161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16">
            <a:extLst>
              <a:ext uri="{FF2B5EF4-FFF2-40B4-BE49-F238E27FC236}">
                <a16:creationId xmlns:a16="http://schemas.microsoft.com/office/drawing/2014/main" id="{785C85FC-EF86-AAF2-D5B9-4AF56023F025}"/>
              </a:ext>
            </a:extLst>
          </p:cNvPr>
          <p:cNvSpPr txBox="1"/>
          <p:nvPr/>
        </p:nvSpPr>
        <p:spPr>
          <a:xfrm>
            <a:off x="9019713" y="2550934"/>
            <a:ext cx="3199327" cy="923330"/>
          </a:xfrm>
          <a:prstGeom prst="rect">
            <a:avLst/>
          </a:prstGeom>
          <a:noFill/>
        </p:spPr>
        <p:txBody>
          <a:bodyPr wrap="square" rtlCol="0">
            <a:spAutoFit/>
          </a:bodyPr>
          <a:lstStyle/>
          <a:p>
            <a:r>
              <a:rPr lang="fr-FR" b="1" dirty="0">
                <a:solidFill>
                  <a:schemeClr val="bg2">
                    <a:lumMod val="50000"/>
                  </a:schemeClr>
                </a:solidFill>
              </a:rPr>
              <a:t>Source CNIL : « Professionnels comment répondre à une demande de droit d’accès ».  </a:t>
            </a:r>
          </a:p>
        </p:txBody>
      </p:sp>
    </p:spTree>
    <p:extLst>
      <p:ext uri="{BB962C8B-B14F-4D97-AF65-F5344CB8AC3E}">
        <p14:creationId xmlns:p14="http://schemas.microsoft.com/office/powerpoint/2010/main" val="218380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a:extLst>
              <a:ext uri="{FF2B5EF4-FFF2-40B4-BE49-F238E27FC236}">
                <a16:creationId xmlns:a16="http://schemas.microsoft.com/office/drawing/2014/main" id="{411C2E49-769B-BCD9-BDA9-B54E763AD086}"/>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rectangle 4">
            <a:extLst>
              <a:ext uri="{FF2B5EF4-FFF2-40B4-BE49-F238E27FC236}">
                <a16:creationId xmlns:a16="http://schemas.microsoft.com/office/drawing/2014/main" id="{03DB5787-DB8F-7D9B-1CC1-E02620C04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459D0CE8-9931-6D23-E0EB-25820F9AC569}"/>
              </a:ext>
            </a:extLst>
          </p:cNvPr>
          <p:cNvCxnSpPr>
            <a:cxnSpLocks/>
          </p:cNvCxnSpPr>
          <p:nvPr/>
        </p:nvCxnSpPr>
        <p:spPr>
          <a:xfrm>
            <a:off x="0" y="865683"/>
            <a:ext cx="9019713"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itre 1">
            <a:extLst>
              <a:ext uri="{FF2B5EF4-FFF2-40B4-BE49-F238E27FC236}">
                <a16:creationId xmlns:a16="http://schemas.microsoft.com/office/drawing/2014/main" id="{03575D3F-477E-EDBF-2D68-AACBF31AA741}"/>
              </a:ext>
            </a:extLst>
          </p:cNvPr>
          <p:cNvSpPr>
            <a:spLocks noGrp="1"/>
          </p:cNvSpPr>
          <p:nvPr>
            <p:ph type="title"/>
          </p:nvPr>
        </p:nvSpPr>
        <p:spPr>
          <a:xfrm>
            <a:off x="0" y="215378"/>
            <a:ext cx="9019713" cy="434925"/>
          </a:xfrm>
        </p:spPr>
        <p:txBody>
          <a:bodyPr>
            <a:noAutofit/>
          </a:bodyPr>
          <a:lstStyle/>
          <a:p>
            <a:r>
              <a:rPr lang="fr-FR" sz="4000" b="1" dirty="0">
                <a:solidFill>
                  <a:srgbClr val="002060"/>
                </a:solidFill>
              </a:rPr>
              <a:t>10. Les outils de la conformité:</a:t>
            </a:r>
          </a:p>
        </p:txBody>
      </p:sp>
      <p:sp>
        <p:nvSpPr>
          <p:cNvPr id="8" name="ZoneTexte 7">
            <a:extLst>
              <a:ext uri="{FF2B5EF4-FFF2-40B4-BE49-F238E27FC236}">
                <a16:creationId xmlns:a16="http://schemas.microsoft.com/office/drawing/2014/main" id="{E3446948-0C4B-51E2-3F95-76D975552CD2}"/>
              </a:ext>
            </a:extLst>
          </p:cNvPr>
          <p:cNvSpPr txBox="1"/>
          <p:nvPr/>
        </p:nvSpPr>
        <p:spPr>
          <a:xfrm>
            <a:off x="208545" y="1065437"/>
            <a:ext cx="6128086" cy="369332"/>
          </a:xfrm>
          <a:prstGeom prst="rect">
            <a:avLst/>
          </a:prstGeom>
          <a:noFill/>
        </p:spPr>
        <p:txBody>
          <a:bodyPr wrap="square" rtlCol="0">
            <a:spAutoFit/>
          </a:bodyPr>
          <a:lstStyle/>
          <a:p>
            <a:pPr marL="285750" indent="-285750">
              <a:buFont typeface="Wingdings" panose="05000000000000000000" pitchFamily="2" charset="2"/>
              <a:buChar char="Ø"/>
            </a:pPr>
            <a:r>
              <a:rPr lang="fr-FR" b="1" dirty="0">
                <a:solidFill>
                  <a:srgbClr val="002060"/>
                </a:solidFill>
              </a:rPr>
              <a:t> Focus la documentation liée aux droits des personnes </a:t>
            </a:r>
          </a:p>
        </p:txBody>
      </p:sp>
      <p:sp>
        <p:nvSpPr>
          <p:cNvPr id="9" name="ZoneTexte 8">
            <a:extLst>
              <a:ext uri="{FF2B5EF4-FFF2-40B4-BE49-F238E27FC236}">
                <a16:creationId xmlns:a16="http://schemas.microsoft.com/office/drawing/2014/main" id="{8CB0019E-7536-40E2-C168-920C39243142}"/>
              </a:ext>
            </a:extLst>
          </p:cNvPr>
          <p:cNvSpPr txBox="1"/>
          <p:nvPr/>
        </p:nvSpPr>
        <p:spPr>
          <a:xfrm>
            <a:off x="387034" y="1449856"/>
            <a:ext cx="8529374" cy="369332"/>
          </a:xfrm>
          <a:prstGeom prst="rect">
            <a:avLst/>
          </a:prstGeom>
          <a:noFill/>
        </p:spPr>
        <p:txBody>
          <a:bodyPr wrap="square" rtlCol="0">
            <a:spAutoFit/>
          </a:bodyPr>
          <a:lstStyle/>
          <a:p>
            <a:r>
              <a:rPr lang="fr-FR" b="1" dirty="0">
                <a:solidFill>
                  <a:srgbClr val="002060"/>
                </a:solidFill>
              </a:rPr>
              <a:t>c) PROCEDURE D’EXERCICE DU DROIT A LA PORTABILITE  </a:t>
            </a:r>
          </a:p>
        </p:txBody>
      </p:sp>
      <p:pic>
        <p:nvPicPr>
          <p:cNvPr id="19" name="Image 27">
            <a:extLst>
              <a:ext uri="{FF2B5EF4-FFF2-40B4-BE49-F238E27FC236}">
                <a16:creationId xmlns:a16="http://schemas.microsoft.com/office/drawing/2014/main" id="{23A69976-AFAE-451B-7315-9BCEE4898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6408" y="2389718"/>
            <a:ext cx="3232616" cy="161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16">
            <a:extLst>
              <a:ext uri="{FF2B5EF4-FFF2-40B4-BE49-F238E27FC236}">
                <a16:creationId xmlns:a16="http://schemas.microsoft.com/office/drawing/2014/main" id="{785C85FC-EF86-AAF2-D5B9-4AF56023F025}"/>
              </a:ext>
            </a:extLst>
          </p:cNvPr>
          <p:cNvSpPr txBox="1"/>
          <p:nvPr/>
        </p:nvSpPr>
        <p:spPr>
          <a:xfrm>
            <a:off x="9019713" y="2550934"/>
            <a:ext cx="3199327" cy="923330"/>
          </a:xfrm>
          <a:prstGeom prst="rect">
            <a:avLst/>
          </a:prstGeom>
          <a:noFill/>
        </p:spPr>
        <p:txBody>
          <a:bodyPr wrap="square" rtlCol="0">
            <a:spAutoFit/>
          </a:bodyPr>
          <a:lstStyle/>
          <a:p>
            <a:r>
              <a:rPr lang="fr-FR" b="1" dirty="0">
                <a:solidFill>
                  <a:schemeClr val="bg2">
                    <a:lumMod val="50000"/>
                  </a:schemeClr>
                </a:solidFill>
              </a:rPr>
              <a:t>Source CNIL : « Comment répondre à une demande de droit à  la portabilité ».  </a:t>
            </a:r>
          </a:p>
        </p:txBody>
      </p:sp>
      <p:pic>
        <p:nvPicPr>
          <p:cNvPr id="10" name="Image 9">
            <a:extLst>
              <a:ext uri="{FF2B5EF4-FFF2-40B4-BE49-F238E27FC236}">
                <a16:creationId xmlns:a16="http://schemas.microsoft.com/office/drawing/2014/main" id="{4DD5B4A4-361D-5CB9-29DF-8251281CDA89}"/>
              </a:ext>
            </a:extLst>
          </p:cNvPr>
          <p:cNvPicPr>
            <a:picLocks noChangeAspect="1"/>
          </p:cNvPicPr>
          <p:nvPr/>
        </p:nvPicPr>
        <p:blipFill rotWithShape="1">
          <a:blip r:embed="rId3"/>
          <a:srcRect l="3897" t="2341" b="4973"/>
          <a:stretch/>
        </p:blipFill>
        <p:spPr>
          <a:xfrm>
            <a:off x="1946859" y="1892968"/>
            <a:ext cx="6078139" cy="4749654"/>
          </a:xfrm>
          <a:prstGeom prst="rect">
            <a:avLst/>
          </a:prstGeom>
        </p:spPr>
      </p:pic>
    </p:spTree>
    <p:extLst>
      <p:ext uri="{BB962C8B-B14F-4D97-AF65-F5344CB8AC3E}">
        <p14:creationId xmlns:p14="http://schemas.microsoft.com/office/powerpoint/2010/main" val="958156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rectangle 4">
            <a:extLst>
              <a:ext uri="{FF2B5EF4-FFF2-40B4-BE49-F238E27FC236}">
                <a16:creationId xmlns:a16="http://schemas.microsoft.com/office/drawing/2014/main" id="{E8C6149A-4B92-9C8C-18B2-9E9223980F3E}"/>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551CEA1-80D7-98E3-D16D-35DE9D2B39FA}"/>
              </a:ext>
            </a:extLst>
          </p:cNvPr>
          <p:cNvCxnSpPr>
            <a:cxnSpLocks/>
          </p:cNvCxnSpPr>
          <p:nvPr/>
        </p:nvCxnSpPr>
        <p:spPr>
          <a:xfrm>
            <a:off x="0" y="865683"/>
            <a:ext cx="9019713"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riangle rectangle 6">
            <a:extLst>
              <a:ext uri="{FF2B5EF4-FFF2-40B4-BE49-F238E27FC236}">
                <a16:creationId xmlns:a16="http://schemas.microsoft.com/office/drawing/2014/main" id="{D4DD930A-5E32-5A20-B826-F9BBE7C13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34F35CA4-46F2-98D3-2ECE-1AD47BAF95D3}"/>
              </a:ext>
            </a:extLst>
          </p:cNvPr>
          <p:cNvSpPr>
            <a:spLocks noGrp="1"/>
          </p:cNvSpPr>
          <p:nvPr>
            <p:ph type="title"/>
          </p:nvPr>
        </p:nvSpPr>
        <p:spPr>
          <a:xfrm>
            <a:off x="0" y="215378"/>
            <a:ext cx="9019713" cy="434925"/>
          </a:xfrm>
        </p:spPr>
        <p:txBody>
          <a:bodyPr>
            <a:noAutofit/>
          </a:bodyPr>
          <a:lstStyle/>
          <a:p>
            <a:r>
              <a:rPr lang="fr-FR" sz="4000" b="1" dirty="0">
                <a:solidFill>
                  <a:srgbClr val="002060"/>
                </a:solidFill>
              </a:rPr>
              <a:t>8. Les nouvelles notions:</a:t>
            </a:r>
          </a:p>
        </p:txBody>
      </p:sp>
      <p:sp>
        <p:nvSpPr>
          <p:cNvPr id="8" name="ZoneTexte 7">
            <a:extLst>
              <a:ext uri="{FF2B5EF4-FFF2-40B4-BE49-F238E27FC236}">
                <a16:creationId xmlns:a16="http://schemas.microsoft.com/office/drawing/2014/main" id="{4BA60F1B-6BA6-EB17-8311-9C9B8381A6DD}"/>
              </a:ext>
            </a:extLst>
          </p:cNvPr>
          <p:cNvSpPr txBox="1"/>
          <p:nvPr/>
        </p:nvSpPr>
        <p:spPr>
          <a:xfrm>
            <a:off x="322126" y="1081064"/>
            <a:ext cx="6078216" cy="369332"/>
          </a:xfrm>
          <a:prstGeom prst="rect">
            <a:avLst/>
          </a:prstGeom>
          <a:noFill/>
        </p:spPr>
        <p:txBody>
          <a:bodyPr wrap="square" rtlCol="0">
            <a:spAutoFit/>
          </a:bodyPr>
          <a:lstStyle/>
          <a:p>
            <a:r>
              <a:rPr lang="fr-FR" b="1" dirty="0">
                <a:solidFill>
                  <a:srgbClr val="002060"/>
                </a:solidFill>
              </a:rPr>
              <a:t>1- ACCOUNTABILITY (responsabilité) </a:t>
            </a:r>
            <a:r>
              <a:rPr lang="fr-FR" b="1" dirty="0">
                <a:solidFill>
                  <a:schemeClr val="bg2">
                    <a:lumMod val="50000"/>
                  </a:schemeClr>
                </a:solidFill>
              </a:rPr>
              <a:t>Art5.2 et 24 du RGDP </a:t>
            </a:r>
          </a:p>
        </p:txBody>
      </p:sp>
      <p:sp>
        <p:nvSpPr>
          <p:cNvPr id="9" name="ZoneTexte 8">
            <a:extLst>
              <a:ext uri="{FF2B5EF4-FFF2-40B4-BE49-F238E27FC236}">
                <a16:creationId xmlns:a16="http://schemas.microsoft.com/office/drawing/2014/main" id="{478AE770-6687-4DB2-A656-C32062C93FF4}"/>
              </a:ext>
            </a:extLst>
          </p:cNvPr>
          <p:cNvSpPr txBox="1"/>
          <p:nvPr/>
        </p:nvSpPr>
        <p:spPr>
          <a:xfrm>
            <a:off x="530351" y="1611399"/>
            <a:ext cx="9178721" cy="646331"/>
          </a:xfrm>
          <a:prstGeom prst="rect">
            <a:avLst/>
          </a:prstGeom>
          <a:noFill/>
        </p:spPr>
        <p:txBody>
          <a:bodyPr wrap="square" rtlCol="0">
            <a:spAutoFit/>
          </a:bodyPr>
          <a:lstStyle/>
          <a:p>
            <a:r>
              <a:rPr lang="fr-FR" i="1" dirty="0">
                <a:solidFill>
                  <a:srgbClr val="002060"/>
                </a:solidFill>
              </a:rPr>
              <a:t>« Obligation pour les entreprises de mettre en œuvre des mécanismes et des procédures internes permettant de démonter le respect des règles relatives à la protection des données. » </a:t>
            </a:r>
            <a:r>
              <a:rPr lang="fr-FR" dirty="0">
                <a:solidFill>
                  <a:srgbClr val="002060"/>
                </a:solidFill>
              </a:rPr>
              <a:t>CNIL </a:t>
            </a:r>
          </a:p>
        </p:txBody>
      </p:sp>
      <p:sp>
        <p:nvSpPr>
          <p:cNvPr id="11" name="Rectangle : coins arrondis 10">
            <a:extLst>
              <a:ext uri="{FF2B5EF4-FFF2-40B4-BE49-F238E27FC236}">
                <a16:creationId xmlns:a16="http://schemas.microsoft.com/office/drawing/2014/main" id="{105AE8AA-200A-DC60-730C-A74C89D4F6CF}"/>
              </a:ext>
            </a:extLst>
          </p:cNvPr>
          <p:cNvSpPr/>
          <p:nvPr/>
        </p:nvSpPr>
        <p:spPr>
          <a:xfrm>
            <a:off x="1061145" y="2768794"/>
            <a:ext cx="3275625" cy="41452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Avant le RGPD:  </a:t>
            </a:r>
          </a:p>
        </p:txBody>
      </p:sp>
      <p:sp>
        <p:nvSpPr>
          <p:cNvPr id="12" name="Rectangle : coins arrondis 11">
            <a:extLst>
              <a:ext uri="{FF2B5EF4-FFF2-40B4-BE49-F238E27FC236}">
                <a16:creationId xmlns:a16="http://schemas.microsoft.com/office/drawing/2014/main" id="{D15F0036-923D-C99E-829A-8D0DC23EB751}"/>
              </a:ext>
            </a:extLst>
          </p:cNvPr>
          <p:cNvSpPr/>
          <p:nvPr/>
        </p:nvSpPr>
        <p:spPr>
          <a:xfrm>
            <a:off x="5651308" y="2768793"/>
            <a:ext cx="3275624" cy="41452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Depuis le RGPD:  </a:t>
            </a:r>
          </a:p>
        </p:txBody>
      </p:sp>
      <p:cxnSp>
        <p:nvCxnSpPr>
          <p:cNvPr id="13" name="Connecteur droit 12">
            <a:extLst>
              <a:ext uri="{FF2B5EF4-FFF2-40B4-BE49-F238E27FC236}">
                <a16:creationId xmlns:a16="http://schemas.microsoft.com/office/drawing/2014/main" id="{8CC6BFA3-C987-AC21-5449-7DE1919F923B}"/>
              </a:ext>
            </a:extLst>
          </p:cNvPr>
          <p:cNvCxnSpPr/>
          <p:nvPr/>
        </p:nvCxnSpPr>
        <p:spPr>
          <a:xfrm>
            <a:off x="4983480" y="3171498"/>
            <a:ext cx="0" cy="1697556"/>
          </a:xfrm>
          <a:prstGeom prst="line">
            <a:avLst/>
          </a:prstGeom>
        </p:spPr>
        <p:style>
          <a:lnRef idx="3">
            <a:schemeClr val="dk1"/>
          </a:lnRef>
          <a:fillRef idx="0">
            <a:schemeClr val="dk1"/>
          </a:fillRef>
          <a:effectRef idx="2">
            <a:schemeClr val="dk1"/>
          </a:effectRef>
          <a:fontRef idx="minor">
            <a:schemeClr val="tx1"/>
          </a:fontRef>
        </p:style>
      </p:cxnSp>
      <p:sp>
        <p:nvSpPr>
          <p:cNvPr id="15" name="ZoneTexte 14">
            <a:extLst>
              <a:ext uri="{FF2B5EF4-FFF2-40B4-BE49-F238E27FC236}">
                <a16:creationId xmlns:a16="http://schemas.microsoft.com/office/drawing/2014/main" id="{8F6188B5-D597-0E33-8208-BAF052AE9832}"/>
              </a:ext>
            </a:extLst>
          </p:cNvPr>
          <p:cNvSpPr txBox="1"/>
          <p:nvPr/>
        </p:nvSpPr>
        <p:spPr>
          <a:xfrm>
            <a:off x="1084147" y="3287521"/>
            <a:ext cx="3275625" cy="1477328"/>
          </a:xfrm>
          <a:prstGeom prst="rect">
            <a:avLst/>
          </a:prstGeom>
          <a:noFill/>
        </p:spPr>
        <p:txBody>
          <a:bodyPr wrap="square" rtlCol="0">
            <a:spAutoFit/>
          </a:bodyPr>
          <a:lstStyle/>
          <a:p>
            <a:r>
              <a:rPr lang="fr-FR" dirty="0"/>
              <a:t>- Les entreprises devaient effectuer des formalités déclaratives auprès de la CNIL pour être autorisées à traiter des données.  </a:t>
            </a:r>
          </a:p>
        </p:txBody>
      </p:sp>
      <p:sp>
        <p:nvSpPr>
          <p:cNvPr id="16" name="ZoneTexte 15">
            <a:extLst>
              <a:ext uri="{FF2B5EF4-FFF2-40B4-BE49-F238E27FC236}">
                <a16:creationId xmlns:a16="http://schemas.microsoft.com/office/drawing/2014/main" id="{9A801B33-BD04-711E-20FF-F37FDFA7C304}"/>
              </a:ext>
            </a:extLst>
          </p:cNvPr>
          <p:cNvSpPr txBox="1"/>
          <p:nvPr/>
        </p:nvSpPr>
        <p:spPr>
          <a:xfrm>
            <a:off x="5525820" y="3288383"/>
            <a:ext cx="4825188" cy="1477328"/>
          </a:xfrm>
          <a:prstGeom prst="rect">
            <a:avLst/>
          </a:prstGeom>
          <a:noFill/>
        </p:spPr>
        <p:txBody>
          <a:bodyPr wrap="square" rtlCol="0">
            <a:spAutoFit/>
          </a:bodyPr>
          <a:lstStyle/>
          <a:p>
            <a:pPr marL="285750" indent="-285750">
              <a:buFontTx/>
              <a:buChar char="-"/>
            </a:pPr>
            <a:r>
              <a:rPr lang="fr-FR" dirty="0"/>
              <a:t>Plus d’obligation de déclaration au préalable avec le principe de </a:t>
            </a:r>
            <a:r>
              <a:rPr lang="fr-FR" b="1" dirty="0"/>
              <a:t>responsabilisation</a:t>
            </a:r>
            <a:r>
              <a:rPr lang="fr-FR" dirty="0"/>
              <a:t> </a:t>
            </a:r>
          </a:p>
          <a:p>
            <a:pPr marL="285750" indent="-285750">
              <a:buFontTx/>
              <a:buChar char="-"/>
            </a:pPr>
            <a:r>
              <a:rPr lang="fr-FR" dirty="0"/>
              <a:t>Mais obligation de rendre des comptes et d’assumer leur responsabilité en cas de non-conformité. </a:t>
            </a:r>
          </a:p>
        </p:txBody>
      </p:sp>
      <p:sp>
        <p:nvSpPr>
          <p:cNvPr id="17" name="ZoneTexte 16">
            <a:extLst>
              <a:ext uri="{FF2B5EF4-FFF2-40B4-BE49-F238E27FC236}">
                <a16:creationId xmlns:a16="http://schemas.microsoft.com/office/drawing/2014/main" id="{9EF9D717-77F6-FA94-9B33-05A5E4E380DE}"/>
              </a:ext>
            </a:extLst>
          </p:cNvPr>
          <p:cNvSpPr txBox="1"/>
          <p:nvPr/>
        </p:nvSpPr>
        <p:spPr>
          <a:xfrm>
            <a:off x="1801715" y="5085258"/>
            <a:ext cx="1628449" cy="369332"/>
          </a:xfrm>
          <a:prstGeom prst="rect">
            <a:avLst/>
          </a:prstGeom>
          <a:noFill/>
        </p:spPr>
        <p:txBody>
          <a:bodyPr wrap="square" rtlCol="0">
            <a:spAutoFit/>
          </a:bodyPr>
          <a:lstStyle/>
          <a:p>
            <a:r>
              <a:rPr lang="fr-FR" b="1" dirty="0">
                <a:solidFill>
                  <a:srgbClr val="002060"/>
                </a:solidFill>
              </a:rPr>
              <a:t>POUR QUI ? :  </a:t>
            </a:r>
          </a:p>
        </p:txBody>
      </p:sp>
      <p:sp>
        <p:nvSpPr>
          <p:cNvPr id="18" name="ZoneTexte 17">
            <a:extLst>
              <a:ext uri="{FF2B5EF4-FFF2-40B4-BE49-F238E27FC236}">
                <a16:creationId xmlns:a16="http://schemas.microsoft.com/office/drawing/2014/main" id="{224DAEC2-A681-F9FB-04CE-2EC5DE478B27}"/>
              </a:ext>
            </a:extLst>
          </p:cNvPr>
          <p:cNvSpPr txBox="1"/>
          <p:nvPr/>
        </p:nvSpPr>
        <p:spPr>
          <a:xfrm>
            <a:off x="1801715" y="5510402"/>
            <a:ext cx="2535055" cy="1200329"/>
          </a:xfrm>
          <a:prstGeom prst="rect">
            <a:avLst/>
          </a:prstGeom>
          <a:noFill/>
        </p:spPr>
        <p:txBody>
          <a:bodyPr wrap="square" rtlCol="0">
            <a:spAutoFit/>
          </a:bodyPr>
          <a:lstStyle/>
          <a:p>
            <a:r>
              <a:rPr lang="fr-FR" dirty="0">
                <a:solidFill>
                  <a:srgbClr val="002060"/>
                </a:solidFill>
              </a:rPr>
              <a:t>Selon art.5 du RGPD, ce principe concerne le </a:t>
            </a:r>
            <a:r>
              <a:rPr lang="fr-FR" b="1" dirty="0">
                <a:solidFill>
                  <a:srgbClr val="002060"/>
                </a:solidFill>
              </a:rPr>
              <a:t>responsable de traitement / ST</a:t>
            </a:r>
          </a:p>
        </p:txBody>
      </p:sp>
      <p:sp>
        <p:nvSpPr>
          <p:cNvPr id="19" name="ZoneTexte 18">
            <a:extLst>
              <a:ext uri="{FF2B5EF4-FFF2-40B4-BE49-F238E27FC236}">
                <a16:creationId xmlns:a16="http://schemas.microsoft.com/office/drawing/2014/main" id="{E35EDCCF-035D-F72D-C5D1-4C686AFFCCC5}"/>
              </a:ext>
            </a:extLst>
          </p:cNvPr>
          <p:cNvSpPr txBox="1"/>
          <p:nvPr/>
        </p:nvSpPr>
        <p:spPr>
          <a:xfrm>
            <a:off x="6480552" y="5147776"/>
            <a:ext cx="1628449" cy="369332"/>
          </a:xfrm>
          <a:prstGeom prst="rect">
            <a:avLst/>
          </a:prstGeom>
          <a:noFill/>
        </p:spPr>
        <p:txBody>
          <a:bodyPr wrap="square" rtlCol="0">
            <a:spAutoFit/>
          </a:bodyPr>
          <a:lstStyle/>
          <a:p>
            <a:r>
              <a:rPr lang="fr-FR" b="1" dirty="0">
                <a:solidFill>
                  <a:srgbClr val="002060"/>
                </a:solidFill>
              </a:rPr>
              <a:t>COMMENT? :  </a:t>
            </a:r>
          </a:p>
        </p:txBody>
      </p:sp>
      <p:sp>
        <p:nvSpPr>
          <p:cNvPr id="20" name="ZoneTexte 19">
            <a:extLst>
              <a:ext uri="{FF2B5EF4-FFF2-40B4-BE49-F238E27FC236}">
                <a16:creationId xmlns:a16="http://schemas.microsoft.com/office/drawing/2014/main" id="{E755724C-07D3-5E68-F1A4-F146EF3AAC1A}"/>
              </a:ext>
            </a:extLst>
          </p:cNvPr>
          <p:cNvSpPr txBox="1"/>
          <p:nvPr/>
        </p:nvSpPr>
        <p:spPr>
          <a:xfrm>
            <a:off x="6327711" y="5510401"/>
            <a:ext cx="5157153" cy="1200329"/>
          </a:xfrm>
          <a:prstGeom prst="rect">
            <a:avLst/>
          </a:prstGeom>
          <a:noFill/>
        </p:spPr>
        <p:txBody>
          <a:bodyPr wrap="square" rtlCol="0">
            <a:spAutoFit/>
          </a:bodyPr>
          <a:lstStyle/>
          <a:p>
            <a:pPr marL="285750" indent="-285750">
              <a:buFont typeface="Wingdings" panose="05000000000000000000" pitchFamily="2" charset="2"/>
              <a:buChar char="§"/>
            </a:pPr>
            <a:r>
              <a:rPr lang="fr-FR" b="1" dirty="0">
                <a:solidFill>
                  <a:srgbClr val="002060"/>
                </a:solidFill>
              </a:rPr>
              <a:t>Veiller</a:t>
            </a:r>
            <a:r>
              <a:rPr lang="fr-FR" dirty="0">
                <a:solidFill>
                  <a:srgbClr val="002060"/>
                </a:solidFill>
              </a:rPr>
              <a:t> à la conformité du traitement des données personnelles </a:t>
            </a:r>
          </a:p>
          <a:p>
            <a:pPr marL="285750" indent="-285750">
              <a:buFont typeface="Wingdings" panose="05000000000000000000" pitchFamily="2" charset="2"/>
              <a:buChar char="§"/>
            </a:pPr>
            <a:r>
              <a:rPr lang="fr-FR" b="1" dirty="0">
                <a:solidFill>
                  <a:srgbClr val="002060"/>
                </a:solidFill>
              </a:rPr>
              <a:t>Justifier</a:t>
            </a:r>
            <a:r>
              <a:rPr lang="fr-FR" dirty="0">
                <a:solidFill>
                  <a:srgbClr val="002060"/>
                </a:solidFill>
              </a:rPr>
              <a:t> de cette conformité auprès des autorités de contrôle </a:t>
            </a:r>
          </a:p>
        </p:txBody>
      </p:sp>
    </p:spTree>
    <p:extLst>
      <p:ext uri="{BB962C8B-B14F-4D97-AF65-F5344CB8AC3E}">
        <p14:creationId xmlns:p14="http://schemas.microsoft.com/office/powerpoint/2010/main" val="2998827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a:extLst>
              <a:ext uri="{FF2B5EF4-FFF2-40B4-BE49-F238E27FC236}">
                <a16:creationId xmlns:a16="http://schemas.microsoft.com/office/drawing/2014/main" id="{411C2E49-769B-BCD9-BDA9-B54E763AD086}"/>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rectangle 4">
            <a:extLst>
              <a:ext uri="{FF2B5EF4-FFF2-40B4-BE49-F238E27FC236}">
                <a16:creationId xmlns:a16="http://schemas.microsoft.com/office/drawing/2014/main" id="{03DB5787-DB8F-7D9B-1CC1-E02620C04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459D0CE8-9931-6D23-E0EB-25820F9AC569}"/>
              </a:ext>
            </a:extLst>
          </p:cNvPr>
          <p:cNvCxnSpPr>
            <a:cxnSpLocks/>
          </p:cNvCxnSpPr>
          <p:nvPr/>
        </p:nvCxnSpPr>
        <p:spPr>
          <a:xfrm>
            <a:off x="0" y="865683"/>
            <a:ext cx="9019713"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itre 1">
            <a:extLst>
              <a:ext uri="{FF2B5EF4-FFF2-40B4-BE49-F238E27FC236}">
                <a16:creationId xmlns:a16="http://schemas.microsoft.com/office/drawing/2014/main" id="{03575D3F-477E-EDBF-2D68-AACBF31AA741}"/>
              </a:ext>
            </a:extLst>
          </p:cNvPr>
          <p:cNvSpPr>
            <a:spLocks noGrp="1"/>
          </p:cNvSpPr>
          <p:nvPr>
            <p:ph type="title"/>
          </p:nvPr>
        </p:nvSpPr>
        <p:spPr>
          <a:xfrm>
            <a:off x="0" y="215378"/>
            <a:ext cx="9019713" cy="434925"/>
          </a:xfrm>
        </p:spPr>
        <p:txBody>
          <a:bodyPr>
            <a:noAutofit/>
          </a:bodyPr>
          <a:lstStyle/>
          <a:p>
            <a:r>
              <a:rPr lang="fr-FR" sz="4000" b="1" dirty="0">
                <a:solidFill>
                  <a:srgbClr val="002060"/>
                </a:solidFill>
              </a:rPr>
              <a:t>10. Les outils de la conformité:</a:t>
            </a:r>
          </a:p>
        </p:txBody>
      </p:sp>
      <p:pic>
        <p:nvPicPr>
          <p:cNvPr id="19" name="Image 27">
            <a:extLst>
              <a:ext uri="{FF2B5EF4-FFF2-40B4-BE49-F238E27FC236}">
                <a16:creationId xmlns:a16="http://schemas.microsoft.com/office/drawing/2014/main" id="{23A69976-AFAE-451B-7315-9BCEE4898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6408" y="2389718"/>
            <a:ext cx="3232616" cy="161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16">
            <a:extLst>
              <a:ext uri="{FF2B5EF4-FFF2-40B4-BE49-F238E27FC236}">
                <a16:creationId xmlns:a16="http://schemas.microsoft.com/office/drawing/2014/main" id="{785C85FC-EF86-AAF2-D5B9-4AF56023F025}"/>
              </a:ext>
            </a:extLst>
          </p:cNvPr>
          <p:cNvSpPr txBox="1"/>
          <p:nvPr/>
        </p:nvSpPr>
        <p:spPr>
          <a:xfrm>
            <a:off x="9143623" y="2532672"/>
            <a:ext cx="3199327" cy="923330"/>
          </a:xfrm>
          <a:prstGeom prst="rect">
            <a:avLst/>
          </a:prstGeom>
          <a:noFill/>
        </p:spPr>
        <p:txBody>
          <a:bodyPr wrap="square" rtlCol="0">
            <a:spAutoFit/>
          </a:bodyPr>
          <a:lstStyle/>
          <a:p>
            <a:r>
              <a:rPr lang="fr-FR" b="1" dirty="0">
                <a:solidFill>
                  <a:schemeClr val="bg2">
                    <a:lumMod val="50000"/>
                  </a:schemeClr>
                </a:solidFill>
              </a:rPr>
              <a:t>Source CNIL : « Comment répondre à une demande de droit à  la portabilité ».  </a:t>
            </a:r>
          </a:p>
        </p:txBody>
      </p:sp>
      <p:sp>
        <p:nvSpPr>
          <p:cNvPr id="3" name="ZoneTexte 2">
            <a:extLst>
              <a:ext uri="{FF2B5EF4-FFF2-40B4-BE49-F238E27FC236}">
                <a16:creationId xmlns:a16="http://schemas.microsoft.com/office/drawing/2014/main" id="{28964375-C145-4D0A-ACD7-3EA018F97B17}"/>
              </a:ext>
            </a:extLst>
          </p:cNvPr>
          <p:cNvSpPr txBox="1"/>
          <p:nvPr/>
        </p:nvSpPr>
        <p:spPr>
          <a:xfrm>
            <a:off x="482884" y="1356197"/>
            <a:ext cx="8617765" cy="3594702"/>
          </a:xfrm>
          <a:prstGeom prst="rect">
            <a:avLst/>
          </a:prstGeom>
          <a:noFill/>
        </p:spPr>
        <p:txBody>
          <a:bodyPr wrap="square">
            <a:spAutoFit/>
          </a:bodyPr>
          <a:lstStyle/>
          <a:p>
            <a:pPr algn="l"/>
            <a:r>
              <a:rPr lang="fr-FR" sz="2200" b="1" i="0" dirty="0">
                <a:solidFill>
                  <a:srgbClr val="002060"/>
                </a:solidFill>
                <a:effectLst/>
              </a:rPr>
              <a:t>Attention</a:t>
            </a:r>
            <a:r>
              <a:rPr lang="fr-FR" sz="2200" b="0" i="0" dirty="0">
                <a:solidFill>
                  <a:srgbClr val="002060"/>
                </a:solidFill>
                <a:effectLst/>
              </a:rPr>
              <a:t>, le droit à la portabilité est différent du </a:t>
            </a:r>
            <a:r>
              <a:rPr lang="fr-FR" sz="2200" b="0" i="0" u="none" strike="noStrike" dirty="0">
                <a:solidFill>
                  <a:srgbClr val="002060"/>
                </a:solidFill>
                <a:effectLst/>
                <a:hlinkClick r:id="rId3" tooltip="Le droit d'accès : connaître les données qu’un organisme détient sur vous - Nouvelle fenêtre">
                  <a:extLst>
                    <a:ext uri="{A12FA001-AC4F-418D-AE19-62706E023703}">
                      <ahyp:hlinkClr xmlns:ahyp="http://schemas.microsoft.com/office/drawing/2018/hyperlinkcolor" val="tx"/>
                    </a:ext>
                  </a:extLst>
                </a:hlinkClick>
              </a:rPr>
              <a:t>droit d’accès</a:t>
            </a:r>
            <a:r>
              <a:rPr lang="fr-FR" sz="2200" b="0" i="0" dirty="0">
                <a:solidFill>
                  <a:srgbClr val="002060"/>
                </a:solidFill>
                <a:effectLst/>
              </a:rPr>
              <a:t> et du </a:t>
            </a:r>
            <a:r>
              <a:rPr lang="fr-FR" sz="2200" b="0" i="0" u="none" strike="noStrike" dirty="0">
                <a:solidFill>
                  <a:srgbClr val="002060"/>
                </a:solidFill>
                <a:effectLst/>
                <a:hlinkClick r:id="rId4" tooltip="Le droit à l’effacement : supprimer vos données en ligne - Nouvelle fenêtre">
                  <a:extLst>
                    <a:ext uri="{A12FA001-AC4F-418D-AE19-62706E023703}">
                      <ahyp:hlinkClr xmlns:ahyp="http://schemas.microsoft.com/office/drawing/2018/hyperlinkcolor" val="tx"/>
                    </a:ext>
                  </a:extLst>
                </a:hlinkClick>
              </a:rPr>
              <a:t>droit à l’effacement</a:t>
            </a:r>
            <a:r>
              <a:rPr lang="fr-FR" sz="2200" b="0" i="0" dirty="0">
                <a:solidFill>
                  <a:srgbClr val="002060"/>
                </a:solidFill>
                <a:effectLst/>
              </a:rPr>
              <a:t> :</a:t>
            </a:r>
          </a:p>
          <a:p>
            <a:pPr marL="742950" lvl="1" indent="-285750" algn="l">
              <a:buFont typeface="Arial" panose="020B0604020202020204" pitchFamily="34" charset="0"/>
              <a:buChar char="•"/>
            </a:pPr>
            <a:r>
              <a:rPr lang="fr-FR" sz="2200" b="0" i="0" dirty="0">
                <a:solidFill>
                  <a:srgbClr val="002060"/>
                </a:solidFill>
                <a:effectLst/>
              </a:rPr>
              <a:t>il n’entraîne pas la suppression des données du service </a:t>
            </a:r>
            <a:r>
              <a:rPr lang="fr-FR" sz="2200" dirty="0">
                <a:solidFill>
                  <a:srgbClr val="002060"/>
                </a:solidFill>
              </a:rPr>
              <a:t>de départ</a:t>
            </a:r>
            <a:endParaRPr lang="fr-FR" sz="2200" b="0" i="0" dirty="0">
              <a:solidFill>
                <a:srgbClr val="002060"/>
              </a:solidFill>
              <a:effectLst/>
            </a:endParaRPr>
          </a:p>
          <a:p>
            <a:pPr marL="742950" lvl="1" indent="-285750" algn="l">
              <a:buFont typeface="Arial" panose="020B0604020202020204" pitchFamily="34" charset="0"/>
              <a:buChar char="•"/>
            </a:pPr>
            <a:r>
              <a:rPr lang="fr-FR" sz="2200" b="0" i="0" dirty="0">
                <a:solidFill>
                  <a:srgbClr val="002060"/>
                </a:solidFill>
                <a:effectLst/>
              </a:rPr>
              <a:t>il est indépendant de la clôture d’un compte – ce droit peut s’exercer à tout moment, y compris si l’utilisateur veut continuer à utiliser le service après avoir exercé ce droit ;</a:t>
            </a:r>
          </a:p>
          <a:p>
            <a:pPr algn="l">
              <a:lnSpc>
                <a:spcPct val="150000"/>
              </a:lnSpc>
              <a:buFont typeface="Arial" panose="020B0604020202020204" pitchFamily="34" charset="0"/>
              <a:buChar char="•"/>
            </a:pPr>
            <a:r>
              <a:rPr lang="fr-FR" sz="2200" b="0" i="0" dirty="0">
                <a:solidFill>
                  <a:srgbClr val="002060"/>
                </a:solidFill>
                <a:effectLst/>
              </a:rPr>
              <a:t>concerne seulement </a:t>
            </a:r>
            <a:r>
              <a:rPr lang="fr-FR" sz="2200" dirty="0">
                <a:solidFill>
                  <a:srgbClr val="002060"/>
                </a:solidFill>
              </a:rPr>
              <a:t>l</a:t>
            </a:r>
            <a:r>
              <a:rPr lang="fr-FR" sz="2200" b="0" i="0" dirty="0">
                <a:solidFill>
                  <a:srgbClr val="002060"/>
                </a:solidFill>
                <a:effectLst/>
              </a:rPr>
              <a:t>es données fournies au responsable de traitement ;</a:t>
            </a:r>
          </a:p>
          <a:p>
            <a:pPr algn="l">
              <a:lnSpc>
                <a:spcPct val="150000"/>
              </a:lnSpc>
              <a:buFont typeface="Arial" panose="020B0604020202020204" pitchFamily="34" charset="0"/>
              <a:buChar char="•"/>
            </a:pPr>
            <a:r>
              <a:rPr lang="fr-FR" sz="2200" b="0" i="0" dirty="0">
                <a:solidFill>
                  <a:srgbClr val="002060"/>
                </a:solidFill>
                <a:effectLst/>
              </a:rPr>
              <a:t>est applicable </a:t>
            </a:r>
            <a:r>
              <a:rPr lang="fr-FR" sz="2200" dirty="0">
                <a:solidFill>
                  <a:srgbClr val="002060"/>
                </a:solidFill>
              </a:rPr>
              <a:t>lorsque </a:t>
            </a:r>
            <a:r>
              <a:rPr lang="fr-FR" sz="2200" b="0" i="0" dirty="0">
                <a:solidFill>
                  <a:srgbClr val="002060"/>
                </a:solidFill>
                <a:effectLst/>
              </a:rPr>
              <a:t>la base légale est le consentement ou le contrat;</a:t>
            </a:r>
          </a:p>
          <a:p>
            <a:pPr algn="l">
              <a:lnSpc>
                <a:spcPct val="150000"/>
              </a:lnSpc>
              <a:buFont typeface="Arial" panose="020B0604020202020204" pitchFamily="34" charset="0"/>
              <a:buChar char="•"/>
            </a:pPr>
            <a:r>
              <a:rPr lang="fr-FR" sz="2200" b="0" i="0" dirty="0">
                <a:solidFill>
                  <a:srgbClr val="002060"/>
                </a:solidFill>
                <a:effectLst/>
              </a:rPr>
              <a:t>doit répondre à certains critères sur le format de restitution des données.</a:t>
            </a:r>
          </a:p>
        </p:txBody>
      </p:sp>
    </p:spTree>
    <p:extLst>
      <p:ext uri="{BB962C8B-B14F-4D97-AF65-F5344CB8AC3E}">
        <p14:creationId xmlns:p14="http://schemas.microsoft.com/office/powerpoint/2010/main" val="2154230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a:extLst>
              <a:ext uri="{FF2B5EF4-FFF2-40B4-BE49-F238E27FC236}">
                <a16:creationId xmlns:a16="http://schemas.microsoft.com/office/drawing/2014/main" id="{411C2E49-769B-BCD9-BDA9-B54E763AD086}"/>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rectangle 4">
            <a:extLst>
              <a:ext uri="{FF2B5EF4-FFF2-40B4-BE49-F238E27FC236}">
                <a16:creationId xmlns:a16="http://schemas.microsoft.com/office/drawing/2014/main" id="{03DB5787-DB8F-7D9B-1CC1-E02620C04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459D0CE8-9931-6D23-E0EB-25820F9AC569}"/>
              </a:ext>
            </a:extLst>
          </p:cNvPr>
          <p:cNvCxnSpPr>
            <a:cxnSpLocks/>
          </p:cNvCxnSpPr>
          <p:nvPr/>
        </p:nvCxnSpPr>
        <p:spPr>
          <a:xfrm>
            <a:off x="0" y="865683"/>
            <a:ext cx="9019713"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itre 1">
            <a:extLst>
              <a:ext uri="{FF2B5EF4-FFF2-40B4-BE49-F238E27FC236}">
                <a16:creationId xmlns:a16="http://schemas.microsoft.com/office/drawing/2014/main" id="{03575D3F-477E-EDBF-2D68-AACBF31AA741}"/>
              </a:ext>
            </a:extLst>
          </p:cNvPr>
          <p:cNvSpPr>
            <a:spLocks noGrp="1"/>
          </p:cNvSpPr>
          <p:nvPr>
            <p:ph type="title"/>
          </p:nvPr>
        </p:nvSpPr>
        <p:spPr>
          <a:xfrm>
            <a:off x="0" y="215378"/>
            <a:ext cx="9019713" cy="434925"/>
          </a:xfrm>
        </p:spPr>
        <p:txBody>
          <a:bodyPr>
            <a:noAutofit/>
          </a:bodyPr>
          <a:lstStyle/>
          <a:p>
            <a:r>
              <a:rPr lang="fr-FR" sz="4000" b="1" dirty="0">
                <a:solidFill>
                  <a:srgbClr val="002060"/>
                </a:solidFill>
              </a:rPr>
              <a:t>10. Les outils de la conformité:</a:t>
            </a:r>
          </a:p>
        </p:txBody>
      </p:sp>
      <p:pic>
        <p:nvPicPr>
          <p:cNvPr id="19" name="Image 27">
            <a:extLst>
              <a:ext uri="{FF2B5EF4-FFF2-40B4-BE49-F238E27FC236}">
                <a16:creationId xmlns:a16="http://schemas.microsoft.com/office/drawing/2014/main" id="{23A69976-AFAE-451B-7315-9BCEE4898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6408" y="2389718"/>
            <a:ext cx="3232616" cy="161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16">
            <a:extLst>
              <a:ext uri="{FF2B5EF4-FFF2-40B4-BE49-F238E27FC236}">
                <a16:creationId xmlns:a16="http://schemas.microsoft.com/office/drawing/2014/main" id="{785C85FC-EF86-AAF2-D5B9-4AF56023F025}"/>
              </a:ext>
            </a:extLst>
          </p:cNvPr>
          <p:cNvSpPr txBox="1"/>
          <p:nvPr/>
        </p:nvSpPr>
        <p:spPr>
          <a:xfrm>
            <a:off x="9019713" y="2550934"/>
            <a:ext cx="3199327" cy="923330"/>
          </a:xfrm>
          <a:prstGeom prst="rect">
            <a:avLst/>
          </a:prstGeom>
          <a:noFill/>
        </p:spPr>
        <p:txBody>
          <a:bodyPr wrap="square" rtlCol="0">
            <a:spAutoFit/>
          </a:bodyPr>
          <a:lstStyle/>
          <a:p>
            <a:r>
              <a:rPr lang="fr-FR" b="1" dirty="0">
                <a:solidFill>
                  <a:schemeClr val="bg2">
                    <a:lumMod val="50000"/>
                  </a:schemeClr>
                </a:solidFill>
              </a:rPr>
              <a:t>Source CNIL : « Comment répondre à une demande de droit à  la portabilité ».  </a:t>
            </a:r>
          </a:p>
        </p:txBody>
      </p:sp>
      <p:sp>
        <p:nvSpPr>
          <p:cNvPr id="3" name="ZoneTexte 2">
            <a:extLst>
              <a:ext uri="{FF2B5EF4-FFF2-40B4-BE49-F238E27FC236}">
                <a16:creationId xmlns:a16="http://schemas.microsoft.com/office/drawing/2014/main" id="{28964375-C145-4D0A-ACD7-3EA018F97B17}"/>
              </a:ext>
            </a:extLst>
          </p:cNvPr>
          <p:cNvSpPr txBox="1"/>
          <p:nvPr/>
        </p:nvSpPr>
        <p:spPr>
          <a:xfrm>
            <a:off x="486286" y="1227654"/>
            <a:ext cx="8350938" cy="400110"/>
          </a:xfrm>
          <a:prstGeom prst="rect">
            <a:avLst/>
          </a:prstGeom>
          <a:noFill/>
        </p:spPr>
        <p:txBody>
          <a:bodyPr wrap="square">
            <a:spAutoFit/>
          </a:bodyPr>
          <a:lstStyle/>
          <a:p>
            <a:pPr marL="285750" indent="-285750" algn="l">
              <a:buFont typeface="Wingdings" panose="05000000000000000000" pitchFamily="2" charset="2"/>
              <a:buChar char="v"/>
            </a:pPr>
            <a:r>
              <a:rPr lang="fr-FR" sz="2000" b="1" i="0" dirty="0">
                <a:solidFill>
                  <a:srgbClr val="002060"/>
                </a:solidFill>
                <a:effectLst/>
              </a:rPr>
              <a:t>Comment permettre et faciliter l’exercice du droit à la portabilité ? </a:t>
            </a:r>
          </a:p>
        </p:txBody>
      </p:sp>
      <p:sp>
        <p:nvSpPr>
          <p:cNvPr id="10" name="ZoneTexte 9">
            <a:extLst>
              <a:ext uri="{FF2B5EF4-FFF2-40B4-BE49-F238E27FC236}">
                <a16:creationId xmlns:a16="http://schemas.microsoft.com/office/drawing/2014/main" id="{51BF8A5E-EA72-8680-F509-4898928B6EFE}"/>
              </a:ext>
            </a:extLst>
          </p:cNvPr>
          <p:cNvSpPr txBox="1"/>
          <p:nvPr/>
        </p:nvSpPr>
        <p:spPr>
          <a:xfrm>
            <a:off x="667820" y="1958956"/>
            <a:ext cx="8539294" cy="3170099"/>
          </a:xfrm>
          <a:prstGeom prst="rect">
            <a:avLst/>
          </a:prstGeom>
          <a:noFill/>
        </p:spPr>
        <p:txBody>
          <a:bodyPr wrap="square">
            <a:spAutoFit/>
          </a:bodyPr>
          <a:lstStyle/>
          <a:p>
            <a:pPr marL="285750" indent="-285750" algn="l">
              <a:buFont typeface="Wingdings" panose="05000000000000000000" pitchFamily="2" charset="2"/>
              <a:buChar char="ü"/>
            </a:pPr>
            <a:r>
              <a:rPr lang="fr-FR" sz="2000" b="1" i="0" dirty="0">
                <a:solidFill>
                  <a:srgbClr val="002060"/>
                </a:solidFill>
                <a:effectLst/>
              </a:rPr>
              <a:t>prévoir une fonctionnalité permettant à la personne concernée de télécharger ses données dans un format standard lisible par un ordinateur</a:t>
            </a:r>
            <a:r>
              <a:rPr lang="fr-FR" sz="2000" b="0" i="0" dirty="0">
                <a:solidFill>
                  <a:srgbClr val="002060"/>
                </a:solidFill>
                <a:effectLst/>
              </a:rPr>
              <a:t> (CSV, XML, JSON, etc.) directement depuis son compte/espace authentifié.</a:t>
            </a:r>
          </a:p>
          <a:p>
            <a:pPr marL="285750" indent="-285750" algn="l">
              <a:buFont typeface="Wingdings" panose="05000000000000000000" pitchFamily="2" charset="2"/>
              <a:buChar char="ü"/>
            </a:pPr>
            <a:r>
              <a:rPr lang="fr-FR" sz="2000" b="0" i="0" dirty="0">
                <a:solidFill>
                  <a:srgbClr val="002060"/>
                </a:solidFill>
                <a:effectLst/>
              </a:rPr>
              <a:t>mettre à disposition </a:t>
            </a:r>
            <a:r>
              <a:rPr lang="fr-FR" sz="2000" b="1" i="0" dirty="0">
                <a:solidFill>
                  <a:srgbClr val="002060"/>
                </a:solidFill>
                <a:effectLst/>
              </a:rPr>
              <a:t>une API* sécurisée pour qu’un tiers habilité (organisme ou autre) puisse récupérer automatiquement les données.</a:t>
            </a:r>
            <a:endParaRPr lang="fr-FR" sz="2000" b="0" i="0" dirty="0">
              <a:solidFill>
                <a:srgbClr val="002060"/>
              </a:solidFill>
              <a:effectLst/>
            </a:endParaRPr>
          </a:p>
          <a:p>
            <a:pPr algn="l"/>
            <a:endParaRPr lang="fr-FR" sz="2000" b="0" i="0" dirty="0">
              <a:solidFill>
                <a:srgbClr val="002060"/>
              </a:solidFill>
              <a:effectLst/>
            </a:endParaRPr>
          </a:p>
          <a:p>
            <a:pPr marL="285750" indent="-285750" algn="l">
              <a:buFont typeface="Wingdings" panose="05000000000000000000" pitchFamily="2" charset="2"/>
              <a:buChar char="Ø"/>
            </a:pPr>
            <a:r>
              <a:rPr lang="fr-FR" sz="2000" b="0" i="0" dirty="0">
                <a:solidFill>
                  <a:srgbClr val="002060"/>
                </a:solidFill>
                <a:effectLst/>
              </a:rPr>
              <a:t>A défaut de mettre en place ces solutions,</a:t>
            </a:r>
            <a:r>
              <a:rPr lang="fr-FR" sz="2000" b="1" i="0" dirty="0">
                <a:solidFill>
                  <a:srgbClr val="002060"/>
                </a:solidFill>
                <a:effectLst/>
              </a:rPr>
              <a:t> la CNIL recommande fortement de mettre en place une procédure interne pour répondre aux demandes qui pourraient être reçues,</a:t>
            </a:r>
            <a:r>
              <a:rPr lang="fr-FR" sz="2000" b="0" i="0" dirty="0">
                <a:solidFill>
                  <a:srgbClr val="002060"/>
                </a:solidFill>
                <a:effectLst/>
              </a:rPr>
              <a:t> selon les exigences et les délais prévus par le RGPD</a:t>
            </a:r>
          </a:p>
        </p:txBody>
      </p:sp>
      <p:sp>
        <p:nvSpPr>
          <p:cNvPr id="11" name="ZoneTexte 10">
            <a:extLst>
              <a:ext uri="{FF2B5EF4-FFF2-40B4-BE49-F238E27FC236}">
                <a16:creationId xmlns:a16="http://schemas.microsoft.com/office/drawing/2014/main" id="{ACAF519B-179A-F1C6-0B3A-738B09C46726}"/>
              </a:ext>
            </a:extLst>
          </p:cNvPr>
          <p:cNvSpPr txBox="1"/>
          <p:nvPr/>
        </p:nvSpPr>
        <p:spPr>
          <a:xfrm>
            <a:off x="904126" y="5598047"/>
            <a:ext cx="10897740" cy="646331"/>
          </a:xfrm>
          <a:prstGeom prst="rect">
            <a:avLst/>
          </a:prstGeom>
          <a:noFill/>
        </p:spPr>
        <p:txBody>
          <a:bodyPr wrap="square" rtlCol="0">
            <a:spAutoFit/>
          </a:bodyPr>
          <a:lstStyle/>
          <a:p>
            <a:r>
              <a:rPr lang="fr-FR" b="1" dirty="0">
                <a:solidFill>
                  <a:srgbClr val="002060"/>
                </a:solidFill>
              </a:rPr>
              <a:t>API* </a:t>
            </a:r>
            <a:r>
              <a:rPr lang="fr-FR" dirty="0">
                <a:solidFill>
                  <a:srgbClr val="002060"/>
                </a:solidFill>
              </a:rPr>
              <a:t>= application </a:t>
            </a:r>
            <a:r>
              <a:rPr lang="fr-FR" dirty="0" err="1">
                <a:solidFill>
                  <a:srgbClr val="002060"/>
                </a:solidFill>
              </a:rPr>
              <a:t>programming</a:t>
            </a:r>
            <a:r>
              <a:rPr lang="fr-FR" dirty="0">
                <a:solidFill>
                  <a:srgbClr val="002060"/>
                </a:solidFill>
              </a:rPr>
              <a:t> interface ou interface de programmation d’application qui permet de connecter un logiciel ou un service avec un autre logiciel ou service afin d’échanger des données et des fonctionnalités.  </a:t>
            </a:r>
          </a:p>
        </p:txBody>
      </p:sp>
    </p:spTree>
    <p:extLst>
      <p:ext uri="{BB962C8B-B14F-4D97-AF65-F5344CB8AC3E}">
        <p14:creationId xmlns:p14="http://schemas.microsoft.com/office/powerpoint/2010/main" val="1747438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rectangle 4">
            <a:extLst>
              <a:ext uri="{FF2B5EF4-FFF2-40B4-BE49-F238E27FC236}">
                <a16:creationId xmlns:a16="http://schemas.microsoft.com/office/drawing/2014/main" id="{E8C6149A-4B92-9C8C-18B2-9E9223980F3E}"/>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551CEA1-80D7-98E3-D16D-35DE9D2B39FA}"/>
              </a:ext>
            </a:extLst>
          </p:cNvPr>
          <p:cNvCxnSpPr>
            <a:cxnSpLocks/>
          </p:cNvCxnSpPr>
          <p:nvPr/>
        </p:nvCxnSpPr>
        <p:spPr>
          <a:xfrm>
            <a:off x="0" y="865683"/>
            <a:ext cx="9019713"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riangle rectangle 6">
            <a:extLst>
              <a:ext uri="{FF2B5EF4-FFF2-40B4-BE49-F238E27FC236}">
                <a16:creationId xmlns:a16="http://schemas.microsoft.com/office/drawing/2014/main" id="{D4DD930A-5E32-5A20-B826-F9BBE7C13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CADC210-A6F4-85BC-315F-6832229C877A}"/>
              </a:ext>
            </a:extLst>
          </p:cNvPr>
          <p:cNvSpPr>
            <a:spLocks noGrp="1"/>
          </p:cNvSpPr>
          <p:nvPr>
            <p:ph type="title"/>
          </p:nvPr>
        </p:nvSpPr>
        <p:spPr>
          <a:xfrm>
            <a:off x="0" y="295277"/>
            <a:ext cx="9019713" cy="434925"/>
          </a:xfrm>
        </p:spPr>
        <p:txBody>
          <a:bodyPr>
            <a:noAutofit/>
          </a:bodyPr>
          <a:lstStyle/>
          <a:p>
            <a:r>
              <a:rPr lang="fr-FR" sz="4000" b="1" dirty="0">
                <a:solidFill>
                  <a:srgbClr val="002060"/>
                </a:solidFill>
              </a:rPr>
              <a:t>11. Quizz </a:t>
            </a:r>
          </a:p>
        </p:txBody>
      </p:sp>
      <p:sp>
        <p:nvSpPr>
          <p:cNvPr id="3" name="Rectangle 3">
            <a:extLst>
              <a:ext uri="{FF2B5EF4-FFF2-40B4-BE49-F238E27FC236}">
                <a16:creationId xmlns:a16="http://schemas.microsoft.com/office/drawing/2014/main" id="{E082437B-70B0-4834-85DF-07C5FAFFE209}"/>
              </a:ext>
            </a:extLst>
          </p:cNvPr>
          <p:cNvSpPr txBox="1">
            <a:spLocks noChangeArrowheads="1"/>
          </p:cNvSpPr>
          <p:nvPr/>
        </p:nvSpPr>
        <p:spPr>
          <a:xfrm>
            <a:off x="790113" y="1245831"/>
            <a:ext cx="8229600" cy="5316890"/>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anose="05000000000000000000" pitchFamily="2" charset="2"/>
              <a:buChar char="q"/>
            </a:pPr>
            <a:r>
              <a:rPr lang="fr-FR" altLang="fr-FR" sz="2000" b="1" dirty="0">
                <a:solidFill>
                  <a:srgbClr val="002060"/>
                </a:solidFill>
                <a:ea typeface="ＭＳ Ｐゴシック" panose="020B0600070205080204" pitchFamily="34" charset="-128"/>
                <a:cs typeface="ＭＳ Ｐゴシック" panose="020B0600070205080204" pitchFamily="34" charset="-128"/>
              </a:rPr>
              <a:t>Le responsable de traitement doit s’assurer de la conformité au RGPD de son sous-traitant.</a:t>
            </a:r>
          </a:p>
          <a:p>
            <a:pPr lvl="1">
              <a:lnSpc>
                <a:spcPct val="80000"/>
              </a:lnSpc>
            </a:pPr>
            <a:r>
              <a:rPr lang="fr-FR" altLang="fr-FR" sz="2000" b="1" dirty="0">
                <a:solidFill>
                  <a:srgbClr val="002060"/>
                </a:solidFill>
                <a:ea typeface="ＭＳ Ｐゴシック" panose="020B0600070205080204" pitchFamily="34" charset="-128"/>
              </a:rPr>
              <a:t>Vrai</a:t>
            </a:r>
          </a:p>
          <a:p>
            <a:pPr lvl="1">
              <a:lnSpc>
                <a:spcPct val="80000"/>
              </a:lnSpc>
            </a:pPr>
            <a:r>
              <a:rPr lang="fr-FR" altLang="fr-FR" sz="2000" dirty="0">
                <a:solidFill>
                  <a:srgbClr val="002060"/>
                </a:solidFill>
                <a:ea typeface="ＭＳ Ｐゴシック" panose="020B0600070205080204" pitchFamily="34" charset="-128"/>
              </a:rPr>
              <a:t>Faux</a:t>
            </a:r>
          </a:p>
          <a:p>
            <a:pPr lvl="1">
              <a:lnSpc>
                <a:spcPct val="80000"/>
              </a:lnSpc>
            </a:pPr>
            <a:endParaRPr lang="fr-FR" altLang="fr-FR" sz="2000" dirty="0">
              <a:solidFill>
                <a:srgbClr val="002060"/>
              </a:solidFill>
              <a:ea typeface="ＭＳ Ｐゴシック" panose="020B0600070205080204" pitchFamily="34" charset="-128"/>
            </a:endParaRPr>
          </a:p>
          <a:p>
            <a:pPr>
              <a:lnSpc>
                <a:spcPct val="80000"/>
              </a:lnSpc>
              <a:buFont typeface="Wingdings" panose="05000000000000000000" pitchFamily="2" charset="2"/>
              <a:buChar char="q"/>
            </a:pPr>
            <a:r>
              <a:rPr lang="fr-FR" altLang="fr-FR" sz="2000" b="1" dirty="0">
                <a:solidFill>
                  <a:srgbClr val="002060"/>
                </a:solidFill>
                <a:ea typeface="ＭＳ Ｐゴシック" panose="020B0600070205080204" pitchFamily="34" charset="-128"/>
                <a:cs typeface="ＭＳ Ｐゴシック" panose="020B0600070205080204" pitchFamily="34" charset="-128"/>
              </a:rPr>
              <a:t>En cas de défaut de conformité au RGPD du sous-traitant, le responsable du traitement n’est pas responsable.</a:t>
            </a:r>
          </a:p>
          <a:p>
            <a:pPr lvl="1">
              <a:lnSpc>
                <a:spcPct val="80000"/>
              </a:lnSpc>
            </a:pPr>
            <a:r>
              <a:rPr lang="fr-FR" altLang="fr-FR" sz="2000" dirty="0">
                <a:solidFill>
                  <a:srgbClr val="002060"/>
                </a:solidFill>
                <a:ea typeface="ＭＳ Ｐゴシック" panose="020B0600070205080204" pitchFamily="34" charset="-128"/>
              </a:rPr>
              <a:t>Vrai</a:t>
            </a:r>
          </a:p>
          <a:p>
            <a:pPr lvl="1">
              <a:lnSpc>
                <a:spcPct val="80000"/>
              </a:lnSpc>
            </a:pPr>
            <a:r>
              <a:rPr lang="fr-FR" altLang="fr-FR" sz="2000" b="1" dirty="0">
                <a:solidFill>
                  <a:srgbClr val="002060"/>
                </a:solidFill>
                <a:ea typeface="ＭＳ Ｐゴシック" panose="020B0600070205080204" pitchFamily="34" charset="-128"/>
              </a:rPr>
              <a:t>Faux</a:t>
            </a:r>
          </a:p>
          <a:p>
            <a:pPr>
              <a:lnSpc>
                <a:spcPct val="80000"/>
              </a:lnSpc>
              <a:buFont typeface="Wingdings" panose="05000000000000000000" pitchFamily="2" charset="2"/>
              <a:buChar char="q"/>
            </a:pPr>
            <a:r>
              <a:rPr lang="fr-FR" altLang="fr-FR" sz="2000" b="1" dirty="0">
                <a:solidFill>
                  <a:srgbClr val="002060"/>
                </a:solidFill>
                <a:ea typeface="ＭＳ Ｐゴシック" panose="020B0600070205080204" pitchFamily="34" charset="-128"/>
                <a:cs typeface="ＭＳ Ｐゴシック" panose="020B0600070205080204" pitchFamily="34" charset="-128"/>
              </a:rPr>
              <a:t>Un sous-traitant doit apporter son soutien (assistance, alerte, conseil) au responsable de traitement pour l’aider à respecter le RGPD</a:t>
            </a:r>
          </a:p>
          <a:p>
            <a:pPr lvl="1">
              <a:lnSpc>
                <a:spcPct val="80000"/>
              </a:lnSpc>
            </a:pPr>
            <a:r>
              <a:rPr lang="fr-FR" altLang="fr-FR" sz="2000" b="1" dirty="0">
                <a:solidFill>
                  <a:srgbClr val="002060"/>
                </a:solidFill>
                <a:ea typeface="ＭＳ Ｐゴシック" panose="020B0600070205080204" pitchFamily="34" charset="-128"/>
              </a:rPr>
              <a:t>Vrai</a:t>
            </a:r>
          </a:p>
          <a:p>
            <a:pPr lvl="1">
              <a:lnSpc>
                <a:spcPct val="80000"/>
              </a:lnSpc>
            </a:pPr>
            <a:r>
              <a:rPr lang="fr-FR" altLang="fr-FR" sz="2000" dirty="0">
                <a:solidFill>
                  <a:srgbClr val="002060"/>
                </a:solidFill>
                <a:ea typeface="ＭＳ Ｐゴシック" panose="020B0600070205080204" pitchFamily="34" charset="-128"/>
              </a:rPr>
              <a:t>Faux</a:t>
            </a:r>
          </a:p>
          <a:p>
            <a:pPr lvl="1">
              <a:lnSpc>
                <a:spcPct val="80000"/>
              </a:lnSpc>
            </a:pPr>
            <a:endParaRPr lang="fr-FR" altLang="fr-FR" sz="2000" dirty="0">
              <a:solidFill>
                <a:srgbClr val="002060"/>
              </a:solidFill>
              <a:ea typeface="ＭＳ Ｐゴシック" panose="020B0600070205080204" pitchFamily="34" charset="-128"/>
            </a:endParaRPr>
          </a:p>
          <a:p>
            <a:pPr>
              <a:lnSpc>
                <a:spcPct val="80000"/>
              </a:lnSpc>
              <a:buFont typeface="Wingdings" panose="05000000000000000000" pitchFamily="2" charset="2"/>
              <a:buChar char="q"/>
            </a:pPr>
            <a:r>
              <a:rPr lang="fr-FR" altLang="fr-FR" sz="2000" b="1" dirty="0">
                <a:solidFill>
                  <a:srgbClr val="002060"/>
                </a:solidFill>
                <a:ea typeface="ＭＳ Ｐゴシック" panose="020B0600070205080204" pitchFamily="34" charset="-128"/>
                <a:cs typeface="ＭＳ Ｐゴシック" panose="020B0600070205080204" pitchFamily="34" charset="-128"/>
              </a:rPr>
              <a:t>Le droit à l’oubli n’est pas encore possible pour une personne physique car sur internet rien ne se perd</a:t>
            </a:r>
          </a:p>
          <a:p>
            <a:pPr lvl="1">
              <a:lnSpc>
                <a:spcPct val="80000"/>
              </a:lnSpc>
            </a:pPr>
            <a:r>
              <a:rPr lang="fr-FR" altLang="fr-FR" sz="2000" dirty="0">
                <a:solidFill>
                  <a:srgbClr val="002060"/>
                </a:solidFill>
                <a:ea typeface="ＭＳ Ｐゴシック" panose="020B0600070205080204" pitchFamily="34" charset="-128"/>
              </a:rPr>
              <a:t>Vrai</a:t>
            </a:r>
          </a:p>
          <a:p>
            <a:pPr lvl="1">
              <a:lnSpc>
                <a:spcPct val="80000"/>
              </a:lnSpc>
            </a:pPr>
            <a:r>
              <a:rPr lang="fr-FR" altLang="fr-FR" sz="2000" b="1" dirty="0">
                <a:solidFill>
                  <a:srgbClr val="002060"/>
                </a:solidFill>
                <a:ea typeface="ＭＳ Ｐゴシック" panose="020B0600070205080204" pitchFamily="34" charset="-128"/>
              </a:rPr>
              <a:t>Faux</a:t>
            </a:r>
          </a:p>
          <a:p>
            <a:pPr lvl="1">
              <a:lnSpc>
                <a:spcPct val="80000"/>
              </a:lnSpc>
              <a:buFont typeface="Wingdings" panose="05000000000000000000" pitchFamily="2" charset="2"/>
              <a:buNone/>
            </a:pPr>
            <a:endParaRPr lang="fr-FR" altLang="fr-FR" sz="1400" dirty="0">
              <a:ea typeface="ＭＳ Ｐゴシック" panose="020B0600070205080204" pitchFamily="34" charset="-128"/>
            </a:endParaRPr>
          </a:p>
        </p:txBody>
      </p:sp>
    </p:spTree>
    <p:extLst>
      <p:ext uri="{BB962C8B-B14F-4D97-AF65-F5344CB8AC3E}">
        <p14:creationId xmlns:p14="http://schemas.microsoft.com/office/powerpoint/2010/main" val="4231308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rectangle 4">
            <a:extLst>
              <a:ext uri="{FF2B5EF4-FFF2-40B4-BE49-F238E27FC236}">
                <a16:creationId xmlns:a16="http://schemas.microsoft.com/office/drawing/2014/main" id="{E8C6149A-4B92-9C8C-18B2-9E9223980F3E}"/>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551CEA1-80D7-98E3-D16D-35DE9D2B39FA}"/>
              </a:ext>
            </a:extLst>
          </p:cNvPr>
          <p:cNvCxnSpPr>
            <a:cxnSpLocks/>
          </p:cNvCxnSpPr>
          <p:nvPr/>
        </p:nvCxnSpPr>
        <p:spPr>
          <a:xfrm>
            <a:off x="0" y="865683"/>
            <a:ext cx="9019713"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riangle rectangle 6">
            <a:extLst>
              <a:ext uri="{FF2B5EF4-FFF2-40B4-BE49-F238E27FC236}">
                <a16:creationId xmlns:a16="http://schemas.microsoft.com/office/drawing/2014/main" id="{D4DD930A-5E32-5A20-B826-F9BBE7C13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753BD68-F1B5-AEBF-FE89-5133E2D04EB1}"/>
              </a:ext>
            </a:extLst>
          </p:cNvPr>
          <p:cNvSpPr>
            <a:spLocks noGrp="1"/>
          </p:cNvSpPr>
          <p:nvPr>
            <p:ph type="title"/>
          </p:nvPr>
        </p:nvSpPr>
        <p:spPr>
          <a:xfrm>
            <a:off x="0" y="295277"/>
            <a:ext cx="9019713" cy="434925"/>
          </a:xfrm>
        </p:spPr>
        <p:txBody>
          <a:bodyPr>
            <a:noAutofit/>
          </a:bodyPr>
          <a:lstStyle/>
          <a:p>
            <a:r>
              <a:rPr lang="fr-FR" sz="4000" b="1" dirty="0">
                <a:solidFill>
                  <a:srgbClr val="002060"/>
                </a:solidFill>
              </a:rPr>
              <a:t>11. Quizz </a:t>
            </a:r>
          </a:p>
        </p:txBody>
      </p:sp>
      <p:sp>
        <p:nvSpPr>
          <p:cNvPr id="4" name="Rectangle 3">
            <a:extLst>
              <a:ext uri="{FF2B5EF4-FFF2-40B4-BE49-F238E27FC236}">
                <a16:creationId xmlns:a16="http://schemas.microsoft.com/office/drawing/2014/main" id="{A461397B-B144-2A64-D3C8-30D61F7BC6B5}"/>
              </a:ext>
            </a:extLst>
          </p:cNvPr>
          <p:cNvSpPr txBox="1">
            <a:spLocks noChangeArrowheads="1"/>
          </p:cNvSpPr>
          <p:nvPr/>
        </p:nvSpPr>
        <p:spPr>
          <a:xfrm>
            <a:off x="705776" y="1294601"/>
            <a:ext cx="9019712" cy="4912573"/>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anose="05000000000000000000" pitchFamily="2" charset="2"/>
              <a:buChar char="q"/>
            </a:pPr>
            <a:r>
              <a:rPr lang="fr-FR" altLang="fr-FR" sz="1800" b="1" dirty="0">
                <a:solidFill>
                  <a:srgbClr val="002060"/>
                </a:solidFill>
                <a:ea typeface="ＭＳ Ｐゴシック" panose="020B0600070205080204" pitchFamily="34" charset="-128"/>
                <a:cs typeface="ＭＳ Ｐゴシック" panose="020B0600070205080204" pitchFamily="34" charset="-128"/>
              </a:rPr>
              <a:t>Anticiper les violations de données fait partie des processus à mettre en œuvre.</a:t>
            </a:r>
          </a:p>
          <a:p>
            <a:pPr lvl="1">
              <a:lnSpc>
                <a:spcPct val="80000"/>
              </a:lnSpc>
            </a:pPr>
            <a:r>
              <a:rPr lang="fr-FR" altLang="fr-FR" sz="1800" b="1" dirty="0">
                <a:solidFill>
                  <a:srgbClr val="002060"/>
                </a:solidFill>
                <a:ea typeface="ＭＳ Ｐゴシック" panose="020B0600070205080204" pitchFamily="34" charset="-128"/>
              </a:rPr>
              <a:t>Vrai</a:t>
            </a:r>
          </a:p>
          <a:p>
            <a:pPr lvl="1">
              <a:lnSpc>
                <a:spcPct val="80000"/>
              </a:lnSpc>
            </a:pPr>
            <a:r>
              <a:rPr lang="fr-FR" altLang="fr-FR" sz="1800" dirty="0">
                <a:solidFill>
                  <a:srgbClr val="002060"/>
                </a:solidFill>
                <a:ea typeface="ＭＳ Ｐゴシック" panose="020B0600070205080204" pitchFamily="34" charset="-128"/>
              </a:rPr>
              <a:t>Faux</a:t>
            </a:r>
          </a:p>
          <a:p>
            <a:pPr lvl="1">
              <a:lnSpc>
                <a:spcPct val="80000"/>
              </a:lnSpc>
            </a:pPr>
            <a:endParaRPr lang="fr-FR" altLang="fr-FR" sz="1800" dirty="0">
              <a:solidFill>
                <a:srgbClr val="002060"/>
              </a:solidFill>
              <a:ea typeface="ＭＳ Ｐゴシック" panose="020B0600070205080204" pitchFamily="34" charset="-128"/>
            </a:endParaRPr>
          </a:p>
          <a:p>
            <a:pPr>
              <a:lnSpc>
                <a:spcPct val="80000"/>
              </a:lnSpc>
              <a:buFont typeface="Wingdings" panose="05000000000000000000" pitchFamily="2" charset="2"/>
              <a:buChar char="q"/>
            </a:pPr>
            <a:r>
              <a:rPr lang="fr-FR" altLang="fr-FR" sz="1800" b="1" dirty="0">
                <a:solidFill>
                  <a:srgbClr val="002060"/>
                </a:solidFill>
                <a:ea typeface="ＭＳ Ｐゴシック" panose="020B0600070205080204" pitchFamily="34" charset="-128"/>
                <a:cs typeface="ＭＳ Ｐゴシック" panose="020B0600070205080204" pitchFamily="34" charset="-128"/>
              </a:rPr>
              <a:t>En appliquant le RGPD et le Security by Default, l’entreprise améliore la sécurité de son système d’information dans son ensemble</a:t>
            </a:r>
            <a:r>
              <a:rPr lang="fr-FR" altLang="fr-FR" sz="1800" dirty="0">
                <a:solidFill>
                  <a:srgbClr val="002060"/>
                </a:solidFill>
                <a:ea typeface="ＭＳ Ｐゴシック" panose="020B0600070205080204" pitchFamily="34" charset="-128"/>
                <a:cs typeface="ＭＳ Ｐゴシック" panose="020B0600070205080204" pitchFamily="34" charset="-128"/>
              </a:rPr>
              <a:t>.</a:t>
            </a:r>
          </a:p>
          <a:p>
            <a:pPr lvl="1">
              <a:lnSpc>
                <a:spcPct val="80000"/>
              </a:lnSpc>
            </a:pPr>
            <a:r>
              <a:rPr lang="fr-FR" altLang="fr-FR" sz="1800" b="1" dirty="0">
                <a:solidFill>
                  <a:srgbClr val="002060"/>
                </a:solidFill>
                <a:ea typeface="ＭＳ Ｐゴシック" panose="020B0600070205080204" pitchFamily="34" charset="-128"/>
              </a:rPr>
              <a:t>Vrai</a:t>
            </a:r>
          </a:p>
          <a:p>
            <a:pPr lvl="1">
              <a:lnSpc>
                <a:spcPct val="80000"/>
              </a:lnSpc>
            </a:pPr>
            <a:r>
              <a:rPr lang="fr-FR" altLang="fr-FR" sz="1800" dirty="0">
                <a:solidFill>
                  <a:srgbClr val="002060"/>
                </a:solidFill>
                <a:ea typeface="ＭＳ Ｐゴシック" panose="020B0600070205080204" pitchFamily="34" charset="-128"/>
              </a:rPr>
              <a:t>Faux</a:t>
            </a:r>
          </a:p>
          <a:p>
            <a:pPr lvl="1">
              <a:lnSpc>
                <a:spcPct val="80000"/>
              </a:lnSpc>
            </a:pPr>
            <a:endParaRPr lang="fr-FR" altLang="fr-FR" sz="1800" dirty="0">
              <a:solidFill>
                <a:srgbClr val="002060"/>
              </a:solidFill>
              <a:ea typeface="ＭＳ Ｐゴシック" panose="020B0600070205080204" pitchFamily="34" charset="-128"/>
            </a:endParaRPr>
          </a:p>
          <a:p>
            <a:pPr algn="just">
              <a:lnSpc>
                <a:spcPct val="80000"/>
              </a:lnSpc>
              <a:buFont typeface="Wingdings" panose="05000000000000000000" pitchFamily="2" charset="2"/>
              <a:buChar char="q"/>
            </a:pPr>
            <a:r>
              <a:rPr lang="fr-FR" altLang="fr-FR" sz="1800" b="1" dirty="0">
                <a:solidFill>
                  <a:srgbClr val="002060"/>
                </a:solidFill>
                <a:ea typeface="ＭＳ Ｐゴシック" panose="020B0600070205080204" pitchFamily="34" charset="-128"/>
                <a:cs typeface="ＭＳ Ｐゴシック" panose="020B0600070205080204" pitchFamily="34" charset="-128"/>
              </a:rPr>
              <a:t>Il n’est pas nécessaire de modifier ou créer un contrat qui lie le responsable de traitement au sous-traitant pour un nouveau traitement de données si les 2 parties ont déjà travaillé ensemble par le passé et se font confiance.</a:t>
            </a:r>
          </a:p>
          <a:p>
            <a:pPr lvl="1">
              <a:lnSpc>
                <a:spcPct val="80000"/>
              </a:lnSpc>
            </a:pPr>
            <a:r>
              <a:rPr lang="fr-FR" altLang="fr-FR" sz="1800" dirty="0">
                <a:solidFill>
                  <a:srgbClr val="002060"/>
                </a:solidFill>
                <a:ea typeface="ＭＳ Ｐゴシック" panose="020B0600070205080204" pitchFamily="34" charset="-128"/>
              </a:rPr>
              <a:t>Vrai</a:t>
            </a:r>
          </a:p>
          <a:p>
            <a:pPr lvl="1">
              <a:lnSpc>
                <a:spcPct val="80000"/>
              </a:lnSpc>
            </a:pPr>
            <a:r>
              <a:rPr lang="fr-FR" altLang="fr-FR" sz="1800" b="1" dirty="0">
                <a:solidFill>
                  <a:srgbClr val="002060"/>
                </a:solidFill>
                <a:ea typeface="ＭＳ Ｐゴシック" panose="020B0600070205080204" pitchFamily="34" charset="-128"/>
              </a:rPr>
              <a:t>Faux</a:t>
            </a:r>
          </a:p>
          <a:p>
            <a:pPr lvl="1">
              <a:lnSpc>
                <a:spcPct val="80000"/>
              </a:lnSpc>
            </a:pPr>
            <a:endParaRPr lang="fr-FR" altLang="fr-FR" sz="1800" dirty="0">
              <a:solidFill>
                <a:srgbClr val="002060"/>
              </a:solidFill>
              <a:ea typeface="ＭＳ Ｐゴシック" panose="020B0600070205080204" pitchFamily="34" charset="-128"/>
            </a:endParaRPr>
          </a:p>
          <a:p>
            <a:pPr>
              <a:lnSpc>
                <a:spcPct val="80000"/>
              </a:lnSpc>
              <a:buFont typeface="Wingdings" panose="05000000000000000000" pitchFamily="2" charset="2"/>
              <a:buChar char="q"/>
            </a:pPr>
            <a:r>
              <a:rPr lang="fr-FR" altLang="fr-FR" sz="1800" b="1" dirty="0">
                <a:solidFill>
                  <a:srgbClr val="002060"/>
                </a:solidFill>
                <a:ea typeface="ＭＳ Ｐゴシック" panose="020B0600070205080204" pitchFamily="34" charset="-128"/>
                <a:cs typeface="ＭＳ Ｐゴシック" panose="020B0600070205080204" pitchFamily="34" charset="-128"/>
              </a:rPr>
              <a:t>Les directions d’une entreprise n’ont pas à être « embêtées » par le processus de mise en conformité. Seul le responsable de traitement est impliqué</a:t>
            </a:r>
          </a:p>
          <a:p>
            <a:pPr lvl="1">
              <a:lnSpc>
                <a:spcPct val="80000"/>
              </a:lnSpc>
            </a:pPr>
            <a:r>
              <a:rPr lang="fr-FR" altLang="fr-FR" sz="1800" dirty="0">
                <a:solidFill>
                  <a:srgbClr val="002060"/>
                </a:solidFill>
                <a:ea typeface="ＭＳ Ｐゴシック" panose="020B0600070205080204" pitchFamily="34" charset="-128"/>
              </a:rPr>
              <a:t>Vrai</a:t>
            </a:r>
          </a:p>
          <a:p>
            <a:pPr lvl="1">
              <a:lnSpc>
                <a:spcPct val="80000"/>
              </a:lnSpc>
            </a:pPr>
            <a:r>
              <a:rPr lang="fr-FR" altLang="fr-FR" sz="1800" b="1" dirty="0">
                <a:solidFill>
                  <a:srgbClr val="002060"/>
                </a:solidFill>
                <a:ea typeface="ＭＳ Ｐゴシック" panose="020B0600070205080204" pitchFamily="34" charset="-128"/>
              </a:rPr>
              <a:t>Faux</a:t>
            </a:r>
          </a:p>
          <a:p>
            <a:pPr lvl="1">
              <a:lnSpc>
                <a:spcPct val="80000"/>
              </a:lnSpc>
              <a:buFont typeface="Wingdings" panose="05000000000000000000" pitchFamily="2" charset="2"/>
              <a:buNone/>
            </a:pPr>
            <a:endParaRPr lang="fr-FR" altLang="fr-FR" sz="1600" dirty="0">
              <a:ea typeface="ＭＳ Ｐゴシック" panose="020B0600070205080204" pitchFamily="34" charset="-128"/>
            </a:endParaRPr>
          </a:p>
        </p:txBody>
      </p:sp>
    </p:spTree>
    <p:extLst>
      <p:ext uri="{BB962C8B-B14F-4D97-AF65-F5344CB8AC3E}">
        <p14:creationId xmlns:p14="http://schemas.microsoft.com/office/powerpoint/2010/main" val="575206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a:extLst>
              <a:ext uri="{FF2B5EF4-FFF2-40B4-BE49-F238E27FC236}">
                <a16:creationId xmlns:a16="http://schemas.microsoft.com/office/drawing/2014/main" id="{E9A93478-719D-073A-A970-E5C85FA28C23}"/>
              </a:ext>
            </a:extLst>
          </p:cNvPr>
          <p:cNvSpPr/>
          <p:nvPr/>
        </p:nvSpPr>
        <p:spPr>
          <a:xfrm>
            <a:off x="0" y="4869054"/>
            <a:ext cx="1630837" cy="198894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199A045-5E0A-BF07-9340-E5B48C06C5DD}"/>
              </a:ext>
            </a:extLst>
          </p:cNvPr>
          <p:cNvSpPr>
            <a:spLocks noGrp="1"/>
          </p:cNvSpPr>
          <p:nvPr>
            <p:ph type="title"/>
          </p:nvPr>
        </p:nvSpPr>
        <p:spPr>
          <a:xfrm>
            <a:off x="0" y="220220"/>
            <a:ext cx="10515600" cy="464434"/>
          </a:xfrm>
        </p:spPr>
        <p:txBody>
          <a:bodyPr>
            <a:normAutofit fontScale="90000"/>
          </a:bodyPr>
          <a:lstStyle/>
          <a:p>
            <a:r>
              <a:rPr lang="fr-FR" b="1" dirty="0">
                <a:solidFill>
                  <a:srgbClr val="002060"/>
                </a:solidFill>
              </a:rPr>
              <a:t>12. Ressources Module 2 </a:t>
            </a:r>
          </a:p>
        </p:txBody>
      </p:sp>
      <p:sp>
        <p:nvSpPr>
          <p:cNvPr id="3" name="Espace réservé du contenu 2">
            <a:extLst>
              <a:ext uri="{FF2B5EF4-FFF2-40B4-BE49-F238E27FC236}">
                <a16:creationId xmlns:a16="http://schemas.microsoft.com/office/drawing/2014/main" id="{F94732C6-489F-547E-8736-254320D17B97}"/>
              </a:ext>
            </a:extLst>
          </p:cNvPr>
          <p:cNvSpPr>
            <a:spLocks noGrp="1"/>
          </p:cNvSpPr>
          <p:nvPr>
            <p:ph idx="1"/>
          </p:nvPr>
        </p:nvSpPr>
        <p:spPr>
          <a:xfrm>
            <a:off x="603315" y="1216058"/>
            <a:ext cx="10750485" cy="4960905"/>
          </a:xfrm>
        </p:spPr>
        <p:txBody>
          <a:bodyPr>
            <a:normAutofit lnSpcReduction="10000"/>
          </a:bodyPr>
          <a:lstStyle/>
          <a:p>
            <a:pPr>
              <a:buFontTx/>
              <a:buChar char="-"/>
            </a:pPr>
            <a:r>
              <a:rPr lang="fr-FR" sz="2000" dirty="0">
                <a:solidFill>
                  <a:srgbClr val="002060"/>
                </a:solidFill>
              </a:rPr>
              <a:t>Sur la sécurité des données (2018)</a:t>
            </a:r>
          </a:p>
          <a:p>
            <a:pPr marL="0" indent="0">
              <a:buNone/>
            </a:pPr>
            <a:r>
              <a:rPr lang="fr-FR" sz="1800" dirty="0">
                <a:solidFill>
                  <a:srgbClr val="002060"/>
                </a:solidFill>
                <a:hlinkClick r:id="rId2"/>
              </a:rPr>
              <a:t>https://www.cnil.fr/fr/principes-cles/guide-de-la-securite-des-donnees-personnelles</a:t>
            </a:r>
            <a:r>
              <a:rPr lang="fr-FR" sz="1800" dirty="0">
                <a:solidFill>
                  <a:srgbClr val="002060"/>
                </a:solidFill>
              </a:rPr>
              <a:t> </a:t>
            </a:r>
          </a:p>
          <a:p>
            <a:pPr marL="0" indent="0">
              <a:buNone/>
            </a:pPr>
            <a:endParaRPr lang="fr-FR" sz="1800" dirty="0">
              <a:solidFill>
                <a:srgbClr val="002060"/>
              </a:solidFill>
            </a:endParaRPr>
          </a:p>
          <a:p>
            <a:pPr>
              <a:buFontTx/>
              <a:buChar char="-"/>
            </a:pPr>
            <a:r>
              <a:rPr lang="fr-FR" sz="1800" dirty="0">
                <a:solidFill>
                  <a:srgbClr val="002060"/>
                </a:solidFill>
              </a:rPr>
              <a:t>Sur les durées de conservation (</a:t>
            </a:r>
            <a:r>
              <a:rPr lang="fr-FR" sz="1800" dirty="0" err="1">
                <a:solidFill>
                  <a:srgbClr val="002060"/>
                </a:solidFill>
              </a:rPr>
              <a:t>juil</a:t>
            </a:r>
            <a:r>
              <a:rPr lang="fr-FR" sz="1800" dirty="0">
                <a:solidFill>
                  <a:srgbClr val="002060"/>
                </a:solidFill>
              </a:rPr>
              <a:t> 2020)</a:t>
            </a:r>
          </a:p>
          <a:p>
            <a:pPr marL="0" indent="0">
              <a:buNone/>
            </a:pPr>
            <a:r>
              <a:rPr lang="fr-FR" sz="1800" dirty="0">
                <a:solidFill>
                  <a:srgbClr val="002060"/>
                </a:solidFill>
                <a:hlinkClick r:id="rId3"/>
              </a:rPr>
              <a:t>https://www.cnil.fr/sites/default/files/atoms/files/guide_durees_de_conservation.pdf</a:t>
            </a:r>
            <a:r>
              <a:rPr lang="fr-FR" sz="1800" dirty="0">
                <a:solidFill>
                  <a:srgbClr val="002060"/>
                </a:solidFill>
              </a:rPr>
              <a:t> </a:t>
            </a:r>
          </a:p>
          <a:p>
            <a:pPr marL="0" indent="0">
              <a:buNone/>
            </a:pPr>
            <a:endParaRPr lang="fr-FR" sz="1800" dirty="0">
              <a:solidFill>
                <a:srgbClr val="002060"/>
              </a:solidFill>
            </a:endParaRPr>
          </a:p>
          <a:p>
            <a:pPr marL="0" indent="0">
              <a:buNone/>
            </a:pPr>
            <a:r>
              <a:rPr lang="fr-FR" sz="1800" dirty="0">
                <a:solidFill>
                  <a:srgbClr val="002060"/>
                </a:solidFill>
              </a:rPr>
              <a:t>- Le DPO (avril 2022)</a:t>
            </a:r>
          </a:p>
          <a:p>
            <a:pPr marL="0" indent="0">
              <a:buNone/>
            </a:pPr>
            <a:r>
              <a:rPr lang="fr-FR" sz="1800" dirty="0">
                <a:solidFill>
                  <a:srgbClr val="002060"/>
                </a:solidFill>
                <a:hlinkClick r:id="rId4"/>
              </a:rPr>
              <a:t>https://www.cnil.fr/fr/le-guide-du-delegue-la-protection-des-donnees</a:t>
            </a:r>
            <a:r>
              <a:rPr lang="fr-FR" sz="1800" dirty="0">
                <a:solidFill>
                  <a:srgbClr val="002060"/>
                </a:solidFill>
              </a:rPr>
              <a:t> </a:t>
            </a:r>
          </a:p>
          <a:p>
            <a:pPr marL="0" indent="0">
              <a:buNone/>
            </a:pPr>
            <a:endParaRPr lang="fr-FR" sz="1800" dirty="0">
              <a:solidFill>
                <a:srgbClr val="002060"/>
              </a:solidFill>
            </a:endParaRPr>
          </a:p>
          <a:p>
            <a:pPr marL="0" indent="0">
              <a:buNone/>
            </a:pPr>
            <a:r>
              <a:rPr lang="fr-FR" sz="1800" dirty="0">
                <a:solidFill>
                  <a:srgbClr val="002060"/>
                </a:solidFill>
              </a:rPr>
              <a:t>- Le consentement (mai 2020)</a:t>
            </a:r>
          </a:p>
          <a:p>
            <a:pPr marL="0" indent="0">
              <a:buNone/>
            </a:pPr>
            <a:r>
              <a:rPr lang="fr-FR" sz="1800" dirty="0">
                <a:solidFill>
                  <a:srgbClr val="002060"/>
                </a:solidFill>
                <a:hlinkClick r:id="rId5"/>
              </a:rPr>
              <a:t>https://edpb.europa.eu/sites/default/files/files/file1/edpb_guidelines_202005_consent_fr.pdf</a:t>
            </a:r>
            <a:r>
              <a:rPr lang="fr-FR" sz="1800" dirty="0">
                <a:solidFill>
                  <a:srgbClr val="002060"/>
                </a:solidFill>
              </a:rPr>
              <a:t> </a:t>
            </a:r>
          </a:p>
          <a:p>
            <a:pPr marL="0" indent="0">
              <a:buNone/>
            </a:pPr>
            <a:endParaRPr lang="fr-FR" sz="1800" dirty="0">
              <a:solidFill>
                <a:srgbClr val="002060"/>
              </a:solidFill>
            </a:endParaRPr>
          </a:p>
          <a:p>
            <a:pPr marL="0" indent="0">
              <a:buNone/>
            </a:pPr>
            <a:r>
              <a:rPr lang="fr-FR" sz="1800">
                <a:solidFill>
                  <a:srgbClr val="002060"/>
                </a:solidFill>
              </a:rPr>
              <a:t>- Sur </a:t>
            </a:r>
            <a:r>
              <a:rPr lang="fr-FR" sz="1800" dirty="0">
                <a:solidFill>
                  <a:srgbClr val="002060"/>
                </a:solidFill>
              </a:rPr>
              <a:t>les cookies et autres traceurs (avril 2021)</a:t>
            </a:r>
          </a:p>
          <a:p>
            <a:pPr marL="0" indent="0">
              <a:buNone/>
            </a:pPr>
            <a:r>
              <a:rPr lang="fr-FR" sz="1800" dirty="0">
                <a:solidFill>
                  <a:srgbClr val="002060"/>
                </a:solidFill>
                <a:hlinkClick r:id="rId6"/>
              </a:rPr>
              <a:t>https://www.cnil.fr/fr/nouvelles-regles-cookies-et-autres-traceurs-bilan-accompagnement-cnil-actions-a-venir</a:t>
            </a:r>
            <a:r>
              <a:rPr lang="fr-FR" sz="1800" dirty="0">
                <a:solidFill>
                  <a:srgbClr val="002060"/>
                </a:solidFill>
              </a:rPr>
              <a:t> </a:t>
            </a:r>
          </a:p>
          <a:p>
            <a:pPr>
              <a:buFontTx/>
              <a:buChar char="-"/>
            </a:pPr>
            <a:endParaRPr lang="fr-FR" sz="1800" dirty="0">
              <a:solidFill>
                <a:srgbClr val="002060"/>
              </a:solidFill>
            </a:endParaRPr>
          </a:p>
        </p:txBody>
      </p:sp>
      <p:sp>
        <p:nvSpPr>
          <p:cNvPr id="6" name="Triangle rectangle 5">
            <a:extLst>
              <a:ext uri="{FF2B5EF4-FFF2-40B4-BE49-F238E27FC236}">
                <a16:creationId xmlns:a16="http://schemas.microsoft.com/office/drawing/2014/main" id="{EF52A685-52B0-25BE-230C-08C31EBD13EC}"/>
              </a:ext>
            </a:extLst>
          </p:cNvPr>
          <p:cNvSpPr/>
          <p:nvPr/>
        </p:nvSpPr>
        <p:spPr>
          <a:xfrm rot="10800000">
            <a:off x="8559539" y="-1"/>
            <a:ext cx="3632461"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5D65D644-46DF-86EE-37B5-C944DD43D89C}"/>
              </a:ext>
            </a:extLst>
          </p:cNvPr>
          <p:cNvCxnSpPr>
            <a:cxnSpLocks/>
          </p:cNvCxnSpPr>
          <p:nvPr/>
        </p:nvCxnSpPr>
        <p:spPr>
          <a:xfrm>
            <a:off x="0" y="904876"/>
            <a:ext cx="9105900"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4278271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a:extLst>
              <a:ext uri="{FF2B5EF4-FFF2-40B4-BE49-F238E27FC236}">
                <a16:creationId xmlns:a16="http://schemas.microsoft.com/office/drawing/2014/main" id="{E9A93478-719D-073A-A970-E5C85FA28C23}"/>
              </a:ext>
            </a:extLst>
          </p:cNvPr>
          <p:cNvSpPr/>
          <p:nvPr/>
        </p:nvSpPr>
        <p:spPr>
          <a:xfrm>
            <a:off x="0" y="4869054"/>
            <a:ext cx="1630837" cy="198894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199A045-5E0A-BF07-9340-E5B48C06C5DD}"/>
              </a:ext>
            </a:extLst>
          </p:cNvPr>
          <p:cNvSpPr>
            <a:spLocks noGrp="1"/>
          </p:cNvSpPr>
          <p:nvPr>
            <p:ph type="title"/>
          </p:nvPr>
        </p:nvSpPr>
        <p:spPr>
          <a:xfrm>
            <a:off x="0" y="220220"/>
            <a:ext cx="10515600" cy="464434"/>
          </a:xfrm>
        </p:spPr>
        <p:txBody>
          <a:bodyPr>
            <a:normAutofit fontScale="90000"/>
          </a:bodyPr>
          <a:lstStyle/>
          <a:p>
            <a:r>
              <a:rPr lang="fr-FR" b="1" dirty="0">
                <a:solidFill>
                  <a:srgbClr val="002060"/>
                </a:solidFill>
              </a:rPr>
              <a:t>Ressources</a:t>
            </a:r>
          </a:p>
        </p:txBody>
      </p:sp>
      <p:pic>
        <p:nvPicPr>
          <p:cNvPr id="8" name="Espace réservé du contenu 7">
            <a:extLst>
              <a:ext uri="{FF2B5EF4-FFF2-40B4-BE49-F238E27FC236}">
                <a16:creationId xmlns:a16="http://schemas.microsoft.com/office/drawing/2014/main" id="{A70C7B21-8506-2771-461A-01405A1AE0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3250" y="1237306"/>
            <a:ext cx="10750550" cy="4918376"/>
          </a:xfrm>
        </p:spPr>
      </p:pic>
      <p:sp>
        <p:nvSpPr>
          <p:cNvPr id="6" name="Triangle rectangle 5">
            <a:extLst>
              <a:ext uri="{FF2B5EF4-FFF2-40B4-BE49-F238E27FC236}">
                <a16:creationId xmlns:a16="http://schemas.microsoft.com/office/drawing/2014/main" id="{EF52A685-52B0-25BE-230C-08C31EBD13EC}"/>
              </a:ext>
            </a:extLst>
          </p:cNvPr>
          <p:cNvSpPr/>
          <p:nvPr/>
        </p:nvSpPr>
        <p:spPr>
          <a:xfrm rot="10800000">
            <a:off x="8559539" y="-1"/>
            <a:ext cx="3632461"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5D65D644-46DF-86EE-37B5-C944DD43D89C}"/>
              </a:ext>
            </a:extLst>
          </p:cNvPr>
          <p:cNvCxnSpPr>
            <a:cxnSpLocks/>
          </p:cNvCxnSpPr>
          <p:nvPr/>
        </p:nvCxnSpPr>
        <p:spPr>
          <a:xfrm>
            <a:off x="0" y="904876"/>
            <a:ext cx="9105900"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934827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rectangle 4">
            <a:extLst>
              <a:ext uri="{FF2B5EF4-FFF2-40B4-BE49-F238E27FC236}">
                <a16:creationId xmlns:a16="http://schemas.microsoft.com/office/drawing/2014/main" id="{E8C6149A-4B92-9C8C-18B2-9E9223980F3E}"/>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551CEA1-80D7-98E3-D16D-35DE9D2B39FA}"/>
              </a:ext>
            </a:extLst>
          </p:cNvPr>
          <p:cNvCxnSpPr>
            <a:cxnSpLocks/>
          </p:cNvCxnSpPr>
          <p:nvPr/>
        </p:nvCxnSpPr>
        <p:spPr>
          <a:xfrm>
            <a:off x="0" y="865683"/>
            <a:ext cx="9019713"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riangle rectangle 6">
            <a:extLst>
              <a:ext uri="{FF2B5EF4-FFF2-40B4-BE49-F238E27FC236}">
                <a16:creationId xmlns:a16="http://schemas.microsoft.com/office/drawing/2014/main" id="{D4DD930A-5E32-5A20-B826-F9BBE7C13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8E71A314-055C-4329-DCF0-01D16BBC3A24}"/>
              </a:ext>
            </a:extLst>
          </p:cNvPr>
          <p:cNvSpPr>
            <a:spLocks noGrp="1"/>
          </p:cNvSpPr>
          <p:nvPr>
            <p:ph type="title"/>
          </p:nvPr>
        </p:nvSpPr>
        <p:spPr>
          <a:xfrm>
            <a:off x="0" y="215378"/>
            <a:ext cx="9019713" cy="434925"/>
          </a:xfrm>
        </p:spPr>
        <p:txBody>
          <a:bodyPr>
            <a:noAutofit/>
          </a:bodyPr>
          <a:lstStyle/>
          <a:p>
            <a:r>
              <a:rPr lang="fr-FR" sz="4000" b="1" dirty="0">
                <a:solidFill>
                  <a:srgbClr val="002060"/>
                </a:solidFill>
              </a:rPr>
              <a:t>8. Les nouvelles notions:</a:t>
            </a:r>
          </a:p>
        </p:txBody>
      </p:sp>
      <p:sp>
        <p:nvSpPr>
          <p:cNvPr id="3" name="ZoneTexte 2">
            <a:extLst>
              <a:ext uri="{FF2B5EF4-FFF2-40B4-BE49-F238E27FC236}">
                <a16:creationId xmlns:a16="http://schemas.microsoft.com/office/drawing/2014/main" id="{2348439F-C4B6-220D-11AD-B07F98E8B7B7}"/>
              </a:ext>
            </a:extLst>
          </p:cNvPr>
          <p:cNvSpPr txBox="1"/>
          <p:nvPr/>
        </p:nvSpPr>
        <p:spPr>
          <a:xfrm>
            <a:off x="320841" y="1097469"/>
            <a:ext cx="5133474" cy="369332"/>
          </a:xfrm>
          <a:prstGeom prst="rect">
            <a:avLst/>
          </a:prstGeom>
          <a:noFill/>
        </p:spPr>
        <p:txBody>
          <a:bodyPr wrap="square" rtlCol="0">
            <a:spAutoFit/>
          </a:bodyPr>
          <a:lstStyle/>
          <a:p>
            <a:r>
              <a:rPr lang="fr-FR" b="1" dirty="0">
                <a:solidFill>
                  <a:srgbClr val="002060"/>
                </a:solidFill>
              </a:rPr>
              <a:t>2- Analyse d’impact (PIA) </a:t>
            </a:r>
            <a:r>
              <a:rPr lang="fr-FR" b="1" dirty="0">
                <a:solidFill>
                  <a:schemeClr val="bg2">
                    <a:lumMod val="50000"/>
                  </a:schemeClr>
                </a:solidFill>
              </a:rPr>
              <a:t>Art.35 </a:t>
            </a:r>
          </a:p>
        </p:txBody>
      </p:sp>
      <p:sp>
        <p:nvSpPr>
          <p:cNvPr id="4" name="Espace réservé du contenu 2">
            <a:extLst>
              <a:ext uri="{FF2B5EF4-FFF2-40B4-BE49-F238E27FC236}">
                <a16:creationId xmlns:a16="http://schemas.microsoft.com/office/drawing/2014/main" id="{ECD9010C-04CA-5E4F-8D11-67D5780B0509}"/>
              </a:ext>
            </a:extLst>
          </p:cNvPr>
          <p:cNvSpPr>
            <a:spLocks noGrp="1" noChangeArrowheads="1"/>
          </p:cNvSpPr>
          <p:nvPr>
            <p:ph idx="1"/>
          </p:nvPr>
        </p:nvSpPr>
        <p:spPr>
          <a:xfrm>
            <a:off x="705776" y="1626600"/>
            <a:ext cx="8435975" cy="3850922"/>
          </a:xfrm>
        </p:spPr>
        <p:txBody>
          <a:bodyPr>
            <a:normAutofit/>
          </a:bodyPr>
          <a:lstStyle/>
          <a:p>
            <a:pPr>
              <a:lnSpc>
                <a:spcPct val="90000"/>
              </a:lnSpc>
              <a:buFont typeface="Wingdings" panose="05000000000000000000" pitchFamily="2" charset="2"/>
              <a:buChar char="Ø"/>
            </a:pPr>
            <a:r>
              <a:rPr lang="fr-FR" altLang="fr-FR" sz="1800" b="1" dirty="0">
                <a:solidFill>
                  <a:srgbClr val="002060"/>
                </a:solidFill>
                <a:ea typeface="ＭＳ Ｐゴシック" panose="020B0600070205080204" pitchFamily="34" charset="-128"/>
                <a:cs typeface="ＭＳ Ｐゴシック" panose="020B0600070205080204" pitchFamily="34" charset="-128"/>
              </a:rPr>
              <a:t>Définition :</a:t>
            </a:r>
          </a:p>
          <a:p>
            <a:pPr algn="just" eaLnBrk="1" hangingPunct="1">
              <a:buFont typeface="Wingdings" panose="05000000000000000000" pitchFamily="2" charset="2"/>
              <a:buNone/>
            </a:pPr>
            <a:r>
              <a:rPr lang="fr-FR" altLang="fr-FR" sz="1800" dirty="0">
                <a:solidFill>
                  <a:srgbClr val="002060"/>
                </a:solidFill>
                <a:ea typeface="ＭＳ Ｐゴシック" panose="020B0600070205080204" pitchFamily="34" charset="-128"/>
                <a:cs typeface="ＭＳ Ｐゴシック" panose="020B0600070205080204" pitchFamily="34" charset="-128"/>
              </a:rPr>
              <a:t>	Méthode visant, d’une part, à s’assurer qu’un traitement à risque respecte les droits fondamentaux des personnes et d’autre part, à minimiser les risques d’atteinte à leur vie privée en cas de faille</a:t>
            </a:r>
          </a:p>
          <a:p>
            <a:pPr eaLnBrk="1" hangingPunct="1">
              <a:buFont typeface="Wingdings" panose="05000000000000000000" pitchFamily="2" charset="2"/>
              <a:buNone/>
            </a:pPr>
            <a:r>
              <a:rPr lang="fr-FR" altLang="fr-FR" sz="1800" dirty="0">
                <a:solidFill>
                  <a:srgbClr val="002060"/>
                </a:solidFill>
                <a:ea typeface="ＭＳ Ｐゴシック" panose="020B0600070205080204" pitchFamily="34" charset="-128"/>
                <a:cs typeface="ＭＳ Ｐゴシック" panose="020B0600070205080204" pitchFamily="34" charset="-128"/>
              </a:rPr>
              <a:t>	</a:t>
            </a:r>
          </a:p>
          <a:p>
            <a:pPr>
              <a:lnSpc>
                <a:spcPct val="90000"/>
              </a:lnSpc>
              <a:buFont typeface="Wingdings" panose="05000000000000000000" pitchFamily="2" charset="2"/>
              <a:buChar char="Ø"/>
            </a:pPr>
            <a:r>
              <a:rPr lang="fr-FR" altLang="fr-FR" sz="1800" b="1" dirty="0">
                <a:solidFill>
                  <a:srgbClr val="002060"/>
                </a:solidFill>
                <a:ea typeface="ＭＳ Ｐゴシック" panose="020B0600070205080204" pitchFamily="34" charset="-128"/>
                <a:cs typeface="ＭＳ Ｐゴシック" panose="020B0600070205080204" pitchFamily="34" charset="-128"/>
              </a:rPr>
              <a:t>Objectifs</a:t>
            </a:r>
          </a:p>
          <a:p>
            <a:pPr lvl="1">
              <a:lnSpc>
                <a:spcPct val="90000"/>
              </a:lnSpc>
            </a:pPr>
            <a:r>
              <a:rPr lang="fr-FR" altLang="fr-FR" sz="1800" dirty="0">
                <a:solidFill>
                  <a:srgbClr val="002060"/>
                </a:solidFill>
                <a:ea typeface="ＭＳ Ｐゴシック" panose="020B0600070205080204" pitchFamily="34" charset="-128"/>
              </a:rPr>
              <a:t>Identifier et évaluer les risques sur la vie privée des personnes concernées </a:t>
            </a:r>
          </a:p>
          <a:p>
            <a:pPr lvl="1">
              <a:lnSpc>
                <a:spcPct val="90000"/>
              </a:lnSpc>
            </a:pPr>
            <a:r>
              <a:rPr lang="fr-FR" altLang="fr-FR" sz="1800" dirty="0">
                <a:solidFill>
                  <a:srgbClr val="002060"/>
                </a:solidFill>
                <a:ea typeface="ＭＳ Ｐゴシック" panose="020B0600070205080204" pitchFamily="34" charset="-128"/>
              </a:rPr>
              <a:t>Fournir les éléments d’entrée pour construire la protection des données </a:t>
            </a:r>
          </a:p>
          <a:p>
            <a:pPr lvl="1">
              <a:lnSpc>
                <a:spcPct val="90000"/>
              </a:lnSpc>
            </a:pPr>
            <a:r>
              <a:rPr lang="fr-FR" altLang="fr-FR" sz="1800" dirty="0">
                <a:solidFill>
                  <a:srgbClr val="002060"/>
                </a:solidFill>
                <a:ea typeface="ＭＳ Ｐゴシック" panose="020B0600070205080204" pitchFamily="34" charset="-128"/>
              </a:rPr>
              <a:t>S’assurer de la conformité d’un projet avant sa mise en œuvre </a:t>
            </a:r>
          </a:p>
          <a:p>
            <a:pPr lvl="1">
              <a:lnSpc>
                <a:spcPct val="90000"/>
              </a:lnSpc>
            </a:pPr>
            <a:r>
              <a:rPr lang="fr-FR" altLang="fr-FR" sz="1800" dirty="0">
                <a:solidFill>
                  <a:srgbClr val="002060"/>
                </a:solidFill>
                <a:ea typeface="ＭＳ Ｐゴシック" panose="020B0600070205080204" pitchFamily="34" charset="-128"/>
              </a:rPr>
              <a:t>Démontrer sa conformité à la CNIL </a:t>
            </a:r>
          </a:p>
          <a:p>
            <a:pPr lvl="1">
              <a:lnSpc>
                <a:spcPct val="90000"/>
              </a:lnSpc>
            </a:pPr>
            <a:r>
              <a:rPr lang="fr-FR" altLang="fr-FR" sz="1800" dirty="0">
                <a:solidFill>
                  <a:srgbClr val="002060"/>
                </a:solidFill>
                <a:ea typeface="ＭＳ Ｐゴシック" panose="020B0600070205080204" pitchFamily="34" charset="-128"/>
              </a:rPr>
              <a:t>Renforcer la confiance des partenaires, clients et personnes concernées </a:t>
            </a:r>
          </a:p>
        </p:txBody>
      </p:sp>
      <p:sp>
        <p:nvSpPr>
          <p:cNvPr id="9" name="Rectangle : coins arrondis 8">
            <a:extLst>
              <a:ext uri="{FF2B5EF4-FFF2-40B4-BE49-F238E27FC236}">
                <a16:creationId xmlns:a16="http://schemas.microsoft.com/office/drawing/2014/main" id="{FF9B1639-5342-2E78-F26F-CCB9AC0F0F14}"/>
              </a:ext>
            </a:extLst>
          </p:cNvPr>
          <p:cNvSpPr/>
          <p:nvPr/>
        </p:nvSpPr>
        <p:spPr>
          <a:xfrm>
            <a:off x="1829531" y="5557421"/>
            <a:ext cx="2450237" cy="122067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Si un traitement présente un risque élevé pour les droits et libertés des personnes concernées</a:t>
            </a:r>
          </a:p>
        </p:txBody>
      </p:sp>
      <p:cxnSp>
        <p:nvCxnSpPr>
          <p:cNvPr id="11" name="Connecteur droit avec flèche 10">
            <a:extLst>
              <a:ext uri="{FF2B5EF4-FFF2-40B4-BE49-F238E27FC236}">
                <a16:creationId xmlns:a16="http://schemas.microsoft.com/office/drawing/2014/main" id="{DDF99B2C-96A0-D3B3-D281-CEEC39051B16}"/>
              </a:ext>
            </a:extLst>
          </p:cNvPr>
          <p:cNvCxnSpPr>
            <a:cxnSpLocks/>
            <a:stCxn id="9" idx="3"/>
          </p:cNvCxnSpPr>
          <p:nvPr/>
        </p:nvCxnSpPr>
        <p:spPr>
          <a:xfrm>
            <a:off x="4279768" y="6167760"/>
            <a:ext cx="2520527" cy="1109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Rectangle : coins arrondis 12">
            <a:extLst>
              <a:ext uri="{FF2B5EF4-FFF2-40B4-BE49-F238E27FC236}">
                <a16:creationId xmlns:a16="http://schemas.microsoft.com/office/drawing/2014/main" id="{87471646-31B3-CF30-1F0D-C3E14D3C380E}"/>
              </a:ext>
            </a:extLst>
          </p:cNvPr>
          <p:cNvSpPr/>
          <p:nvPr/>
        </p:nvSpPr>
        <p:spPr>
          <a:xfrm>
            <a:off x="6815074" y="5529711"/>
            <a:ext cx="2450237" cy="122067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ETUDE D’IMPACT </a:t>
            </a:r>
          </a:p>
          <a:p>
            <a:pPr algn="ctr"/>
            <a:r>
              <a:rPr lang="fr-FR" sz="1400" dirty="0"/>
              <a:t>PIA </a:t>
            </a:r>
          </a:p>
          <a:p>
            <a:pPr algn="ctr"/>
            <a:r>
              <a:rPr lang="fr-FR" sz="1400" dirty="0"/>
              <a:t>Privacy Impact </a:t>
            </a:r>
            <a:r>
              <a:rPr lang="fr-FR" sz="1400" dirty="0" err="1"/>
              <a:t>Assessement</a:t>
            </a:r>
            <a:endParaRPr lang="fr-FR" sz="1400" dirty="0"/>
          </a:p>
        </p:txBody>
      </p:sp>
      <p:pic>
        <p:nvPicPr>
          <p:cNvPr id="14" name="Image 27">
            <a:extLst>
              <a:ext uri="{FF2B5EF4-FFF2-40B4-BE49-F238E27FC236}">
                <a16:creationId xmlns:a16="http://schemas.microsoft.com/office/drawing/2014/main" id="{E9139436-F822-7848-D84B-7CA1BA1CC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8904" y="2489230"/>
            <a:ext cx="2391881" cy="194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14">
            <a:extLst>
              <a:ext uri="{FF2B5EF4-FFF2-40B4-BE49-F238E27FC236}">
                <a16:creationId xmlns:a16="http://schemas.microsoft.com/office/drawing/2014/main" id="{7DDEB263-4373-DF34-1B9C-25C396F947B0}"/>
              </a:ext>
            </a:extLst>
          </p:cNvPr>
          <p:cNvSpPr txBox="1"/>
          <p:nvPr/>
        </p:nvSpPr>
        <p:spPr>
          <a:xfrm>
            <a:off x="9837523" y="2627789"/>
            <a:ext cx="2097379" cy="1323439"/>
          </a:xfrm>
          <a:prstGeom prst="rect">
            <a:avLst/>
          </a:prstGeom>
          <a:noFill/>
        </p:spPr>
        <p:txBody>
          <a:bodyPr wrap="square" rtlCol="0">
            <a:spAutoFit/>
          </a:bodyPr>
          <a:lstStyle/>
          <a:p>
            <a:r>
              <a:rPr lang="fr-FR" sz="1600" b="1" dirty="0">
                <a:solidFill>
                  <a:srgbClr val="002060"/>
                </a:solidFill>
              </a:rPr>
              <a:t>Doit être menée AVANT de mettre en œuvre le traitement (avant la collecte d’informations)</a:t>
            </a:r>
          </a:p>
        </p:txBody>
      </p:sp>
    </p:spTree>
    <p:extLst>
      <p:ext uri="{BB962C8B-B14F-4D97-AF65-F5344CB8AC3E}">
        <p14:creationId xmlns:p14="http://schemas.microsoft.com/office/powerpoint/2010/main" val="2520379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rectangle 4">
            <a:extLst>
              <a:ext uri="{FF2B5EF4-FFF2-40B4-BE49-F238E27FC236}">
                <a16:creationId xmlns:a16="http://schemas.microsoft.com/office/drawing/2014/main" id="{E8C6149A-4B92-9C8C-18B2-9E9223980F3E}"/>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551CEA1-80D7-98E3-D16D-35DE9D2B39FA}"/>
              </a:ext>
            </a:extLst>
          </p:cNvPr>
          <p:cNvCxnSpPr>
            <a:cxnSpLocks/>
          </p:cNvCxnSpPr>
          <p:nvPr/>
        </p:nvCxnSpPr>
        <p:spPr>
          <a:xfrm>
            <a:off x="0" y="865683"/>
            <a:ext cx="9019713"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riangle rectangle 6">
            <a:extLst>
              <a:ext uri="{FF2B5EF4-FFF2-40B4-BE49-F238E27FC236}">
                <a16:creationId xmlns:a16="http://schemas.microsoft.com/office/drawing/2014/main" id="{D4DD930A-5E32-5A20-B826-F9BBE7C13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8E71A314-055C-4329-DCF0-01D16BBC3A24}"/>
              </a:ext>
            </a:extLst>
          </p:cNvPr>
          <p:cNvSpPr>
            <a:spLocks noGrp="1"/>
          </p:cNvSpPr>
          <p:nvPr>
            <p:ph type="title"/>
          </p:nvPr>
        </p:nvSpPr>
        <p:spPr>
          <a:xfrm>
            <a:off x="0" y="215378"/>
            <a:ext cx="9019713" cy="434925"/>
          </a:xfrm>
        </p:spPr>
        <p:txBody>
          <a:bodyPr>
            <a:noAutofit/>
          </a:bodyPr>
          <a:lstStyle/>
          <a:p>
            <a:r>
              <a:rPr lang="fr-FR" sz="4000" b="1" dirty="0">
                <a:solidFill>
                  <a:srgbClr val="002060"/>
                </a:solidFill>
              </a:rPr>
              <a:t>8. Les nouvelles notions:</a:t>
            </a:r>
          </a:p>
        </p:txBody>
      </p:sp>
      <p:sp>
        <p:nvSpPr>
          <p:cNvPr id="15" name="ZoneTexte 14">
            <a:extLst>
              <a:ext uri="{FF2B5EF4-FFF2-40B4-BE49-F238E27FC236}">
                <a16:creationId xmlns:a16="http://schemas.microsoft.com/office/drawing/2014/main" id="{7E8C7C4A-8BA3-8783-6E96-64FFFC395C36}"/>
              </a:ext>
            </a:extLst>
          </p:cNvPr>
          <p:cNvSpPr txBox="1"/>
          <p:nvPr/>
        </p:nvSpPr>
        <p:spPr>
          <a:xfrm>
            <a:off x="514905" y="1213532"/>
            <a:ext cx="6054570" cy="400110"/>
          </a:xfrm>
          <a:prstGeom prst="rect">
            <a:avLst/>
          </a:prstGeom>
          <a:noFill/>
        </p:spPr>
        <p:txBody>
          <a:bodyPr wrap="square" rtlCol="0">
            <a:spAutoFit/>
          </a:bodyPr>
          <a:lstStyle/>
          <a:p>
            <a:pPr marL="285750" indent="-285750">
              <a:buFont typeface="Wingdings" panose="05000000000000000000" pitchFamily="2" charset="2"/>
              <a:buChar char="Ø"/>
            </a:pPr>
            <a:r>
              <a:rPr lang="fr-FR" sz="2000" b="1" dirty="0">
                <a:solidFill>
                  <a:srgbClr val="002060"/>
                </a:solidFill>
              </a:rPr>
              <a:t>Quand le PIA est-il obligatoire </a:t>
            </a:r>
            <a:r>
              <a:rPr lang="fr-FR" b="1" dirty="0">
                <a:solidFill>
                  <a:srgbClr val="002060"/>
                </a:solidFill>
              </a:rPr>
              <a:t>? </a:t>
            </a:r>
          </a:p>
        </p:txBody>
      </p:sp>
      <p:sp>
        <p:nvSpPr>
          <p:cNvPr id="16" name="Rectangle 15">
            <a:extLst>
              <a:ext uri="{FF2B5EF4-FFF2-40B4-BE49-F238E27FC236}">
                <a16:creationId xmlns:a16="http://schemas.microsoft.com/office/drawing/2014/main" id="{EAE7C0A7-69C5-0C4B-85C1-28AB0D33F951}"/>
              </a:ext>
            </a:extLst>
          </p:cNvPr>
          <p:cNvSpPr/>
          <p:nvPr/>
        </p:nvSpPr>
        <p:spPr>
          <a:xfrm>
            <a:off x="636954" y="2125356"/>
            <a:ext cx="2590800" cy="1931988"/>
          </a:xfrm>
          <a:prstGeom prst="rect">
            <a:avLst/>
          </a:prstGeom>
          <a:solidFill>
            <a:srgbClr val="4BACC6">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85800" eaLnBrk="1" fontAlgn="auto" hangingPunct="1">
              <a:spcBef>
                <a:spcPts val="0"/>
              </a:spcBef>
              <a:spcAft>
                <a:spcPts val="0"/>
              </a:spcAft>
              <a:defRPr/>
            </a:pPr>
            <a:r>
              <a:rPr lang="fr-FR" sz="1200" b="1" kern="0" dirty="0">
                <a:solidFill>
                  <a:prstClr val="white"/>
                </a:solidFill>
                <a:latin typeface="Calibri"/>
                <a:ea typeface="+mn-ea"/>
              </a:rPr>
              <a:t>DONNEES SENSIBLES</a:t>
            </a:r>
          </a:p>
          <a:p>
            <a:pPr algn="ctr" defTabSz="685800" eaLnBrk="1" fontAlgn="auto" hangingPunct="1">
              <a:spcBef>
                <a:spcPts val="0"/>
              </a:spcBef>
              <a:spcAft>
                <a:spcPts val="0"/>
              </a:spcAft>
              <a:defRPr/>
            </a:pPr>
            <a:r>
              <a:rPr lang="fr-FR" sz="1200" kern="0" dirty="0">
                <a:solidFill>
                  <a:prstClr val="white"/>
                </a:solidFill>
                <a:latin typeface="Calibri"/>
                <a:ea typeface="+mn-ea"/>
              </a:rPr>
              <a:t>Maladies, opinions politiques, vie sexuelle, origine ethnique ou raciale…</a:t>
            </a:r>
          </a:p>
        </p:txBody>
      </p:sp>
      <p:sp>
        <p:nvSpPr>
          <p:cNvPr id="17" name="Rectangle 16">
            <a:extLst>
              <a:ext uri="{FF2B5EF4-FFF2-40B4-BE49-F238E27FC236}">
                <a16:creationId xmlns:a16="http://schemas.microsoft.com/office/drawing/2014/main" id="{09F78651-7B6C-77F2-DC04-E3E252F0760D}"/>
              </a:ext>
            </a:extLst>
          </p:cNvPr>
          <p:cNvSpPr/>
          <p:nvPr/>
        </p:nvSpPr>
        <p:spPr>
          <a:xfrm>
            <a:off x="3800366" y="2125356"/>
            <a:ext cx="2590800" cy="1931988"/>
          </a:xfrm>
          <a:prstGeom prst="rect">
            <a:avLst/>
          </a:prstGeom>
          <a:solidFill>
            <a:srgbClr val="FF9900"/>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85800" eaLnBrk="1" fontAlgn="auto" hangingPunct="1">
              <a:spcBef>
                <a:spcPts val="0"/>
              </a:spcBef>
              <a:spcAft>
                <a:spcPts val="0"/>
              </a:spcAft>
              <a:defRPr/>
            </a:pPr>
            <a:r>
              <a:rPr lang="fr-FR" sz="1200" b="1" kern="0" dirty="0">
                <a:solidFill>
                  <a:prstClr val="white"/>
                </a:solidFill>
                <a:latin typeface="Calibri"/>
                <a:ea typeface="+mn-ea"/>
              </a:rPr>
              <a:t>TRAITEMENTS A GRANDE ECHELLE</a:t>
            </a:r>
          </a:p>
          <a:p>
            <a:pPr algn="ctr" defTabSz="685800" eaLnBrk="1" fontAlgn="auto" hangingPunct="1">
              <a:spcBef>
                <a:spcPts val="0"/>
              </a:spcBef>
              <a:spcAft>
                <a:spcPts val="0"/>
              </a:spcAft>
              <a:defRPr/>
            </a:pPr>
            <a:r>
              <a:rPr lang="fr-FR" sz="1200" kern="0" dirty="0">
                <a:solidFill>
                  <a:prstClr val="white"/>
                </a:solidFill>
                <a:latin typeface="Calibri"/>
                <a:ea typeface="+mn-ea"/>
              </a:rPr>
              <a:t>Biométrie, génétique, données de mineurs, personnes vulnérables, patie</a:t>
            </a:r>
            <a:r>
              <a:rPr lang="fr-FR" sz="1200" kern="0" dirty="0">
                <a:solidFill>
                  <a:prstClr val="white"/>
                </a:solidFill>
                <a:latin typeface="Calibri"/>
              </a:rPr>
              <a:t>nts</a:t>
            </a:r>
            <a:endParaRPr lang="fr-FR" sz="1200" kern="0" dirty="0">
              <a:solidFill>
                <a:prstClr val="white"/>
              </a:solidFill>
              <a:latin typeface="Calibri"/>
              <a:ea typeface="+mn-ea"/>
            </a:endParaRPr>
          </a:p>
        </p:txBody>
      </p:sp>
      <p:sp>
        <p:nvSpPr>
          <p:cNvPr id="18" name="Rectangle 17">
            <a:extLst>
              <a:ext uri="{FF2B5EF4-FFF2-40B4-BE49-F238E27FC236}">
                <a16:creationId xmlns:a16="http://schemas.microsoft.com/office/drawing/2014/main" id="{5EE952AA-7F0A-21E7-2BE3-89FCF1B7FA21}"/>
              </a:ext>
            </a:extLst>
          </p:cNvPr>
          <p:cNvSpPr/>
          <p:nvPr/>
        </p:nvSpPr>
        <p:spPr>
          <a:xfrm>
            <a:off x="6963777" y="2135675"/>
            <a:ext cx="2590799" cy="1911350"/>
          </a:xfrm>
          <a:prstGeom prst="rect">
            <a:avLst/>
          </a:prstGeom>
          <a:solidFill>
            <a:srgbClr val="9BBB59">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85800" eaLnBrk="1" fontAlgn="auto" hangingPunct="1">
              <a:spcBef>
                <a:spcPts val="0"/>
              </a:spcBef>
              <a:spcAft>
                <a:spcPts val="0"/>
              </a:spcAft>
              <a:defRPr/>
            </a:pPr>
            <a:r>
              <a:rPr lang="fr-FR" sz="1200" b="1" kern="0" dirty="0">
                <a:solidFill>
                  <a:prstClr val="white"/>
                </a:solidFill>
                <a:latin typeface="Calibri"/>
                <a:ea typeface="+mn-ea"/>
              </a:rPr>
              <a:t>SYSTÈME DE SURVEILLANCE  SYSTEMATIQUE</a:t>
            </a:r>
          </a:p>
          <a:p>
            <a:pPr algn="ctr" defTabSz="685800" eaLnBrk="1" fontAlgn="auto" hangingPunct="1">
              <a:spcBef>
                <a:spcPts val="0"/>
              </a:spcBef>
              <a:spcAft>
                <a:spcPts val="0"/>
              </a:spcAft>
              <a:defRPr/>
            </a:pPr>
            <a:r>
              <a:rPr lang="fr-FR" sz="1200" kern="0" dirty="0">
                <a:solidFill>
                  <a:prstClr val="white"/>
                </a:solidFill>
                <a:latin typeface="Calibri"/>
                <a:ea typeface="+mn-ea"/>
              </a:rPr>
              <a:t>Espaces ouverts au public (vidéo, drones, robots …)</a:t>
            </a:r>
          </a:p>
        </p:txBody>
      </p:sp>
      <p:sp>
        <p:nvSpPr>
          <p:cNvPr id="19" name="Rectangle 18">
            <a:extLst>
              <a:ext uri="{FF2B5EF4-FFF2-40B4-BE49-F238E27FC236}">
                <a16:creationId xmlns:a16="http://schemas.microsoft.com/office/drawing/2014/main" id="{FFD1DACD-E3FA-449E-A128-4EFFC941A02A}"/>
              </a:ext>
            </a:extLst>
          </p:cNvPr>
          <p:cNvSpPr/>
          <p:nvPr/>
        </p:nvSpPr>
        <p:spPr>
          <a:xfrm>
            <a:off x="2045093" y="4378086"/>
            <a:ext cx="2713037" cy="1931987"/>
          </a:xfrm>
          <a:prstGeom prst="rect">
            <a:avLst/>
          </a:prstGeom>
          <a:solidFill>
            <a:srgbClr val="8064A2">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85800" eaLnBrk="1" fontAlgn="auto" hangingPunct="1">
              <a:spcBef>
                <a:spcPts val="0"/>
              </a:spcBef>
              <a:spcAft>
                <a:spcPts val="0"/>
              </a:spcAft>
              <a:defRPr/>
            </a:pPr>
            <a:r>
              <a:rPr lang="fr-FR" sz="1200" b="1" kern="0" dirty="0">
                <a:solidFill>
                  <a:prstClr val="white"/>
                </a:solidFill>
                <a:latin typeface="Calibri"/>
                <a:ea typeface="+mn-ea"/>
              </a:rPr>
              <a:t>TRAITEMENTS SOUMIS A UN REGISME D’AUTORISATION</a:t>
            </a:r>
          </a:p>
          <a:p>
            <a:pPr algn="ctr" defTabSz="685800" eaLnBrk="1" fontAlgn="auto" hangingPunct="1">
              <a:spcBef>
                <a:spcPts val="0"/>
              </a:spcBef>
              <a:spcAft>
                <a:spcPts val="0"/>
              </a:spcAft>
              <a:defRPr/>
            </a:pPr>
            <a:r>
              <a:rPr lang="fr-FR" sz="1200" kern="0" dirty="0">
                <a:solidFill>
                  <a:prstClr val="white"/>
                </a:solidFill>
                <a:latin typeface="Calibri"/>
                <a:ea typeface="+mn-ea"/>
              </a:rPr>
              <a:t>Transferts hors de l’UE, interconnexion, technologies innovantes, traitement pouvant aboutir à l’exclusion de personnes du bénéfice d’un droit ou service</a:t>
            </a:r>
          </a:p>
        </p:txBody>
      </p:sp>
      <p:sp>
        <p:nvSpPr>
          <p:cNvPr id="20" name="Rectangle 19">
            <a:extLst>
              <a:ext uri="{FF2B5EF4-FFF2-40B4-BE49-F238E27FC236}">
                <a16:creationId xmlns:a16="http://schemas.microsoft.com/office/drawing/2014/main" id="{77A28B4E-31E3-653C-0CE9-FA25AF55F8D8}"/>
              </a:ext>
            </a:extLst>
          </p:cNvPr>
          <p:cNvSpPr/>
          <p:nvPr/>
        </p:nvSpPr>
        <p:spPr>
          <a:xfrm>
            <a:off x="5944519" y="4378086"/>
            <a:ext cx="2592388" cy="1911350"/>
          </a:xfrm>
          <a:prstGeom prst="rect">
            <a:avLst/>
          </a:prstGeom>
          <a:solidFill>
            <a:srgbClr val="4F81BD"/>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85800" eaLnBrk="1" fontAlgn="auto" hangingPunct="1">
              <a:spcBef>
                <a:spcPts val="0"/>
              </a:spcBef>
              <a:spcAft>
                <a:spcPts val="0"/>
              </a:spcAft>
              <a:defRPr/>
            </a:pPr>
            <a:r>
              <a:rPr lang="fr-FR" sz="1200" b="1" kern="0" dirty="0">
                <a:solidFill>
                  <a:prstClr val="white"/>
                </a:solidFill>
                <a:latin typeface="Calibri"/>
                <a:ea typeface="+mn-ea"/>
              </a:rPr>
              <a:t>EVALUATION /PROFILAGE</a:t>
            </a:r>
          </a:p>
          <a:p>
            <a:pPr algn="ctr" defTabSz="685800" eaLnBrk="1" fontAlgn="auto" hangingPunct="1">
              <a:spcBef>
                <a:spcPts val="0"/>
              </a:spcBef>
              <a:spcAft>
                <a:spcPts val="0"/>
              </a:spcAft>
              <a:defRPr/>
            </a:pPr>
            <a:r>
              <a:rPr lang="fr-FR" sz="1200" kern="0" dirty="0" err="1">
                <a:solidFill>
                  <a:prstClr val="white"/>
                </a:solidFill>
                <a:latin typeface="Calibri"/>
                <a:ea typeface="+mn-ea"/>
              </a:rPr>
              <a:t>Scoring</a:t>
            </a:r>
            <a:r>
              <a:rPr lang="fr-FR" sz="1200" kern="0" dirty="0">
                <a:solidFill>
                  <a:prstClr val="white"/>
                </a:solidFill>
                <a:latin typeface="Calibri"/>
                <a:ea typeface="+mn-ea"/>
              </a:rPr>
              <a:t>, Capacité de crédit, performance au travail, localisation, préférences personnelles, situation économique, santé, analyse des comportements…</a:t>
            </a:r>
          </a:p>
        </p:txBody>
      </p:sp>
    </p:spTree>
    <p:extLst>
      <p:ext uri="{BB962C8B-B14F-4D97-AF65-F5344CB8AC3E}">
        <p14:creationId xmlns:p14="http://schemas.microsoft.com/office/powerpoint/2010/main" val="1539413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rectangle 4">
            <a:extLst>
              <a:ext uri="{FF2B5EF4-FFF2-40B4-BE49-F238E27FC236}">
                <a16:creationId xmlns:a16="http://schemas.microsoft.com/office/drawing/2014/main" id="{E8C6149A-4B92-9C8C-18B2-9E9223980F3E}"/>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551CEA1-80D7-98E3-D16D-35DE9D2B39FA}"/>
              </a:ext>
            </a:extLst>
          </p:cNvPr>
          <p:cNvCxnSpPr>
            <a:cxnSpLocks/>
          </p:cNvCxnSpPr>
          <p:nvPr/>
        </p:nvCxnSpPr>
        <p:spPr>
          <a:xfrm>
            <a:off x="0" y="865683"/>
            <a:ext cx="9019713"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riangle rectangle 6">
            <a:extLst>
              <a:ext uri="{FF2B5EF4-FFF2-40B4-BE49-F238E27FC236}">
                <a16:creationId xmlns:a16="http://schemas.microsoft.com/office/drawing/2014/main" id="{D4DD930A-5E32-5A20-B826-F9BBE7C13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83C7C275-B5CE-5519-2170-8A3A2ECD6BDA}"/>
              </a:ext>
            </a:extLst>
          </p:cNvPr>
          <p:cNvSpPr>
            <a:spLocks noGrp="1"/>
          </p:cNvSpPr>
          <p:nvPr>
            <p:ph type="title"/>
          </p:nvPr>
        </p:nvSpPr>
        <p:spPr>
          <a:xfrm>
            <a:off x="0" y="215378"/>
            <a:ext cx="9019713" cy="434925"/>
          </a:xfrm>
        </p:spPr>
        <p:txBody>
          <a:bodyPr>
            <a:noAutofit/>
          </a:bodyPr>
          <a:lstStyle/>
          <a:p>
            <a:r>
              <a:rPr lang="fr-FR" sz="4000" b="1" dirty="0">
                <a:solidFill>
                  <a:srgbClr val="002060"/>
                </a:solidFill>
              </a:rPr>
              <a:t>8. Les nouvelles notions:</a:t>
            </a:r>
          </a:p>
        </p:txBody>
      </p:sp>
      <p:sp>
        <p:nvSpPr>
          <p:cNvPr id="4" name="ZoneTexte 3">
            <a:extLst>
              <a:ext uri="{FF2B5EF4-FFF2-40B4-BE49-F238E27FC236}">
                <a16:creationId xmlns:a16="http://schemas.microsoft.com/office/drawing/2014/main" id="{88F002EE-372C-AE8D-AC9F-5D364330E686}"/>
              </a:ext>
            </a:extLst>
          </p:cNvPr>
          <p:cNvSpPr txBox="1"/>
          <p:nvPr/>
        </p:nvSpPr>
        <p:spPr>
          <a:xfrm>
            <a:off x="517830" y="1232607"/>
            <a:ext cx="3866147" cy="400110"/>
          </a:xfrm>
          <a:prstGeom prst="rect">
            <a:avLst/>
          </a:prstGeom>
          <a:noFill/>
        </p:spPr>
        <p:txBody>
          <a:bodyPr wrap="square" rtlCol="0">
            <a:spAutoFit/>
          </a:bodyPr>
          <a:lstStyle/>
          <a:p>
            <a:pPr marL="285750" indent="-285750">
              <a:buFont typeface="Wingdings" panose="05000000000000000000" pitchFamily="2" charset="2"/>
              <a:buChar char="§"/>
            </a:pPr>
            <a:r>
              <a:rPr lang="fr-FR" sz="2000" b="1" dirty="0">
                <a:solidFill>
                  <a:srgbClr val="002060"/>
                </a:solidFill>
              </a:rPr>
              <a:t>Critère d’un traitement à risque </a:t>
            </a:r>
          </a:p>
        </p:txBody>
      </p:sp>
      <p:sp>
        <p:nvSpPr>
          <p:cNvPr id="8" name="ZoneTexte 7">
            <a:extLst>
              <a:ext uri="{FF2B5EF4-FFF2-40B4-BE49-F238E27FC236}">
                <a16:creationId xmlns:a16="http://schemas.microsoft.com/office/drawing/2014/main" id="{238A8B98-4056-C8AA-3890-5CA3D90F5586}"/>
              </a:ext>
            </a:extLst>
          </p:cNvPr>
          <p:cNvSpPr txBox="1"/>
          <p:nvPr/>
        </p:nvSpPr>
        <p:spPr>
          <a:xfrm>
            <a:off x="603603" y="1968863"/>
            <a:ext cx="8915301" cy="4370427"/>
          </a:xfrm>
          <a:prstGeom prst="rect">
            <a:avLst/>
          </a:prstGeom>
          <a:noFill/>
        </p:spPr>
        <p:txBody>
          <a:bodyPr wrap="square" rtlCol="0">
            <a:spAutoFit/>
          </a:bodyPr>
          <a:lstStyle/>
          <a:p>
            <a:pPr marL="285750" indent="-285750">
              <a:buFont typeface="Wingdings" panose="05000000000000000000" pitchFamily="2" charset="2"/>
              <a:buChar char="q"/>
            </a:pPr>
            <a:r>
              <a:rPr lang="fr-FR" sz="2000" b="1" dirty="0">
                <a:solidFill>
                  <a:srgbClr val="002060"/>
                </a:solidFill>
              </a:rPr>
              <a:t>au moins 2 des 9 critères issus des lignes directrices du G29 : </a:t>
            </a:r>
          </a:p>
          <a:p>
            <a:pPr lvl="1">
              <a:buFont typeface="Arial" panose="020B0604020202020204" pitchFamily="34" charset="0"/>
              <a:buChar char="•"/>
              <a:defRPr/>
            </a:pPr>
            <a:r>
              <a:rPr lang="fr-FR" sz="2000" dirty="0">
                <a:solidFill>
                  <a:srgbClr val="002060"/>
                </a:solidFill>
              </a:rPr>
              <a:t>évaluation/</a:t>
            </a:r>
            <a:r>
              <a:rPr lang="fr-FR" sz="2000" i="1" dirty="0">
                <a:solidFill>
                  <a:srgbClr val="002060"/>
                </a:solidFill>
              </a:rPr>
              <a:t>scoring</a:t>
            </a:r>
            <a:r>
              <a:rPr lang="fr-FR" sz="2000" dirty="0">
                <a:solidFill>
                  <a:srgbClr val="002060"/>
                </a:solidFill>
              </a:rPr>
              <a:t> (y compris le profilage) ;</a:t>
            </a:r>
          </a:p>
          <a:p>
            <a:pPr lvl="1">
              <a:buFont typeface="Arial" panose="020B0604020202020204" pitchFamily="34" charset="0"/>
              <a:buChar char="•"/>
              <a:defRPr/>
            </a:pPr>
            <a:r>
              <a:rPr lang="fr-FR" sz="2000" dirty="0">
                <a:solidFill>
                  <a:srgbClr val="002060"/>
                </a:solidFill>
              </a:rPr>
              <a:t>décision automatique avec effet légal ou similaire ;</a:t>
            </a:r>
          </a:p>
          <a:p>
            <a:pPr lvl="1">
              <a:buFont typeface="Arial" panose="020B0604020202020204" pitchFamily="34" charset="0"/>
              <a:buChar char="•"/>
              <a:defRPr/>
            </a:pPr>
            <a:r>
              <a:rPr lang="fr-FR" sz="2000" dirty="0">
                <a:solidFill>
                  <a:srgbClr val="002060"/>
                </a:solidFill>
              </a:rPr>
              <a:t>surveillance systématique ;</a:t>
            </a:r>
          </a:p>
          <a:p>
            <a:pPr lvl="1">
              <a:buFont typeface="Arial" panose="020B0604020202020204" pitchFamily="34" charset="0"/>
              <a:buChar char="•"/>
              <a:defRPr/>
            </a:pPr>
            <a:r>
              <a:rPr lang="fr-FR" sz="2000" dirty="0">
                <a:solidFill>
                  <a:srgbClr val="002060"/>
                </a:solidFill>
              </a:rPr>
              <a:t>collecte de données sensibles ou données à caractère hautement personnel </a:t>
            </a:r>
          </a:p>
          <a:p>
            <a:pPr lvl="1">
              <a:buFont typeface="Arial" panose="020B0604020202020204" pitchFamily="34" charset="0"/>
              <a:buChar char="•"/>
              <a:defRPr/>
            </a:pPr>
            <a:r>
              <a:rPr lang="fr-FR" sz="2000" dirty="0">
                <a:solidFill>
                  <a:srgbClr val="002060"/>
                </a:solidFill>
              </a:rPr>
              <a:t>collecte de données personnelles à large échelle ;</a:t>
            </a:r>
          </a:p>
          <a:p>
            <a:pPr lvl="1">
              <a:buFont typeface="Arial" panose="020B0604020202020204" pitchFamily="34" charset="0"/>
              <a:buChar char="•"/>
              <a:defRPr/>
            </a:pPr>
            <a:r>
              <a:rPr lang="fr-FR" sz="2000" dirty="0">
                <a:solidFill>
                  <a:srgbClr val="002060"/>
                </a:solidFill>
              </a:rPr>
              <a:t>croisement de données ;</a:t>
            </a:r>
          </a:p>
          <a:p>
            <a:pPr lvl="1">
              <a:buFont typeface="Arial" panose="020B0604020202020204" pitchFamily="34" charset="0"/>
              <a:buChar char="•"/>
              <a:defRPr/>
            </a:pPr>
            <a:r>
              <a:rPr lang="fr-FR" sz="2000" dirty="0">
                <a:solidFill>
                  <a:srgbClr val="002060"/>
                </a:solidFill>
              </a:rPr>
              <a:t>personnes vulnérables (patients, personnes âgées, enfants, </a:t>
            </a:r>
            <a:r>
              <a:rPr lang="fr-FR" sz="2000" i="1" dirty="0">
                <a:solidFill>
                  <a:srgbClr val="002060"/>
                </a:solidFill>
              </a:rPr>
              <a:t>etc</a:t>
            </a:r>
            <a:r>
              <a:rPr lang="fr-FR" sz="2000" dirty="0">
                <a:solidFill>
                  <a:srgbClr val="002060"/>
                </a:solidFill>
              </a:rPr>
              <a:t>.) ;</a:t>
            </a:r>
          </a:p>
          <a:p>
            <a:pPr lvl="1">
              <a:buFont typeface="Arial" panose="020B0604020202020204" pitchFamily="34" charset="0"/>
              <a:buChar char="•"/>
              <a:defRPr/>
            </a:pPr>
            <a:r>
              <a:rPr lang="fr-FR" sz="2000" dirty="0">
                <a:solidFill>
                  <a:srgbClr val="002060"/>
                </a:solidFill>
              </a:rPr>
              <a:t>usage innovant (utilisation d’une nouvelle technologie) ;</a:t>
            </a:r>
          </a:p>
          <a:p>
            <a:pPr lvl="1">
              <a:buFont typeface="Arial" panose="020B0604020202020204" pitchFamily="34" charset="0"/>
              <a:buChar char="•"/>
              <a:defRPr/>
            </a:pPr>
            <a:r>
              <a:rPr lang="fr-FR" sz="2000" dirty="0">
                <a:solidFill>
                  <a:srgbClr val="002060"/>
                </a:solidFill>
              </a:rPr>
              <a:t>exclusion du bénéfice d’un droit/contrat.</a:t>
            </a:r>
          </a:p>
          <a:p>
            <a:pPr lvl="1">
              <a:buFont typeface="Arial" panose="020B0604020202020204" pitchFamily="34" charset="0"/>
              <a:buChar char="•"/>
              <a:defRPr/>
            </a:pPr>
            <a:endParaRPr lang="fr-FR" sz="2000" dirty="0">
              <a:solidFill>
                <a:srgbClr val="002060"/>
              </a:solidFill>
            </a:endParaRPr>
          </a:p>
          <a:p>
            <a:pPr lvl="1">
              <a:defRPr/>
            </a:pPr>
            <a:r>
              <a:rPr lang="fr-FR" sz="2000" dirty="0">
                <a:hlinkClick r:id="rId2"/>
              </a:rPr>
              <a:t>Liste des types d’opérations de traitement pour lesquelles une analyse d’impact relative à la protection des données est requise (cnil.fr)</a:t>
            </a:r>
            <a:endParaRPr lang="fr-FR" sz="2000" dirty="0"/>
          </a:p>
          <a:p>
            <a:pPr lvl="1">
              <a:defRPr/>
            </a:pPr>
            <a:endParaRPr lang="fr-FR" sz="1800" dirty="0">
              <a:solidFill>
                <a:srgbClr val="002060"/>
              </a:solidFill>
            </a:endParaRPr>
          </a:p>
        </p:txBody>
      </p:sp>
    </p:spTree>
    <p:extLst>
      <p:ext uri="{BB962C8B-B14F-4D97-AF65-F5344CB8AC3E}">
        <p14:creationId xmlns:p14="http://schemas.microsoft.com/office/powerpoint/2010/main" val="1808513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rectangle 4">
            <a:extLst>
              <a:ext uri="{FF2B5EF4-FFF2-40B4-BE49-F238E27FC236}">
                <a16:creationId xmlns:a16="http://schemas.microsoft.com/office/drawing/2014/main" id="{E8C6149A-4B92-9C8C-18B2-9E9223980F3E}"/>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551CEA1-80D7-98E3-D16D-35DE9D2B39FA}"/>
              </a:ext>
            </a:extLst>
          </p:cNvPr>
          <p:cNvCxnSpPr>
            <a:cxnSpLocks/>
          </p:cNvCxnSpPr>
          <p:nvPr/>
        </p:nvCxnSpPr>
        <p:spPr>
          <a:xfrm>
            <a:off x="0" y="865683"/>
            <a:ext cx="9019713"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riangle rectangle 6">
            <a:extLst>
              <a:ext uri="{FF2B5EF4-FFF2-40B4-BE49-F238E27FC236}">
                <a16:creationId xmlns:a16="http://schemas.microsoft.com/office/drawing/2014/main" id="{D4DD930A-5E32-5A20-B826-F9BBE7C13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8B254DF0-8CDF-39B8-58E3-489E85F647E3}"/>
              </a:ext>
            </a:extLst>
          </p:cNvPr>
          <p:cNvSpPr>
            <a:spLocks noGrp="1"/>
          </p:cNvSpPr>
          <p:nvPr>
            <p:ph type="title"/>
          </p:nvPr>
        </p:nvSpPr>
        <p:spPr>
          <a:xfrm>
            <a:off x="0" y="215378"/>
            <a:ext cx="9019713" cy="434925"/>
          </a:xfrm>
        </p:spPr>
        <p:txBody>
          <a:bodyPr>
            <a:noAutofit/>
          </a:bodyPr>
          <a:lstStyle/>
          <a:p>
            <a:r>
              <a:rPr lang="fr-FR" sz="4000" b="1" dirty="0">
                <a:solidFill>
                  <a:srgbClr val="002060"/>
                </a:solidFill>
              </a:rPr>
              <a:t>8. Les nouvelles notions:</a:t>
            </a:r>
          </a:p>
        </p:txBody>
      </p:sp>
      <p:sp>
        <p:nvSpPr>
          <p:cNvPr id="4" name="ZoneTexte 3">
            <a:extLst>
              <a:ext uri="{FF2B5EF4-FFF2-40B4-BE49-F238E27FC236}">
                <a16:creationId xmlns:a16="http://schemas.microsoft.com/office/drawing/2014/main" id="{74AA918E-0E0F-47C6-BD33-1B561AECBF67}"/>
              </a:ext>
            </a:extLst>
          </p:cNvPr>
          <p:cNvSpPr txBox="1"/>
          <p:nvPr/>
        </p:nvSpPr>
        <p:spPr>
          <a:xfrm>
            <a:off x="402336" y="1205226"/>
            <a:ext cx="6666284" cy="400110"/>
          </a:xfrm>
          <a:prstGeom prst="rect">
            <a:avLst/>
          </a:prstGeom>
          <a:noFill/>
        </p:spPr>
        <p:txBody>
          <a:bodyPr wrap="square" rtlCol="0">
            <a:spAutoFit/>
          </a:bodyPr>
          <a:lstStyle/>
          <a:p>
            <a:r>
              <a:rPr lang="fr-FR" sz="2000" b="1" dirty="0">
                <a:solidFill>
                  <a:srgbClr val="002060"/>
                </a:solidFill>
              </a:rPr>
              <a:t>3- PRIVACY BY DESIGN (Protection à l’origine</a:t>
            </a:r>
            <a:r>
              <a:rPr lang="fr-FR" sz="2000" b="1" dirty="0">
                <a:solidFill>
                  <a:schemeClr val="bg2">
                    <a:lumMod val="50000"/>
                  </a:schemeClr>
                </a:solidFill>
              </a:rPr>
              <a:t>) Art.25 du RGPD </a:t>
            </a:r>
          </a:p>
        </p:txBody>
      </p:sp>
      <p:sp>
        <p:nvSpPr>
          <p:cNvPr id="8" name="ZoneTexte 7">
            <a:extLst>
              <a:ext uri="{FF2B5EF4-FFF2-40B4-BE49-F238E27FC236}">
                <a16:creationId xmlns:a16="http://schemas.microsoft.com/office/drawing/2014/main" id="{7F1828D5-3EDA-E447-A689-D55B07B369D5}"/>
              </a:ext>
            </a:extLst>
          </p:cNvPr>
          <p:cNvSpPr txBox="1"/>
          <p:nvPr/>
        </p:nvSpPr>
        <p:spPr>
          <a:xfrm>
            <a:off x="347472" y="1754456"/>
            <a:ext cx="9021452" cy="1200329"/>
          </a:xfrm>
          <a:prstGeom prst="rect">
            <a:avLst/>
          </a:prstGeom>
          <a:noFill/>
        </p:spPr>
        <p:txBody>
          <a:bodyPr wrap="square" rtlCol="0">
            <a:spAutoFit/>
          </a:bodyPr>
          <a:lstStyle/>
          <a:p>
            <a:r>
              <a:rPr lang="fr-FR" sz="2400" dirty="0">
                <a:solidFill>
                  <a:srgbClr val="002060"/>
                </a:solidFill>
              </a:rPr>
              <a:t>Prise en compte dès la </a:t>
            </a:r>
            <a:r>
              <a:rPr lang="fr-FR" sz="2400" b="1" dirty="0">
                <a:solidFill>
                  <a:srgbClr val="002060"/>
                </a:solidFill>
              </a:rPr>
              <a:t>conception </a:t>
            </a:r>
            <a:r>
              <a:rPr lang="fr-FR" sz="2400" dirty="0">
                <a:solidFill>
                  <a:srgbClr val="002060"/>
                </a:solidFill>
              </a:rPr>
              <a:t>d’un produit/Service de </a:t>
            </a:r>
            <a:r>
              <a:rPr lang="fr-FR" sz="2400" b="1" dirty="0">
                <a:solidFill>
                  <a:srgbClr val="002060"/>
                </a:solidFill>
              </a:rPr>
              <a:t>mesures techniques et organisationnelles </a:t>
            </a:r>
            <a:r>
              <a:rPr lang="fr-FR" sz="2400" dirty="0">
                <a:solidFill>
                  <a:srgbClr val="002060"/>
                </a:solidFill>
              </a:rPr>
              <a:t>appropriées au traitement des données. = </a:t>
            </a:r>
            <a:r>
              <a:rPr lang="fr-FR" sz="2400" b="1" dirty="0">
                <a:solidFill>
                  <a:srgbClr val="002060"/>
                </a:solidFill>
              </a:rPr>
              <a:t>Mesures préventives</a:t>
            </a:r>
            <a:endParaRPr lang="fr-FR" sz="2400" dirty="0">
              <a:solidFill>
                <a:srgbClr val="C00000"/>
              </a:solidFill>
            </a:endParaRPr>
          </a:p>
        </p:txBody>
      </p:sp>
      <p:sp>
        <p:nvSpPr>
          <p:cNvPr id="13" name="ZoneTexte 12">
            <a:extLst>
              <a:ext uri="{FF2B5EF4-FFF2-40B4-BE49-F238E27FC236}">
                <a16:creationId xmlns:a16="http://schemas.microsoft.com/office/drawing/2014/main" id="{23335613-EECD-ABF5-E6AC-DDA32B28ACCD}"/>
              </a:ext>
            </a:extLst>
          </p:cNvPr>
          <p:cNvSpPr txBox="1"/>
          <p:nvPr/>
        </p:nvSpPr>
        <p:spPr>
          <a:xfrm>
            <a:off x="347472" y="3172273"/>
            <a:ext cx="10843180" cy="2862322"/>
          </a:xfrm>
          <a:prstGeom prst="rect">
            <a:avLst/>
          </a:prstGeom>
          <a:noFill/>
        </p:spPr>
        <p:txBody>
          <a:bodyPr wrap="square" rtlCol="0">
            <a:spAutoFit/>
          </a:bodyPr>
          <a:lstStyle/>
          <a:p>
            <a:pPr marL="285750" indent="-285750">
              <a:buFont typeface="Wingdings" panose="05000000000000000000" pitchFamily="2" charset="2"/>
              <a:buChar char="q"/>
            </a:pPr>
            <a:r>
              <a:rPr lang="fr-FR" b="1" dirty="0">
                <a:solidFill>
                  <a:srgbClr val="002060"/>
                </a:solidFill>
              </a:rPr>
              <a:t>Le Privacy by Design repose principalement sur sept fondements :</a:t>
            </a:r>
          </a:p>
          <a:p>
            <a:pPr marL="285750" indent="-285750">
              <a:buFont typeface="Wingdings" panose="05000000000000000000" pitchFamily="2" charset="2"/>
              <a:buChar char="q"/>
            </a:pPr>
            <a:endParaRPr lang="fr-FR" b="1" dirty="0">
              <a:solidFill>
                <a:srgbClr val="002060"/>
              </a:solidFill>
            </a:endParaRPr>
          </a:p>
          <a:p>
            <a:pPr marL="342900" indent="-342900">
              <a:buFont typeface="+mj-lt"/>
              <a:buAutoNum type="arabicPeriod"/>
            </a:pPr>
            <a:r>
              <a:rPr lang="fr-FR" dirty="0">
                <a:solidFill>
                  <a:srgbClr val="002060"/>
                </a:solidFill>
              </a:rPr>
              <a:t>Mesures préventives et non correctives permettant de prévenir les violations de la protection des données personnelles; </a:t>
            </a:r>
          </a:p>
          <a:p>
            <a:pPr marL="342900" indent="-342900">
              <a:buFont typeface="+mj-lt"/>
              <a:buAutoNum type="arabicPeriod"/>
            </a:pPr>
            <a:r>
              <a:rPr lang="fr-FR" b="1" dirty="0">
                <a:solidFill>
                  <a:srgbClr val="002060"/>
                </a:solidFill>
              </a:rPr>
              <a:t> </a:t>
            </a:r>
            <a:r>
              <a:rPr lang="fr-FR" dirty="0">
                <a:solidFill>
                  <a:srgbClr val="002060"/>
                </a:solidFill>
              </a:rPr>
              <a:t>Protection par défaut de la vie privée ( c’est-à-dire une protection implicite et automatique); </a:t>
            </a:r>
          </a:p>
          <a:p>
            <a:pPr marL="342900" indent="-342900">
              <a:buFont typeface="+mj-lt"/>
              <a:buAutoNum type="arabicPeriod"/>
            </a:pPr>
            <a:r>
              <a:rPr lang="fr-FR" dirty="0">
                <a:solidFill>
                  <a:srgbClr val="002060"/>
                </a:solidFill>
              </a:rPr>
              <a:t>Protection de la vie privée dès la conception des systèmes et des pratiques entrepreneuriales;</a:t>
            </a:r>
          </a:p>
          <a:p>
            <a:pPr marL="342900" indent="-342900">
              <a:buFont typeface="+mj-lt"/>
              <a:buAutoNum type="arabicPeriod"/>
            </a:pPr>
            <a:r>
              <a:rPr lang="fr-FR" dirty="0">
                <a:solidFill>
                  <a:srgbClr val="002060"/>
                </a:solidFill>
              </a:rPr>
              <a:t>Sécurité et protection de la vie privée tout au long de projet, également pendant la période de conservation</a:t>
            </a:r>
          </a:p>
          <a:p>
            <a:pPr marL="342900" indent="-342900">
              <a:buFont typeface="+mj-lt"/>
              <a:buAutoNum type="arabicPeriod"/>
            </a:pPr>
            <a:r>
              <a:rPr lang="fr-FR" dirty="0">
                <a:solidFill>
                  <a:srgbClr val="002060"/>
                </a:solidFill>
              </a:rPr>
              <a:t>Visibilité et transparence des pratiques de l’entreprise; </a:t>
            </a:r>
          </a:p>
          <a:p>
            <a:pPr marL="342900" indent="-342900">
              <a:buFont typeface="+mj-lt"/>
              <a:buAutoNum type="arabicPeriod"/>
            </a:pPr>
            <a:r>
              <a:rPr lang="fr-FR" dirty="0">
                <a:solidFill>
                  <a:srgbClr val="002060"/>
                </a:solidFill>
              </a:rPr>
              <a:t>Respect de la vie privée des utilisateurs</a:t>
            </a:r>
          </a:p>
          <a:p>
            <a:pPr marL="342900" indent="-342900">
              <a:buFont typeface="+mj-lt"/>
              <a:buAutoNum type="arabicPeriod"/>
            </a:pPr>
            <a:r>
              <a:rPr lang="fr-FR" dirty="0">
                <a:solidFill>
                  <a:srgbClr val="002060"/>
                </a:solidFill>
              </a:rPr>
              <a:t>Protection optimale et intégrante </a:t>
            </a:r>
          </a:p>
        </p:txBody>
      </p:sp>
    </p:spTree>
    <p:extLst>
      <p:ext uri="{BB962C8B-B14F-4D97-AF65-F5344CB8AC3E}">
        <p14:creationId xmlns:p14="http://schemas.microsoft.com/office/powerpoint/2010/main" val="3187611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rectangle 4">
            <a:extLst>
              <a:ext uri="{FF2B5EF4-FFF2-40B4-BE49-F238E27FC236}">
                <a16:creationId xmlns:a16="http://schemas.microsoft.com/office/drawing/2014/main" id="{E8C6149A-4B92-9C8C-18B2-9E9223980F3E}"/>
              </a:ext>
            </a:extLst>
          </p:cNvPr>
          <p:cNvSpPr/>
          <p:nvPr/>
        </p:nvSpPr>
        <p:spPr>
          <a:xfrm>
            <a:off x="0" y="5211194"/>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551CEA1-80D7-98E3-D16D-35DE9D2B39FA}"/>
              </a:ext>
            </a:extLst>
          </p:cNvPr>
          <p:cNvCxnSpPr>
            <a:cxnSpLocks/>
          </p:cNvCxnSpPr>
          <p:nvPr/>
        </p:nvCxnSpPr>
        <p:spPr>
          <a:xfrm>
            <a:off x="0" y="865683"/>
            <a:ext cx="9019713"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riangle rectangle 6">
            <a:extLst>
              <a:ext uri="{FF2B5EF4-FFF2-40B4-BE49-F238E27FC236}">
                <a16:creationId xmlns:a16="http://schemas.microsoft.com/office/drawing/2014/main" id="{D4DD930A-5E32-5A20-B826-F9BBE7C13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8B254DF0-8CDF-39B8-58E3-489E85F647E3}"/>
              </a:ext>
            </a:extLst>
          </p:cNvPr>
          <p:cNvSpPr>
            <a:spLocks noGrp="1"/>
          </p:cNvSpPr>
          <p:nvPr>
            <p:ph type="title"/>
          </p:nvPr>
        </p:nvSpPr>
        <p:spPr>
          <a:xfrm>
            <a:off x="0" y="215378"/>
            <a:ext cx="9019713" cy="434925"/>
          </a:xfrm>
        </p:spPr>
        <p:txBody>
          <a:bodyPr>
            <a:noAutofit/>
          </a:bodyPr>
          <a:lstStyle/>
          <a:p>
            <a:r>
              <a:rPr lang="fr-FR" sz="4000" b="1" dirty="0">
                <a:solidFill>
                  <a:srgbClr val="002060"/>
                </a:solidFill>
              </a:rPr>
              <a:t>8. Les nouvelles notions:</a:t>
            </a:r>
          </a:p>
        </p:txBody>
      </p:sp>
      <p:sp>
        <p:nvSpPr>
          <p:cNvPr id="4" name="ZoneTexte 3">
            <a:extLst>
              <a:ext uri="{FF2B5EF4-FFF2-40B4-BE49-F238E27FC236}">
                <a16:creationId xmlns:a16="http://schemas.microsoft.com/office/drawing/2014/main" id="{74AA918E-0E0F-47C6-BD33-1B561AECBF67}"/>
              </a:ext>
            </a:extLst>
          </p:cNvPr>
          <p:cNvSpPr txBox="1"/>
          <p:nvPr/>
        </p:nvSpPr>
        <p:spPr>
          <a:xfrm>
            <a:off x="402336" y="1205226"/>
            <a:ext cx="6078216" cy="369332"/>
          </a:xfrm>
          <a:prstGeom prst="rect">
            <a:avLst/>
          </a:prstGeom>
          <a:noFill/>
        </p:spPr>
        <p:txBody>
          <a:bodyPr wrap="square" rtlCol="0">
            <a:spAutoFit/>
          </a:bodyPr>
          <a:lstStyle/>
          <a:p>
            <a:r>
              <a:rPr lang="fr-FR" b="1" dirty="0">
                <a:solidFill>
                  <a:srgbClr val="002060"/>
                </a:solidFill>
              </a:rPr>
              <a:t>3- PRIVACY BY DESIGN (Protection à l’origine</a:t>
            </a:r>
            <a:r>
              <a:rPr lang="fr-FR" b="1" dirty="0">
                <a:solidFill>
                  <a:schemeClr val="bg2">
                    <a:lumMod val="50000"/>
                  </a:schemeClr>
                </a:solidFill>
              </a:rPr>
              <a:t>) Art.25 du RGPD </a:t>
            </a:r>
          </a:p>
        </p:txBody>
      </p:sp>
      <p:sp>
        <p:nvSpPr>
          <p:cNvPr id="8" name="ZoneTexte 7">
            <a:extLst>
              <a:ext uri="{FF2B5EF4-FFF2-40B4-BE49-F238E27FC236}">
                <a16:creationId xmlns:a16="http://schemas.microsoft.com/office/drawing/2014/main" id="{7F1828D5-3EDA-E447-A689-D55B07B369D5}"/>
              </a:ext>
            </a:extLst>
          </p:cNvPr>
          <p:cNvSpPr txBox="1"/>
          <p:nvPr/>
        </p:nvSpPr>
        <p:spPr>
          <a:xfrm>
            <a:off x="315180" y="2021958"/>
            <a:ext cx="9422170" cy="4093428"/>
          </a:xfrm>
          <a:prstGeom prst="rect">
            <a:avLst/>
          </a:prstGeom>
          <a:noFill/>
        </p:spPr>
        <p:txBody>
          <a:bodyPr wrap="square" rtlCol="0">
            <a:spAutoFit/>
          </a:bodyPr>
          <a:lstStyle/>
          <a:p>
            <a:pPr marL="285750" indent="-285750">
              <a:buFont typeface="Wingdings" panose="05000000000000000000" pitchFamily="2" charset="2"/>
              <a:buChar char="§"/>
            </a:pPr>
            <a:r>
              <a:rPr lang="fr-FR" sz="2000" b="1" dirty="0">
                <a:solidFill>
                  <a:srgbClr val="002060"/>
                </a:solidFill>
              </a:rPr>
              <a:t>Fonctionnalités recommandées: </a:t>
            </a:r>
          </a:p>
          <a:p>
            <a:pPr marL="285750" indent="-285750">
              <a:buFontTx/>
              <a:buChar char="-"/>
            </a:pPr>
            <a:r>
              <a:rPr lang="fr-FR" sz="2000" dirty="0">
                <a:solidFill>
                  <a:srgbClr val="002060"/>
                </a:solidFill>
              </a:rPr>
              <a:t>Intégrer une fonctionnalité sur la responsabilité d’extraire des données de manière anonymisée pour faire des statistiques, d’archiver des données à l’issue d’une période déterminer. </a:t>
            </a:r>
          </a:p>
          <a:p>
            <a:pPr marL="285750" indent="-285750">
              <a:buFontTx/>
              <a:buChar char="-"/>
            </a:pPr>
            <a:r>
              <a:rPr lang="fr-FR" sz="2000" dirty="0">
                <a:solidFill>
                  <a:srgbClr val="002060"/>
                </a:solidFill>
              </a:rPr>
              <a:t>Intégrer dans le SI les modalités de réponse au droit des personnes tel que le droit à la portabilité des données. </a:t>
            </a:r>
          </a:p>
          <a:p>
            <a:pPr marL="285750" indent="-285750">
              <a:buFontTx/>
              <a:buChar char="-"/>
            </a:pPr>
            <a:r>
              <a:rPr lang="fr-FR" sz="2000" dirty="0">
                <a:solidFill>
                  <a:srgbClr val="002060"/>
                </a:solidFill>
              </a:rPr>
              <a:t>Intégration d’option de chiffrement des disques durs des portables en cas de perte, vol</a:t>
            </a:r>
          </a:p>
          <a:p>
            <a:pPr marL="285750" indent="-285750">
              <a:buFontTx/>
              <a:buChar char="-"/>
            </a:pPr>
            <a:endParaRPr lang="fr-FR" sz="2000" dirty="0">
              <a:solidFill>
                <a:srgbClr val="002060"/>
              </a:solidFill>
            </a:endParaRPr>
          </a:p>
          <a:p>
            <a:pPr marL="285750" indent="-285750">
              <a:buFont typeface="Wingdings" panose="05000000000000000000" pitchFamily="2" charset="2"/>
              <a:buChar char="§"/>
            </a:pPr>
            <a:r>
              <a:rPr lang="fr-FR" sz="2000" b="1" dirty="0">
                <a:solidFill>
                  <a:srgbClr val="002060"/>
                </a:solidFill>
              </a:rPr>
              <a:t>Fonctionnalités à éviter : </a:t>
            </a:r>
          </a:p>
          <a:p>
            <a:pPr marL="285750" indent="-285750">
              <a:buFontTx/>
              <a:buChar char="-"/>
            </a:pPr>
            <a:r>
              <a:rPr lang="fr-FR" sz="2000" dirty="0">
                <a:solidFill>
                  <a:srgbClr val="002060"/>
                </a:solidFill>
              </a:rPr>
              <a:t>Ne pas avoir stocké un login sans avoir informé, et le cas échéant, recueilli, le consentement de l’intéressé, </a:t>
            </a:r>
          </a:p>
          <a:p>
            <a:pPr marL="285750" indent="-285750">
              <a:buFontTx/>
              <a:buChar char="-"/>
            </a:pPr>
            <a:r>
              <a:rPr lang="fr-FR" sz="2000" dirty="0">
                <a:solidFill>
                  <a:srgbClr val="002060"/>
                </a:solidFill>
              </a:rPr>
              <a:t>Ne pas rendre un profil public par défaut </a:t>
            </a:r>
          </a:p>
          <a:p>
            <a:pPr marL="285750" indent="-285750">
              <a:buFontTx/>
              <a:buChar char="-"/>
            </a:pPr>
            <a:r>
              <a:rPr lang="fr-FR" sz="2000" dirty="0">
                <a:solidFill>
                  <a:srgbClr val="002060"/>
                </a:solidFill>
              </a:rPr>
              <a:t>Ne pas prévoir de façon automatique un partage de données avec un tiers </a:t>
            </a:r>
          </a:p>
        </p:txBody>
      </p:sp>
    </p:spTree>
    <p:extLst>
      <p:ext uri="{BB962C8B-B14F-4D97-AF65-F5344CB8AC3E}">
        <p14:creationId xmlns:p14="http://schemas.microsoft.com/office/powerpoint/2010/main" val="3147742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rectangle 4">
            <a:extLst>
              <a:ext uri="{FF2B5EF4-FFF2-40B4-BE49-F238E27FC236}">
                <a16:creationId xmlns:a16="http://schemas.microsoft.com/office/drawing/2014/main" id="{E8C6149A-4B92-9C8C-18B2-9E9223980F3E}"/>
              </a:ext>
            </a:extLst>
          </p:cNvPr>
          <p:cNvSpPr/>
          <p:nvPr/>
        </p:nvSpPr>
        <p:spPr>
          <a:xfrm>
            <a:off x="1" y="5211192"/>
            <a:ext cx="1411550" cy="164680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551CEA1-80D7-98E3-D16D-35DE9D2B39FA}"/>
              </a:ext>
            </a:extLst>
          </p:cNvPr>
          <p:cNvCxnSpPr>
            <a:cxnSpLocks/>
          </p:cNvCxnSpPr>
          <p:nvPr/>
        </p:nvCxnSpPr>
        <p:spPr>
          <a:xfrm>
            <a:off x="0" y="865683"/>
            <a:ext cx="9019713"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Triangle rectangle 6">
            <a:extLst>
              <a:ext uri="{FF2B5EF4-FFF2-40B4-BE49-F238E27FC236}">
                <a16:creationId xmlns:a16="http://schemas.microsoft.com/office/drawing/2014/main" id="{D4DD930A-5E32-5A20-B826-F9BBE7C132FE}"/>
              </a:ext>
            </a:extLst>
          </p:cNvPr>
          <p:cNvSpPr/>
          <p:nvPr/>
        </p:nvSpPr>
        <p:spPr>
          <a:xfrm rot="10800000">
            <a:off x="8559536" y="-1"/>
            <a:ext cx="3632461" cy="6871553"/>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977588C3-3B93-3F52-13B6-176775C8E497}"/>
              </a:ext>
            </a:extLst>
          </p:cNvPr>
          <p:cNvSpPr>
            <a:spLocks noGrp="1"/>
          </p:cNvSpPr>
          <p:nvPr>
            <p:ph type="title"/>
          </p:nvPr>
        </p:nvSpPr>
        <p:spPr>
          <a:xfrm>
            <a:off x="0" y="215378"/>
            <a:ext cx="9019713" cy="434925"/>
          </a:xfrm>
        </p:spPr>
        <p:txBody>
          <a:bodyPr>
            <a:noAutofit/>
          </a:bodyPr>
          <a:lstStyle/>
          <a:p>
            <a:r>
              <a:rPr lang="fr-FR" sz="4000" b="1" dirty="0">
                <a:solidFill>
                  <a:srgbClr val="002060"/>
                </a:solidFill>
              </a:rPr>
              <a:t>8. Les nouvelles notions:</a:t>
            </a:r>
          </a:p>
        </p:txBody>
      </p:sp>
      <p:sp>
        <p:nvSpPr>
          <p:cNvPr id="3" name="ZoneTexte 2">
            <a:extLst>
              <a:ext uri="{FF2B5EF4-FFF2-40B4-BE49-F238E27FC236}">
                <a16:creationId xmlns:a16="http://schemas.microsoft.com/office/drawing/2014/main" id="{5FADF645-59DC-7760-F9E4-41874581BC20}"/>
              </a:ext>
            </a:extLst>
          </p:cNvPr>
          <p:cNvSpPr txBox="1"/>
          <p:nvPr/>
        </p:nvSpPr>
        <p:spPr>
          <a:xfrm>
            <a:off x="154967" y="1221767"/>
            <a:ext cx="8864746" cy="461665"/>
          </a:xfrm>
          <a:prstGeom prst="rect">
            <a:avLst/>
          </a:prstGeom>
          <a:noFill/>
        </p:spPr>
        <p:txBody>
          <a:bodyPr wrap="square" rtlCol="0">
            <a:spAutoFit/>
          </a:bodyPr>
          <a:lstStyle/>
          <a:p>
            <a:r>
              <a:rPr lang="fr-FR" sz="2400" b="1" dirty="0">
                <a:solidFill>
                  <a:srgbClr val="002060"/>
                </a:solidFill>
              </a:rPr>
              <a:t>4- PRIVACY BY DEFAULT ( protection par défaut) </a:t>
            </a:r>
            <a:r>
              <a:rPr lang="fr-FR" sz="2400" b="1" dirty="0">
                <a:solidFill>
                  <a:schemeClr val="bg2">
                    <a:lumMod val="50000"/>
                  </a:schemeClr>
                </a:solidFill>
              </a:rPr>
              <a:t>Article 25 al 2 RGPD</a:t>
            </a:r>
          </a:p>
        </p:txBody>
      </p:sp>
      <p:sp>
        <p:nvSpPr>
          <p:cNvPr id="4" name="ZoneTexte 3">
            <a:extLst>
              <a:ext uri="{FF2B5EF4-FFF2-40B4-BE49-F238E27FC236}">
                <a16:creationId xmlns:a16="http://schemas.microsoft.com/office/drawing/2014/main" id="{C6476DE6-CF18-E5B5-D92F-A8498E8DD2E4}"/>
              </a:ext>
            </a:extLst>
          </p:cNvPr>
          <p:cNvSpPr txBox="1"/>
          <p:nvPr/>
        </p:nvSpPr>
        <p:spPr>
          <a:xfrm>
            <a:off x="305453" y="2315952"/>
            <a:ext cx="9019713" cy="3416320"/>
          </a:xfrm>
          <a:prstGeom prst="rect">
            <a:avLst/>
          </a:prstGeom>
          <a:noFill/>
        </p:spPr>
        <p:txBody>
          <a:bodyPr wrap="square" rtlCol="0">
            <a:spAutoFit/>
          </a:bodyPr>
          <a:lstStyle/>
          <a:p>
            <a:r>
              <a:rPr lang="fr-FR" sz="2400" dirty="0">
                <a:solidFill>
                  <a:srgbClr val="002060"/>
                </a:solidFill>
              </a:rPr>
              <a:t>Les produits ou services communiqués au public intègrent par défaut les standards de protection des données personnelles ce qui implique que des mesures de sécurité, et de protection soient prises de façon systématique. </a:t>
            </a:r>
            <a:endParaRPr lang="fr-FR" sz="2400" dirty="0">
              <a:solidFill>
                <a:srgbClr val="C00000"/>
              </a:solidFill>
            </a:endParaRPr>
          </a:p>
          <a:p>
            <a:endParaRPr lang="fr-FR" sz="2400" dirty="0">
              <a:solidFill>
                <a:srgbClr val="C00000"/>
              </a:solidFill>
            </a:endParaRPr>
          </a:p>
          <a:p>
            <a:r>
              <a:rPr lang="fr-FR" sz="2400" dirty="0">
                <a:solidFill>
                  <a:srgbClr val="C00000"/>
                </a:solidFill>
              </a:rPr>
              <a:t>ex : Mon fabricant d’ordinateur portable, vas vérifier que la case« chiffrer les données de mon disque dur » soit bien cochée par défaut dès la livraison du pc portable pour éviter de demander aux utilisateurs un effort supplémentaire.) </a:t>
            </a:r>
          </a:p>
        </p:txBody>
      </p:sp>
    </p:spTree>
    <p:extLst>
      <p:ext uri="{BB962C8B-B14F-4D97-AF65-F5344CB8AC3E}">
        <p14:creationId xmlns:p14="http://schemas.microsoft.com/office/powerpoint/2010/main" val="34498378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877</TotalTime>
  <Words>4304</Words>
  <Application>Microsoft Office PowerPoint</Application>
  <PresentationFormat>Grand écran</PresentationFormat>
  <Paragraphs>356</Paragraphs>
  <Slides>35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35</vt:i4>
      </vt:variant>
    </vt:vector>
  </HeadingPairs>
  <TitlesOfParts>
    <vt:vector size="41" baseType="lpstr">
      <vt:lpstr>arial</vt:lpstr>
      <vt:lpstr>arial</vt:lpstr>
      <vt:lpstr>Calibri</vt:lpstr>
      <vt:lpstr>Calibri Light</vt:lpstr>
      <vt:lpstr>Wingdings</vt:lpstr>
      <vt:lpstr>Thème Office</vt:lpstr>
      <vt:lpstr>RGPD &amp; Droit des données personnelles </vt:lpstr>
      <vt:lpstr>Module 2 : Changements majeurs du RGPD </vt:lpstr>
      <vt:lpstr>8. Les nouvelles notions:</vt:lpstr>
      <vt:lpstr>8. Les nouvelles notions:</vt:lpstr>
      <vt:lpstr>8. Les nouvelles notions:</vt:lpstr>
      <vt:lpstr>8. Les nouvelles notions:</vt:lpstr>
      <vt:lpstr>8. Les nouvelles notions:</vt:lpstr>
      <vt:lpstr>8. Les nouvelles notions:</vt:lpstr>
      <vt:lpstr>8. Les nouvelles notions:</vt:lpstr>
      <vt:lpstr>8. Les nouvelles notions:</vt:lpstr>
      <vt:lpstr>8. De nouvelles notions:</vt:lpstr>
      <vt:lpstr>10 mesures phares du RGPD </vt:lpstr>
      <vt:lpstr>10 mesures phares du RGPD </vt:lpstr>
      <vt:lpstr>9. Focus Prospection commerciale</vt:lpstr>
      <vt:lpstr>9. Focus le RGPD et la prospection commerciale</vt:lpstr>
      <vt:lpstr>9. Focus le RGPD et la prospection commerciale</vt:lpstr>
      <vt:lpstr>9. Focus le RGPD et la prospection commerciale</vt:lpstr>
      <vt:lpstr>11. Focus le RGPD et la prospection commerciale</vt:lpstr>
      <vt:lpstr>10. Les outils de la conformité:</vt:lpstr>
      <vt:lpstr>Présentation PowerPoint</vt:lpstr>
      <vt:lpstr>10. Les outils de la conformité:</vt:lpstr>
      <vt:lpstr>10. Les outils de la conformité:</vt:lpstr>
      <vt:lpstr>10. Les outils de la conformité:</vt:lpstr>
      <vt:lpstr>10. Les outils de la conformité:</vt:lpstr>
      <vt:lpstr>10. Les outils de la conformité:</vt:lpstr>
      <vt:lpstr>10. Les outils de la conformité:</vt:lpstr>
      <vt:lpstr>10. Les outils de la conformité:</vt:lpstr>
      <vt:lpstr>10. Les outils de la conformité:</vt:lpstr>
      <vt:lpstr>10. Les outils de la conformité:</vt:lpstr>
      <vt:lpstr>10. Les outils de la conformité:</vt:lpstr>
      <vt:lpstr>10. Les outils de la conformité:</vt:lpstr>
      <vt:lpstr>11. Quizz </vt:lpstr>
      <vt:lpstr>11. Quizz </vt:lpstr>
      <vt:lpstr>12. Ressources Module 2 </vt:lpstr>
      <vt:lpstr>Ressources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RGPD &amp; Droit des données personnelles</dc:title>
  <dc:creator>SCA LP</dc:creator>
  <cp:lastModifiedBy>Nacima Lamalchi</cp:lastModifiedBy>
  <cp:revision>17</cp:revision>
  <dcterms:created xsi:type="dcterms:W3CDTF">2022-11-07T10:13:44Z</dcterms:created>
  <dcterms:modified xsi:type="dcterms:W3CDTF">2023-11-03T12:18:00Z</dcterms:modified>
</cp:coreProperties>
</file>