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4" r:id="rId3"/>
    <p:sldId id="285" r:id="rId4"/>
    <p:sldId id="258" r:id="rId5"/>
    <p:sldId id="267" r:id="rId6"/>
    <p:sldId id="259" r:id="rId7"/>
    <p:sldId id="268" r:id="rId8"/>
    <p:sldId id="269" r:id="rId9"/>
    <p:sldId id="270" r:id="rId10"/>
    <p:sldId id="271" r:id="rId11"/>
    <p:sldId id="272" r:id="rId12"/>
    <p:sldId id="273" r:id="rId13"/>
    <p:sldId id="274" r:id="rId14"/>
    <p:sldId id="275" r:id="rId15"/>
    <p:sldId id="276" r:id="rId16"/>
    <p:sldId id="277" r:id="rId17"/>
    <p:sldId id="260" r:id="rId18"/>
    <p:sldId id="278" r:id="rId19"/>
    <p:sldId id="279" r:id="rId20"/>
    <p:sldId id="280" r:id="rId21"/>
    <p:sldId id="281" r:id="rId22"/>
    <p:sldId id="282" r:id="rId23"/>
    <p:sldId id="283" r:id="rId2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548" autoAdjust="0"/>
  </p:normalViewPr>
  <p:slideViewPr>
    <p:cSldViewPr>
      <p:cViewPr varScale="1">
        <p:scale>
          <a:sx n="61" d="100"/>
          <a:sy n="61" d="100"/>
        </p:scale>
        <p:origin x="1572"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96683B8F-A085-4316-A8EE-1E9356DDBAC5}" type="datetimeFigureOut">
              <a:rPr lang="fr-FR" smtClean="0"/>
              <a:pPr/>
              <a:t>19/04/2024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DD3EB6-F72C-488F-977A-570D08ACA325}" type="slidenum">
              <a:rPr lang="fr-FR" smtClean="0"/>
              <a:pPr/>
              <a:t>‹N°›</a:t>
            </a:fld>
            <a:endParaRPr lang="fr-FR"/>
          </a:p>
        </p:txBody>
      </p:sp>
    </p:spTree>
    <p:extLst>
      <p:ext uri="{BB962C8B-B14F-4D97-AF65-F5344CB8AC3E}">
        <p14:creationId xmlns:p14="http://schemas.microsoft.com/office/powerpoint/2010/main" val="2633057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96683B8F-A085-4316-A8EE-1E9356DDBAC5}" type="datetimeFigureOut">
              <a:rPr lang="fr-FR" smtClean="0"/>
              <a:pPr/>
              <a:t>19/04/2024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DD3EB6-F72C-488F-977A-570D08ACA325}" type="slidenum">
              <a:rPr lang="fr-FR" smtClean="0"/>
              <a:pPr/>
              <a:t>‹N°›</a:t>
            </a:fld>
            <a:endParaRPr lang="fr-FR"/>
          </a:p>
        </p:txBody>
      </p:sp>
    </p:spTree>
    <p:extLst>
      <p:ext uri="{BB962C8B-B14F-4D97-AF65-F5344CB8AC3E}">
        <p14:creationId xmlns:p14="http://schemas.microsoft.com/office/powerpoint/2010/main" val="1445724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96683B8F-A085-4316-A8EE-1E9356DDBAC5}" type="datetimeFigureOut">
              <a:rPr lang="fr-FR" smtClean="0"/>
              <a:pPr/>
              <a:t>19/04/2024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DD3EB6-F72C-488F-977A-570D08ACA325}" type="slidenum">
              <a:rPr lang="fr-FR" smtClean="0"/>
              <a:pPr/>
              <a:t>‹N°›</a:t>
            </a:fld>
            <a:endParaRPr lang="fr-FR"/>
          </a:p>
        </p:txBody>
      </p:sp>
    </p:spTree>
    <p:extLst>
      <p:ext uri="{BB962C8B-B14F-4D97-AF65-F5344CB8AC3E}">
        <p14:creationId xmlns:p14="http://schemas.microsoft.com/office/powerpoint/2010/main" val="4248380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96683B8F-A085-4316-A8EE-1E9356DDBAC5}" type="datetimeFigureOut">
              <a:rPr lang="fr-FR" smtClean="0"/>
              <a:pPr/>
              <a:t>19/04/2024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DD3EB6-F72C-488F-977A-570D08ACA325}" type="slidenum">
              <a:rPr lang="fr-FR" smtClean="0"/>
              <a:pPr/>
              <a:t>‹N°›</a:t>
            </a:fld>
            <a:endParaRPr lang="fr-FR"/>
          </a:p>
        </p:txBody>
      </p:sp>
    </p:spTree>
    <p:extLst>
      <p:ext uri="{BB962C8B-B14F-4D97-AF65-F5344CB8AC3E}">
        <p14:creationId xmlns:p14="http://schemas.microsoft.com/office/powerpoint/2010/main" val="3366474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96683B8F-A085-4316-A8EE-1E9356DDBAC5}" type="datetimeFigureOut">
              <a:rPr lang="fr-FR" smtClean="0"/>
              <a:pPr/>
              <a:t>19/04/2024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DD3EB6-F72C-488F-977A-570D08ACA325}" type="slidenum">
              <a:rPr lang="fr-FR" smtClean="0"/>
              <a:pPr/>
              <a:t>‹N°›</a:t>
            </a:fld>
            <a:endParaRPr lang="fr-FR"/>
          </a:p>
        </p:txBody>
      </p:sp>
    </p:spTree>
    <p:extLst>
      <p:ext uri="{BB962C8B-B14F-4D97-AF65-F5344CB8AC3E}">
        <p14:creationId xmlns:p14="http://schemas.microsoft.com/office/powerpoint/2010/main" val="1917808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96683B8F-A085-4316-A8EE-1E9356DDBAC5}" type="datetimeFigureOut">
              <a:rPr lang="fr-FR" smtClean="0"/>
              <a:pPr/>
              <a:t>19/04/2024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3DD3EB6-F72C-488F-977A-570D08ACA325}" type="slidenum">
              <a:rPr lang="fr-FR" smtClean="0"/>
              <a:pPr/>
              <a:t>‹N°›</a:t>
            </a:fld>
            <a:endParaRPr lang="fr-FR"/>
          </a:p>
        </p:txBody>
      </p:sp>
    </p:spTree>
    <p:extLst>
      <p:ext uri="{BB962C8B-B14F-4D97-AF65-F5344CB8AC3E}">
        <p14:creationId xmlns:p14="http://schemas.microsoft.com/office/powerpoint/2010/main" val="2760551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96683B8F-A085-4316-A8EE-1E9356DDBAC5}" type="datetimeFigureOut">
              <a:rPr lang="fr-FR" smtClean="0"/>
              <a:pPr/>
              <a:t>19/04/2024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3DD3EB6-F72C-488F-977A-570D08ACA325}" type="slidenum">
              <a:rPr lang="fr-FR" smtClean="0"/>
              <a:pPr/>
              <a:t>‹N°›</a:t>
            </a:fld>
            <a:endParaRPr lang="fr-FR"/>
          </a:p>
        </p:txBody>
      </p:sp>
    </p:spTree>
    <p:extLst>
      <p:ext uri="{BB962C8B-B14F-4D97-AF65-F5344CB8AC3E}">
        <p14:creationId xmlns:p14="http://schemas.microsoft.com/office/powerpoint/2010/main" val="2293301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96683B8F-A085-4316-A8EE-1E9356DDBAC5}" type="datetimeFigureOut">
              <a:rPr lang="fr-FR" smtClean="0"/>
              <a:pPr/>
              <a:t>19/04/2024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3DD3EB6-F72C-488F-977A-570D08ACA325}" type="slidenum">
              <a:rPr lang="fr-FR" smtClean="0"/>
              <a:pPr/>
              <a:t>‹N°›</a:t>
            </a:fld>
            <a:endParaRPr lang="fr-FR"/>
          </a:p>
        </p:txBody>
      </p:sp>
    </p:spTree>
    <p:extLst>
      <p:ext uri="{BB962C8B-B14F-4D97-AF65-F5344CB8AC3E}">
        <p14:creationId xmlns:p14="http://schemas.microsoft.com/office/powerpoint/2010/main" val="3720485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6683B8F-A085-4316-A8EE-1E9356DDBAC5}" type="datetimeFigureOut">
              <a:rPr lang="fr-FR" smtClean="0"/>
              <a:pPr/>
              <a:t>19/04/2024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3DD3EB6-F72C-488F-977A-570D08ACA325}" type="slidenum">
              <a:rPr lang="fr-FR" smtClean="0"/>
              <a:pPr/>
              <a:t>‹N°›</a:t>
            </a:fld>
            <a:endParaRPr lang="fr-FR"/>
          </a:p>
        </p:txBody>
      </p:sp>
    </p:spTree>
    <p:extLst>
      <p:ext uri="{BB962C8B-B14F-4D97-AF65-F5344CB8AC3E}">
        <p14:creationId xmlns:p14="http://schemas.microsoft.com/office/powerpoint/2010/main" val="490646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96683B8F-A085-4316-A8EE-1E9356DDBAC5}" type="datetimeFigureOut">
              <a:rPr lang="fr-FR" smtClean="0"/>
              <a:pPr/>
              <a:t>19/04/2024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3DD3EB6-F72C-488F-977A-570D08ACA325}" type="slidenum">
              <a:rPr lang="fr-FR" smtClean="0"/>
              <a:pPr/>
              <a:t>‹N°›</a:t>
            </a:fld>
            <a:endParaRPr lang="fr-FR"/>
          </a:p>
        </p:txBody>
      </p:sp>
    </p:spTree>
    <p:extLst>
      <p:ext uri="{BB962C8B-B14F-4D97-AF65-F5344CB8AC3E}">
        <p14:creationId xmlns:p14="http://schemas.microsoft.com/office/powerpoint/2010/main" val="2083043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96683B8F-A085-4316-A8EE-1E9356DDBAC5}" type="datetimeFigureOut">
              <a:rPr lang="fr-FR" smtClean="0"/>
              <a:pPr/>
              <a:t>19/04/2024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3DD3EB6-F72C-488F-977A-570D08ACA325}" type="slidenum">
              <a:rPr lang="fr-FR" smtClean="0"/>
              <a:pPr/>
              <a:t>‹N°›</a:t>
            </a:fld>
            <a:endParaRPr lang="fr-FR"/>
          </a:p>
        </p:txBody>
      </p:sp>
    </p:spTree>
    <p:extLst>
      <p:ext uri="{BB962C8B-B14F-4D97-AF65-F5344CB8AC3E}">
        <p14:creationId xmlns:p14="http://schemas.microsoft.com/office/powerpoint/2010/main" val="3307500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683B8F-A085-4316-A8EE-1E9356DDBAC5}" type="datetimeFigureOut">
              <a:rPr lang="fr-FR" smtClean="0"/>
              <a:pPr/>
              <a:t>19/04/2024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DD3EB6-F72C-488F-977A-570D08ACA325}" type="slidenum">
              <a:rPr lang="fr-FR" smtClean="0"/>
              <a:pPr/>
              <a:t>‹N°›</a:t>
            </a:fld>
            <a:endParaRPr lang="fr-FR"/>
          </a:p>
        </p:txBody>
      </p:sp>
    </p:spTree>
    <p:extLst>
      <p:ext uri="{BB962C8B-B14F-4D97-AF65-F5344CB8AC3E}">
        <p14:creationId xmlns:p14="http://schemas.microsoft.com/office/powerpoint/2010/main" val="28298624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5840" y="724303"/>
            <a:ext cx="7772400" cy="1470025"/>
          </a:xfrm>
        </p:spPr>
        <p:style>
          <a:lnRef idx="3">
            <a:schemeClr val="lt1"/>
          </a:lnRef>
          <a:fillRef idx="1">
            <a:schemeClr val="accent2"/>
          </a:fillRef>
          <a:effectRef idx="1">
            <a:schemeClr val="accent2"/>
          </a:effectRef>
          <a:fontRef idx="minor">
            <a:schemeClr val="lt1"/>
          </a:fontRef>
        </p:style>
        <p:txBody>
          <a:bodyPr>
            <a:normAutofit/>
          </a:bodyPr>
          <a:lstStyle/>
          <a:p>
            <a:r>
              <a:rPr lang="fr-FR" dirty="0"/>
              <a:t>Le conseil européen</a:t>
            </a:r>
            <a:endParaRPr lang="fr-FR" sz="1800" dirty="0"/>
          </a:p>
        </p:txBody>
      </p:sp>
      <p:sp>
        <p:nvSpPr>
          <p:cNvPr id="3" name="Sous-titre 2"/>
          <p:cNvSpPr>
            <a:spLocks noGrp="1"/>
          </p:cNvSpPr>
          <p:nvPr>
            <p:ph type="subTitle" idx="1"/>
          </p:nvPr>
        </p:nvSpPr>
        <p:spPr>
          <a:xfrm>
            <a:off x="1039652" y="2564904"/>
            <a:ext cx="6984776" cy="792088"/>
          </a:xfrm>
        </p:spPr>
        <p:style>
          <a:lnRef idx="1">
            <a:schemeClr val="dk1"/>
          </a:lnRef>
          <a:fillRef idx="2">
            <a:schemeClr val="dk1"/>
          </a:fillRef>
          <a:effectRef idx="1">
            <a:schemeClr val="dk1"/>
          </a:effectRef>
          <a:fontRef idx="minor">
            <a:schemeClr val="dk1"/>
          </a:fontRef>
        </p:style>
        <p:txBody>
          <a:bodyPr>
            <a:normAutofit fontScale="92500"/>
          </a:bodyPr>
          <a:lstStyle/>
          <a:p>
            <a:r>
              <a:rPr lang="fr-FR" dirty="0">
                <a:solidFill>
                  <a:schemeClr val="tx1">
                    <a:lumMod val="85000"/>
                    <a:lumOff val="15000"/>
                  </a:schemeClr>
                </a:solidFill>
              </a:rPr>
              <a:t>Crée en 1974, il regroupe les chefs d’Etat.</a:t>
            </a:r>
          </a:p>
        </p:txBody>
      </p:sp>
      <p:sp>
        <p:nvSpPr>
          <p:cNvPr id="5" name="Sous-titre 2"/>
          <p:cNvSpPr txBox="1">
            <a:spLocks/>
          </p:cNvSpPr>
          <p:nvPr/>
        </p:nvSpPr>
        <p:spPr>
          <a:xfrm>
            <a:off x="1039652" y="3681028"/>
            <a:ext cx="6984776" cy="792088"/>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fr-FR" dirty="0">
                <a:solidFill>
                  <a:schemeClr val="tx1">
                    <a:lumMod val="85000"/>
                    <a:lumOff val="15000"/>
                  </a:schemeClr>
                </a:solidFill>
              </a:rPr>
              <a:t>Donne les impulsions et arbitre</a:t>
            </a:r>
          </a:p>
        </p:txBody>
      </p:sp>
      <p:sp>
        <p:nvSpPr>
          <p:cNvPr id="6" name="Sous-titre 2"/>
          <p:cNvSpPr txBox="1">
            <a:spLocks/>
          </p:cNvSpPr>
          <p:nvPr/>
        </p:nvSpPr>
        <p:spPr>
          <a:xfrm>
            <a:off x="1070503" y="4788480"/>
            <a:ext cx="6984776" cy="792088"/>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fr-FR" dirty="0">
                <a:solidFill>
                  <a:schemeClr val="tx1">
                    <a:lumMod val="85000"/>
                    <a:lumOff val="15000"/>
                  </a:schemeClr>
                </a:solidFill>
              </a:rPr>
              <a:t>A l’initiative, notamment des lois</a:t>
            </a:r>
          </a:p>
        </p:txBody>
      </p:sp>
      <p:sp>
        <p:nvSpPr>
          <p:cNvPr id="7" name="Sous-titre 2"/>
          <p:cNvSpPr txBox="1">
            <a:spLocks/>
          </p:cNvSpPr>
          <p:nvPr/>
        </p:nvSpPr>
        <p:spPr>
          <a:xfrm>
            <a:off x="1048201" y="5877272"/>
            <a:ext cx="6984776" cy="792088"/>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fr-FR" dirty="0">
                <a:solidFill>
                  <a:schemeClr val="tx1"/>
                </a:solidFill>
              </a:rPr>
              <a:t>Elevé au rang d’institution par le Traité de Lisbonne</a:t>
            </a:r>
          </a:p>
        </p:txBody>
      </p:sp>
    </p:spTree>
    <p:extLst>
      <p:ext uri="{BB962C8B-B14F-4D97-AF65-F5344CB8AC3E}">
        <p14:creationId xmlns:p14="http://schemas.microsoft.com/office/powerpoint/2010/main" val="1379013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bg/>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bg/>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bg/>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P spid="5" grpId="0" build="p" animBg="1"/>
      <p:bldP spid="6" grpId="0" build="p" animBg="1"/>
      <p:bldP spid="7" grpId="0"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059832" y="4385371"/>
            <a:ext cx="18473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Rectangle 6"/>
          <p:cNvSpPr/>
          <p:nvPr/>
        </p:nvSpPr>
        <p:spPr>
          <a:xfrm>
            <a:off x="2286000" y="1997839"/>
            <a:ext cx="4572000" cy="369332"/>
          </a:xfrm>
          <a:prstGeom prst="rect">
            <a:avLst/>
          </a:prstGeom>
        </p:spPr>
        <p:txBody>
          <a:bodyPr>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ZoneTexte 12"/>
          <p:cNvSpPr txBox="1"/>
          <p:nvPr/>
        </p:nvSpPr>
        <p:spPr>
          <a:xfrm>
            <a:off x="251520" y="3573016"/>
            <a:ext cx="7488833" cy="2677656"/>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Calibri"/>
                <a:ea typeface="+mn-ea"/>
                <a:cs typeface="+mn-cs"/>
              </a:rPr>
              <a:t>Lorsque le </a:t>
            </a:r>
            <a:r>
              <a:rPr kumimoji="0" lang="fr-FR" sz="2400" b="1" i="0" u="none" strike="noStrike" kern="1200" cap="none" spc="0" normalizeH="0" baseline="0" noProof="0" dirty="0">
                <a:ln>
                  <a:noFill/>
                </a:ln>
                <a:solidFill>
                  <a:prstClr val="black"/>
                </a:solidFill>
                <a:effectLst/>
                <a:uLnTx/>
                <a:uFillTx/>
                <a:latin typeface="Calibri"/>
                <a:ea typeface="+mn-ea"/>
                <a:cs typeface="+mn-cs"/>
              </a:rPr>
              <a:t>vote à l’unanimité</a:t>
            </a:r>
            <a:r>
              <a:rPr kumimoji="0" lang="fr-FR" sz="2400" b="0" i="0" u="none" strike="noStrike" kern="1200" cap="none" spc="0" normalizeH="0" baseline="0" noProof="0" dirty="0">
                <a:ln>
                  <a:noFill/>
                </a:ln>
                <a:solidFill>
                  <a:prstClr val="black"/>
                </a:solidFill>
                <a:effectLst/>
                <a:uLnTx/>
                <a:uFillTx/>
                <a:latin typeface="Calibri"/>
                <a:ea typeface="+mn-ea"/>
                <a:cs typeface="+mn-cs"/>
              </a:rPr>
              <a:t> est prévu, les décisions sont adoptées dès lors qu’aucun Etat membre ne s’oppose à leur adoption (le compromis de Luxembourg permet ce véto)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Calibri"/>
                <a:ea typeface="+mn-ea"/>
                <a:cs typeface="+mn-cs"/>
              </a:rPr>
              <a:t>Les abstentions ne sont pas suffisantes pour empêcher une décision d’être adoptée. C’est le principe de </a:t>
            </a:r>
            <a:r>
              <a:rPr kumimoji="0" lang="fr-FR" sz="2400" b="1" i="0" u="none" strike="noStrike" kern="1200" cap="none" spc="0" normalizeH="0" baseline="0" noProof="0" dirty="0">
                <a:ln>
                  <a:noFill/>
                </a:ln>
                <a:solidFill>
                  <a:prstClr val="black"/>
                </a:solidFill>
                <a:effectLst/>
                <a:uLnTx/>
                <a:uFillTx/>
                <a:latin typeface="Calibri"/>
                <a:ea typeface="+mn-ea"/>
                <a:cs typeface="+mn-cs"/>
              </a:rPr>
              <a:t>l’abstention constructive</a:t>
            </a:r>
          </a:p>
        </p:txBody>
      </p:sp>
      <p:sp>
        <p:nvSpPr>
          <p:cNvPr id="8" name="Sous-titre 2"/>
          <p:cNvSpPr txBox="1">
            <a:spLocks/>
          </p:cNvSpPr>
          <p:nvPr/>
        </p:nvSpPr>
        <p:spPr>
          <a:xfrm>
            <a:off x="395536" y="1222623"/>
            <a:ext cx="7200800" cy="1296144"/>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rmAutofit fontScale="47500" lnSpcReduction="20000"/>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FR" sz="3200" b="0" i="0" u="none" strike="noStrike" kern="1200" cap="none" spc="0" normalizeH="0" baseline="0" noProof="0" dirty="0">
                <a:ln>
                  <a:noFill/>
                </a:ln>
                <a:solidFill>
                  <a:prstClr val="black"/>
                </a:solidFill>
                <a:effectLst/>
                <a:uLnTx/>
                <a:uFillTx/>
                <a:latin typeface="Calibri"/>
                <a:ea typeface="+mn-ea"/>
                <a:cs typeface="+mn-cs"/>
              </a:rPr>
              <a:t>Les décisions du Conseil sont prises, selon les sujets, soit à la majorité simple, soit à l’unanimité, soit à la majorité qualifiée. </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FR" sz="3200" b="0" i="0" u="none" strike="noStrike" kern="1200" cap="none" spc="0" normalizeH="0" baseline="0" noProof="0" dirty="0">
                <a:ln>
                  <a:noFill/>
                </a:ln>
                <a:solidFill>
                  <a:prstClr val="black"/>
                </a:solidFill>
                <a:effectLst/>
                <a:uLnTx/>
                <a:uFillTx/>
                <a:latin typeface="Calibri"/>
                <a:ea typeface="+mn-ea"/>
                <a:cs typeface="+mn-cs"/>
              </a:rPr>
              <a:t>Lorsque le </a:t>
            </a:r>
            <a:r>
              <a:rPr kumimoji="0" lang="fr-FR" sz="3200" b="1" i="0" u="none" strike="noStrike" kern="1200" cap="none" spc="0" normalizeH="0" baseline="0" noProof="0" dirty="0">
                <a:ln>
                  <a:noFill/>
                </a:ln>
                <a:solidFill>
                  <a:prstClr val="black"/>
                </a:solidFill>
                <a:effectLst/>
                <a:uLnTx/>
                <a:uFillTx/>
                <a:latin typeface="Calibri"/>
                <a:ea typeface="+mn-ea"/>
                <a:cs typeface="+mn-cs"/>
              </a:rPr>
              <a:t>vote à la majorité simple</a:t>
            </a:r>
            <a:r>
              <a:rPr kumimoji="0" lang="fr-FR" sz="3200" b="0" i="0" u="none" strike="noStrike" kern="1200" cap="none" spc="0" normalizeH="0" baseline="0" noProof="0" dirty="0">
                <a:ln>
                  <a:noFill/>
                </a:ln>
                <a:solidFill>
                  <a:prstClr val="black"/>
                </a:solidFill>
                <a:effectLst/>
                <a:uLnTx/>
                <a:uFillTx/>
                <a:latin typeface="Calibri"/>
                <a:ea typeface="+mn-ea"/>
                <a:cs typeface="+mn-cs"/>
              </a:rPr>
              <a:t> est prévu, les décisions sont adoptées si elles ont recueilli la moitié des voix plus une (soit au minimum 15 voix favorables sur 28). </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FR" sz="3200" b="0" i="0" u="none" strike="noStrike" kern="1200" cap="none" spc="0" normalizeH="0" baseline="0" noProof="0" dirty="0">
                <a:ln>
                  <a:noFill/>
                </a:ln>
                <a:solidFill>
                  <a:prstClr val="black"/>
                </a:solidFill>
                <a:effectLst/>
                <a:uLnTx/>
                <a:uFillTx/>
                <a:latin typeface="Calibri"/>
                <a:ea typeface="+mn-ea"/>
                <a:cs typeface="+mn-cs"/>
              </a:rPr>
              <a:t>Mais depuis le Traité de Lisbonne, le vote à la majorité simple au Conseil n’existe quasiment plus. </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58615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23528" y="476672"/>
            <a:ext cx="8739270" cy="6001643"/>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Calibri"/>
                <a:ea typeface="+mn-ea"/>
                <a:cs typeface="+mn-cs"/>
              </a:rPr>
              <a:t>La modalité de vote la plus utilisée est le vote à la </a:t>
            </a:r>
            <a:r>
              <a:rPr kumimoji="0" lang="fr-FR" sz="2400" b="1" i="0" u="none" strike="noStrike" kern="1200" cap="none" spc="0" normalizeH="0" baseline="0" noProof="0" dirty="0">
                <a:ln>
                  <a:noFill/>
                </a:ln>
                <a:solidFill>
                  <a:prstClr val="black"/>
                </a:solidFill>
                <a:effectLst/>
                <a:uLnTx/>
                <a:uFillTx/>
                <a:latin typeface="Calibri"/>
                <a:ea typeface="+mn-ea"/>
                <a:cs typeface="+mn-cs"/>
              </a:rPr>
              <a:t>majorité qualifiée</a:t>
            </a:r>
            <a:r>
              <a:rPr kumimoji="0" lang="fr-FR" sz="2400" b="0" i="0" u="none" strike="noStrike" kern="1200" cap="none" spc="0" normalizeH="0" baseline="0" noProof="0" dirty="0">
                <a:ln>
                  <a:noFill/>
                </a:ln>
                <a:solidFill>
                  <a:prstClr val="black"/>
                </a:solidFill>
                <a:effectLst/>
                <a:uLnTx/>
                <a:uFillTx/>
                <a:latin typeface="Calibri"/>
                <a:ea typeface="+mn-ea"/>
                <a:cs typeface="+mn-cs"/>
              </a:rPr>
              <a:t>. Elle l’est aujourd’hui pour environ 80% de la législation de l’UE.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Calibri"/>
                <a:ea typeface="+mn-ea"/>
                <a:cs typeface="+mn-cs"/>
              </a:rPr>
              <a:t>Lorsque le Conseil </a:t>
            </a:r>
            <a:r>
              <a:rPr kumimoji="0" lang="fr-FR" sz="2400" b="1" i="0" u="none" strike="noStrike" kern="1200" cap="none" spc="0" normalizeH="0" baseline="0" noProof="0" dirty="0">
                <a:ln>
                  <a:noFill/>
                </a:ln>
                <a:solidFill>
                  <a:prstClr val="black"/>
                </a:solidFill>
                <a:effectLst/>
                <a:uLnTx/>
                <a:uFillTx/>
                <a:latin typeface="Calibri"/>
                <a:ea typeface="+mn-ea"/>
                <a:cs typeface="+mn-cs"/>
              </a:rPr>
              <a:t>statue sur proposition de la Commission européenne ou du Haut représentant</a:t>
            </a:r>
            <a:r>
              <a:rPr kumimoji="0" lang="fr-FR" sz="2400" b="0" i="0" u="none" strike="noStrike" kern="1200" cap="none" spc="0" normalizeH="0" baseline="0" noProof="0" dirty="0">
                <a:ln>
                  <a:noFill/>
                </a:ln>
                <a:solidFill>
                  <a:prstClr val="black"/>
                </a:solidFill>
                <a:effectLst/>
                <a:uLnTx/>
                <a:uFillTx/>
                <a:latin typeface="Calibri"/>
                <a:ea typeface="+mn-ea"/>
                <a:cs typeface="+mn-cs"/>
              </a:rPr>
              <a:t>, la majorité qualifiée est atteinte si deux conditions sont remplies : </a:t>
            </a:r>
          </a:p>
          <a:p>
            <a:pPr marL="0" marR="0" lvl="0" indent="36513"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fr-FR" sz="2400" b="0" i="1" u="none" strike="noStrike" kern="1200" cap="none" spc="0" normalizeH="0" baseline="0" noProof="0" dirty="0">
                <a:ln>
                  <a:noFill/>
                </a:ln>
                <a:solidFill>
                  <a:prstClr val="black"/>
                </a:solidFill>
                <a:effectLst/>
                <a:uLnTx/>
                <a:uFillTx/>
                <a:latin typeface="Calibri"/>
                <a:ea typeface="+mn-ea"/>
                <a:cs typeface="+mn-cs"/>
              </a:rPr>
              <a:t>55% au moins des membres du Conseil doivent exprimer un vote favorable (soit au minimum 16 voix favorables sur 28).</a:t>
            </a:r>
          </a:p>
          <a:p>
            <a:pPr marL="0" marR="0" lvl="0" indent="-52388"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fr-FR" sz="2400" b="0" i="1" u="none" strike="noStrike" kern="1200" cap="none" spc="0" normalizeH="0" baseline="0" noProof="0" dirty="0">
                <a:ln>
                  <a:noFill/>
                </a:ln>
                <a:solidFill>
                  <a:prstClr val="black"/>
                </a:solidFill>
                <a:effectLst/>
                <a:uLnTx/>
                <a:uFillTx/>
                <a:latin typeface="Calibri"/>
                <a:ea typeface="+mn-ea"/>
                <a:cs typeface="+mn-cs"/>
              </a:rPr>
              <a:t>Les Etats membres constituant cette majorité qualifiée doivent représenter au moins 65% de la population totale de l’UE.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fr-FR" sz="2400" b="0" i="1" u="none" strike="noStrike" kern="1200" cap="none" spc="0" normalizeH="0" baseline="0" noProof="0" dirty="0">
              <a:ln>
                <a:noFill/>
              </a:ln>
              <a:solidFill>
                <a:prstClr val="black"/>
              </a:solidFill>
              <a:effectLst/>
              <a:uLnTx/>
              <a:uFillTx/>
              <a:latin typeface="Calibri"/>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Calibri"/>
                <a:ea typeface="+mn-ea"/>
                <a:cs typeface="+mn-cs"/>
              </a:rPr>
              <a:t>Lorsque le Conseil </a:t>
            </a:r>
            <a:r>
              <a:rPr kumimoji="0" lang="fr-FR" sz="2400" b="1" i="0" u="none" strike="noStrike" kern="1200" cap="none" spc="0" normalizeH="0" baseline="0" noProof="0" dirty="0">
                <a:ln>
                  <a:noFill/>
                </a:ln>
                <a:solidFill>
                  <a:prstClr val="black"/>
                </a:solidFill>
                <a:effectLst/>
                <a:uLnTx/>
                <a:uFillTx/>
                <a:latin typeface="Calibri"/>
                <a:ea typeface="+mn-ea"/>
                <a:cs typeface="+mn-cs"/>
              </a:rPr>
              <a:t>ne statue pas sur proposition de la Commission européenne ou du Haut représentant</a:t>
            </a:r>
            <a:r>
              <a:rPr kumimoji="0" lang="fr-FR" sz="2400" b="0" i="0" u="none" strike="noStrike" kern="1200" cap="none" spc="0" normalizeH="0" baseline="0" noProof="0" dirty="0">
                <a:ln>
                  <a:noFill/>
                </a:ln>
                <a:solidFill>
                  <a:prstClr val="black"/>
                </a:solidFill>
                <a:effectLst/>
                <a:uLnTx/>
                <a:uFillTx/>
                <a:latin typeface="Calibri"/>
                <a:ea typeface="+mn-ea"/>
                <a:cs typeface="+mn-cs"/>
              </a:rPr>
              <a:t>, au moins 72% des membres du Conseil doivent exprimer un vote favorable avec au moins 65% de la population totale de l’UE.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260738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5840" y="724303"/>
            <a:ext cx="7772400" cy="1470025"/>
          </a:xfrm>
        </p:spPr>
        <p:style>
          <a:lnRef idx="3">
            <a:schemeClr val="lt1"/>
          </a:lnRef>
          <a:fillRef idx="1">
            <a:schemeClr val="accent2"/>
          </a:fillRef>
          <a:effectRef idx="1">
            <a:schemeClr val="accent2"/>
          </a:effectRef>
          <a:fontRef idx="minor">
            <a:schemeClr val="lt1"/>
          </a:fontRef>
        </p:style>
        <p:txBody>
          <a:bodyPr>
            <a:normAutofit/>
          </a:bodyPr>
          <a:lstStyle/>
          <a:p>
            <a:r>
              <a:rPr lang="fr-FR" dirty="0"/>
              <a:t>La commission européenne </a:t>
            </a:r>
            <a:endParaRPr lang="fr-FR" sz="1800" dirty="0"/>
          </a:p>
        </p:txBody>
      </p:sp>
      <p:sp>
        <p:nvSpPr>
          <p:cNvPr id="3" name="Sous-titre 2"/>
          <p:cNvSpPr>
            <a:spLocks noGrp="1"/>
          </p:cNvSpPr>
          <p:nvPr>
            <p:ph type="subTitle" idx="1"/>
          </p:nvPr>
        </p:nvSpPr>
        <p:spPr>
          <a:xfrm>
            <a:off x="1039652" y="2564904"/>
            <a:ext cx="6984776" cy="792088"/>
          </a:xfrm>
        </p:spPr>
        <p:style>
          <a:lnRef idx="1">
            <a:schemeClr val="dk1"/>
          </a:lnRef>
          <a:fillRef idx="2">
            <a:schemeClr val="dk1"/>
          </a:fillRef>
          <a:effectRef idx="1">
            <a:schemeClr val="dk1"/>
          </a:effectRef>
          <a:fontRef idx="minor">
            <a:schemeClr val="dk1"/>
          </a:fontRef>
        </p:style>
        <p:txBody>
          <a:bodyPr>
            <a:normAutofit fontScale="85000" lnSpcReduction="10000"/>
          </a:bodyPr>
          <a:lstStyle/>
          <a:p>
            <a:r>
              <a:rPr lang="fr-FR" dirty="0">
                <a:solidFill>
                  <a:schemeClr val="tx1">
                    <a:lumMod val="85000"/>
                    <a:lumOff val="15000"/>
                  </a:schemeClr>
                </a:solidFill>
              </a:rPr>
              <a:t>Veille sur l’intérêt général de la Communauté  </a:t>
            </a:r>
          </a:p>
        </p:txBody>
      </p:sp>
      <p:sp>
        <p:nvSpPr>
          <p:cNvPr id="5" name="Sous-titre 2"/>
          <p:cNvSpPr txBox="1">
            <a:spLocks/>
          </p:cNvSpPr>
          <p:nvPr/>
        </p:nvSpPr>
        <p:spPr>
          <a:xfrm>
            <a:off x="1039652" y="3681028"/>
            <a:ext cx="6984776" cy="792088"/>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a:ln>
                  <a:noFill/>
                </a:ln>
                <a:solidFill>
                  <a:prstClr val="black">
                    <a:lumMod val="85000"/>
                    <a:lumOff val="15000"/>
                  </a:prstClr>
                </a:solidFill>
                <a:effectLst/>
                <a:uLnTx/>
                <a:uFillTx/>
                <a:latin typeface="Calibri"/>
                <a:ea typeface="+mn-ea"/>
                <a:cs typeface="+mn-cs"/>
              </a:rPr>
              <a:t>Conserve l’esprit européen et représente l’UE sur la scène internationale </a:t>
            </a:r>
          </a:p>
        </p:txBody>
      </p:sp>
      <p:sp>
        <p:nvSpPr>
          <p:cNvPr id="6" name="Sous-titre 2"/>
          <p:cNvSpPr txBox="1">
            <a:spLocks/>
          </p:cNvSpPr>
          <p:nvPr/>
        </p:nvSpPr>
        <p:spPr>
          <a:xfrm>
            <a:off x="1070503" y="4788480"/>
            <a:ext cx="6984776" cy="792088"/>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a:ln>
                  <a:noFill/>
                </a:ln>
                <a:solidFill>
                  <a:prstClr val="black">
                    <a:lumMod val="85000"/>
                    <a:lumOff val="15000"/>
                  </a:prstClr>
                </a:solidFill>
                <a:effectLst/>
                <a:uLnTx/>
                <a:uFillTx/>
                <a:latin typeface="Calibri"/>
                <a:ea typeface="+mn-ea"/>
                <a:cs typeface="+mn-cs"/>
              </a:rPr>
              <a:t>A l’initiative, notamment des lois</a:t>
            </a:r>
          </a:p>
        </p:txBody>
      </p:sp>
      <p:sp>
        <p:nvSpPr>
          <p:cNvPr id="7" name="Sous-titre 2"/>
          <p:cNvSpPr txBox="1">
            <a:spLocks/>
          </p:cNvSpPr>
          <p:nvPr/>
        </p:nvSpPr>
        <p:spPr>
          <a:xfrm>
            <a:off x="1048201" y="5877272"/>
            <a:ext cx="6984776" cy="792088"/>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a:ln>
                  <a:noFill/>
                </a:ln>
                <a:solidFill>
                  <a:prstClr val="black">
                    <a:lumMod val="85000"/>
                    <a:lumOff val="15000"/>
                  </a:prstClr>
                </a:solidFill>
                <a:effectLst/>
                <a:uLnTx/>
                <a:uFillTx/>
                <a:latin typeface="Calibri"/>
                <a:ea typeface="+mn-ea"/>
                <a:cs typeface="+mn-cs"/>
              </a:rPr>
              <a:t>Exécute le budget</a:t>
            </a:r>
          </a:p>
        </p:txBody>
      </p:sp>
    </p:spTree>
    <p:extLst>
      <p:ext uri="{BB962C8B-B14F-4D97-AF65-F5344CB8AC3E}">
        <p14:creationId xmlns:p14="http://schemas.microsoft.com/office/powerpoint/2010/main" val="1530491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bg/>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bg/>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bg/>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P spid="5" grpId="0" build="p" animBg="1"/>
      <p:bldP spid="6" grpId="0" build="p" animBg="1"/>
      <p:bldP spid="7"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us-titre 2"/>
          <p:cNvSpPr txBox="1">
            <a:spLocks/>
          </p:cNvSpPr>
          <p:nvPr/>
        </p:nvSpPr>
        <p:spPr>
          <a:xfrm>
            <a:off x="491308" y="1556792"/>
            <a:ext cx="7504707" cy="1052996"/>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a:ln>
                  <a:noFill/>
                </a:ln>
                <a:solidFill>
                  <a:prstClr val="black"/>
                </a:solidFill>
                <a:effectLst/>
                <a:uLnTx/>
                <a:uFillTx/>
                <a:latin typeface="Calibri"/>
                <a:ea typeface="+mn-ea"/>
                <a:cs typeface="+mn-cs"/>
              </a:rPr>
              <a:t>L’élargissement de 2004 enlève aux « grands pays » la possibilité d’avoir 2 commissaires	</a:t>
            </a:r>
          </a:p>
        </p:txBody>
      </p:sp>
      <p:sp>
        <p:nvSpPr>
          <p:cNvPr id="5" name="Sous-titre 2"/>
          <p:cNvSpPr txBox="1">
            <a:spLocks/>
          </p:cNvSpPr>
          <p:nvPr/>
        </p:nvSpPr>
        <p:spPr>
          <a:xfrm>
            <a:off x="491308" y="3303039"/>
            <a:ext cx="6830644" cy="1065035"/>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a:ln>
                  <a:noFill/>
                </a:ln>
                <a:solidFill>
                  <a:prstClr val="black">
                    <a:lumMod val="85000"/>
                    <a:lumOff val="15000"/>
                  </a:prstClr>
                </a:solidFill>
                <a:effectLst/>
                <a:uLnTx/>
                <a:uFillTx/>
                <a:latin typeface="Calibri"/>
                <a:ea typeface="+mn-ea"/>
                <a:cs typeface="+mn-cs"/>
              </a:rPr>
              <a:t>Aujourd’hui c’est 1 chacun et bientôt moins ? </a:t>
            </a:r>
          </a:p>
        </p:txBody>
      </p:sp>
      <p:sp>
        <p:nvSpPr>
          <p:cNvPr id="6" name="Sous-titre 2"/>
          <p:cNvSpPr txBox="1">
            <a:spLocks/>
          </p:cNvSpPr>
          <p:nvPr/>
        </p:nvSpPr>
        <p:spPr>
          <a:xfrm>
            <a:off x="491308" y="5061325"/>
            <a:ext cx="6400800" cy="936104"/>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a:ln>
                  <a:noFill/>
                </a:ln>
                <a:solidFill>
                  <a:prstClr val="black">
                    <a:lumMod val="85000"/>
                    <a:lumOff val="15000"/>
                  </a:prstClr>
                </a:solidFill>
                <a:effectLst/>
                <a:uLnTx/>
                <a:uFillTx/>
                <a:latin typeface="Calibri"/>
                <a:ea typeface="+mn-ea"/>
                <a:cs typeface="+mn-cs"/>
              </a:rPr>
              <a:t>Choisis par les gouvernements, ils sont validés par le Parlement</a:t>
            </a:r>
          </a:p>
        </p:txBody>
      </p:sp>
      <p:sp>
        <p:nvSpPr>
          <p:cNvPr id="10" name="ZoneTexte 9"/>
          <p:cNvSpPr txBox="1"/>
          <p:nvPr/>
        </p:nvSpPr>
        <p:spPr>
          <a:xfrm>
            <a:off x="611560" y="620688"/>
            <a:ext cx="1921488" cy="46166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Calibri"/>
                <a:ea typeface="+mn-ea"/>
                <a:cs typeface="+mn-cs"/>
              </a:rPr>
              <a:t>Ses membres </a:t>
            </a:r>
          </a:p>
        </p:txBody>
      </p:sp>
    </p:spTree>
    <p:extLst>
      <p:ext uri="{BB962C8B-B14F-4D97-AF65-F5344CB8AC3E}">
        <p14:creationId xmlns:p14="http://schemas.microsoft.com/office/powerpoint/2010/main" val="1045447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us-titre 2"/>
          <p:cNvSpPr txBox="1">
            <a:spLocks/>
          </p:cNvSpPr>
          <p:nvPr/>
        </p:nvSpPr>
        <p:spPr>
          <a:xfrm>
            <a:off x="827584" y="764704"/>
            <a:ext cx="7200800" cy="936104"/>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a:ln>
                  <a:noFill/>
                </a:ln>
                <a:solidFill>
                  <a:prstClr val="black"/>
                </a:solidFill>
                <a:effectLst/>
                <a:uLnTx/>
                <a:uFillTx/>
                <a:latin typeface="Calibri"/>
                <a:ea typeface="+mn-ea"/>
                <a:cs typeface="+mn-cs"/>
              </a:rPr>
              <a:t>Ils n’ouvrent que pour l’UE et durant 5 ans.	</a:t>
            </a:r>
          </a:p>
        </p:txBody>
      </p:sp>
      <p:sp>
        <p:nvSpPr>
          <p:cNvPr id="5" name="ZoneTexte 4"/>
          <p:cNvSpPr txBox="1"/>
          <p:nvPr/>
        </p:nvSpPr>
        <p:spPr>
          <a:xfrm>
            <a:off x="827584" y="2276872"/>
            <a:ext cx="1978362" cy="523220"/>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a:ln>
                  <a:noFill/>
                </a:ln>
                <a:solidFill>
                  <a:prstClr val="black"/>
                </a:solidFill>
                <a:effectLst/>
                <a:uLnTx/>
                <a:uFillTx/>
                <a:latin typeface="Calibri"/>
                <a:ea typeface="+mn-ea"/>
                <a:cs typeface="+mn-cs"/>
              </a:rPr>
              <a:t>Le président</a:t>
            </a:r>
          </a:p>
        </p:txBody>
      </p:sp>
      <p:sp>
        <p:nvSpPr>
          <p:cNvPr id="6" name="Sous-titre 2"/>
          <p:cNvSpPr txBox="1">
            <a:spLocks/>
          </p:cNvSpPr>
          <p:nvPr/>
        </p:nvSpPr>
        <p:spPr>
          <a:xfrm>
            <a:off x="827584" y="3140968"/>
            <a:ext cx="7200800" cy="1296144"/>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a:ln>
                  <a:noFill/>
                </a:ln>
                <a:solidFill>
                  <a:prstClr val="black"/>
                </a:solidFill>
                <a:effectLst/>
                <a:uLnTx/>
                <a:uFillTx/>
                <a:latin typeface="Calibri"/>
                <a:ea typeface="+mn-ea"/>
                <a:cs typeface="+mn-cs"/>
              </a:rPr>
              <a:t>Nommé par les Etats, et validé par le Parlement, il est désormais un vrai chef d’équipe. Son action pèse sur le devenir de l’Europe et son orientation </a:t>
            </a:r>
            <a:r>
              <a:rPr kumimoji="0" lang="fr-FR" sz="3200" b="0" i="0" u="none" strike="noStrike" kern="1200" cap="none" spc="0" normalizeH="0" baseline="0" noProof="0" dirty="0" err="1">
                <a:ln>
                  <a:noFill/>
                </a:ln>
                <a:solidFill>
                  <a:prstClr val="black"/>
                </a:solidFill>
                <a:effectLst/>
                <a:uLnTx/>
                <a:uFillTx/>
                <a:latin typeface="Calibri"/>
                <a:ea typeface="+mn-ea"/>
                <a:cs typeface="+mn-cs"/>
              </a:rPr>
              <a:t>géo-économique</a:t>
            </a:r>
            <a:r>
              <a:rPr kumimoji="0" lang="fr-FR" sz="3200" b="0" i="0" u="none" strike="noStrike" kern="1200" cap="none" spc="0" normalizeH="0" baseline="0" noProof="0" dirty="0">
                <a:ln>
                  <a:noFill/>
                </a:ln>
                <a:solidFill>
                  <a:prstClr val="black"/>
                </a:solidFill>
                <a:effectLst/>
                <a:uLnTx/>
                <a:uFillTx/>
                <a:latin typeface="Calibri"/>
                <a:ea typeface="+mn-ea"/>
                <a:cs typeface="+mn-cs"/>
              </a:rPr>
              <a:t>.</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a:ln>
                  <a:noFill/>
                </a:ln>
                <a:solidFill>
                  <a:prstClr val="black"/>
                </a:solidFill>
                <a:effectLst/>
                <a:uLnTx/>
                <a:uFillTx/>
                <a:latin typeface="Calibri"/>
                <a:ea typeface="+mn-ea"/>
                <a:cs typeface="+mn-cs"/>
              </a:rPr>
              <a:t>(</a:t>
            </a:r>
            <a:r>
              <a:rPr kumimoji="0" lang="fr-FR" sz="3200" b="0" i="0" u="none" strike="noStrike" kern="1200" cap="none" spc="0" normalizeH="0" baseline="0" noProof="0" dirty="0" err="1">
                <a:ln>
                  <a:noFill/>
                </a:ln>
                <a:solidFill>
                  <a:prstClr val="black"/>
                </a:solidFill>
                <a:effectLst/>
                <a:uLnTx/>
                <a:uFillTx/>
                <a:latin typeface="Calibri"/>
                <a:ea typeface="+mn-ea"/>
                <a:cs typeface="+mn-cs"/>
              </a:rPr>
              <a:t>cf</a:t>
            </a:r>
            <a:r>
              <a:rPr kumimoji="0" lang="fr-FR" sz="3200" b="0" i="0" u="none" strike="noStrike" kern="1200" cap="none" spc="0" normalizeH="0" baseline="0" noProof="0" dirty="0">
                <a:ln>
                  <a:noFill/>
                </a:ln>
                <a:solidFill>
                  <a:prstClr val="black"/>
                </a:solidFill>
                <a:effectLst/>
                <a:uLnTx/>
                <a:uFillTx/>
                <a:latin typeface="Calibri"/>
                <a:ea typeface="+mn-ea"/>
                <a:cs typeface="+mn-cs"/>
              </a:rPr>
              <a:t> </a:t>
            </a:r>
            <a:r>
              <a:rPr kumimoji="0" lang="fr-FR" sz="3200" b="0" i="0" u="none" strike="noStrike" kern="1200" cap="none" spc="0" normalizeH="0" baseline="0" noProof="0" dirty="0" err="1">
                <a:ln>
                  <a:noFill/>
                </a:ln>
                <a:solidFill>
                  <a:prstClr val="black"/>
                </a:solidFill>
                <a:effectLst/>
                <a:uLnTx/>
                <a:uFillTx/>
                <a:latin typeface="Calibri"/>
                <a:ea typeface="+mn-ea"/>
                <a:cs typeface="+mn-cs"/>
              </a:rPr>
              <a:t>Barrso</a:t>
            </a:r>
            <a:r>
              <a:rPr kumimoji="0" lang="fr-FR" sz="3200" b="0" i="0" u="none" strike="noStrike" kern="1200" cap="none" spc="0" normalizeH="0" baseline="0" noProof="0" dirty="0">
                <a:ln>
                  <a:noFill/>
                </a:ln>
                <a:solidFill>
                  <a:prstClr val="black"/>
                </a:solidFill>
                <a:effectLst/>
                <a:uLnTx/>
                <a:uFillTx/>
                <a:latin typeface="Calibri"/>
                <a:ea typeface="+mn-ea"/>
                <a:cs typeface="+mn-cs"/>
              </a:rPr>
              <a:t> vs Juncker)</a:t>
            </a:r>
          </a:p>
        </p:txBody>
      </p:sp>
      <p:sp>
        <p:nvSpPr>
          <p:cNvPr id="7" name="ZoneTexte 6"/>
          <p:cNvSpPr txBox="1"/>
          <p:nvPr/>
        </p:nvSpPr>
        <p:spPr>
          <a:xfrm>
            <a:off x="827584" y="4777988"/>
            <a:ext cx="2404954" cy="523220"/>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a:ln>
                  <a:noFill/>
                </a:ln>
                <a:solidFill>
                  <a:prstClr val="black"/>
                </a:solidFill>
                <a:effectLst/>
                <a:uLnTx/>
                <a:uFillTx/>
                <a:latin typeface="Calibri"/>
                <a:ea typeface="+mn-ea"/>
                <a:cs typeface="+mn-cs"/>
              </a:rPr>
              <a:t>Quels moyens?</a:t>
            </a:r>
          </a:p>
        </p:txBody>
      </p:sp>
      <p:sp>
        <p:nvSpPr>
          <p:cNvPr id="8" name="Sous-titre 2"/>
          <p:cNvSpPr txBox="1">
            <a:spLocks/>
          </p:cNvSpPr>
          <p:nvPr/>
        </p:nvSpPr>
        <p:spPr>
          <a:xfrm>
            <a:off x="827584" y="5445224"/>
            <a:ext cx="7200800" cy="1296144"/>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a:ln>
                  <a:noFill/>
                </a:ln>
                <a:solidFill>
                  <a:prstClr val="black"/>
                </a:solidFill>
                <a:effectLst/>
                <a:uLnTx/>
                <a:uFillTx/>
                <a:latin typeface="Calibri"/>
                <a:ea typeface="+mn-ea"/>
                <a:cs typeface="+mn-cs"/>
              </a:rPr>
              <a:t>25 000 agents, 23 directions générales et un pouvoir de proposition.</a:t>
            </a:r>
          </a:p>
        </p:txBody>
      </p:sp>
    </p:spTree>
    <p:extLst>
      <p:ext uri="{BB962C8B-B14F-4D97-AF65-F5344CB8AC3E}">
        <p14:creationId xmlns:p14="http://schemas.microsoft.com/office/powerpoint/2010/main" val="1889437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831371" y="390038"/>
            <a:ext cx="3349763" cy="461665"/>
          </a:xfrm>
          <a:prstGeom prst="rect">
            <a:avLst/>
          </a:prstGeom>
        </p:spPr>
        <p:style>
          <a:lnRef idx="1">
            <a:schemeClr val="dk1"/>
          </a:lnRef>
          <a:fillRef idx="2">
            <a:schemeClr val="dk1"/>
          </a:fillRef>
          <a:effectRef idx="1">
            <a:schemeClr val="dk1"/>
          </a:effectRef>
          <a:fontRef idx="minor">
            <a:schemeClr val="dk1"/>
          </a:fontRef>
        </p:style>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Calibri"/>
                <a:ea typeface="+mn-ea"/>
                <a:cs typeface="+mn-cs"/>
              </a:rPr>
              <a:t>Une réunion par semaine</a:t>
            </a:r>
          </a:p>
        </p:txBody>
      </p:sp>
      <p:sp>
        <p:nvSpPr>
          <p:cNvPr id="2" name="ZoneTexte 1"/>
          <p:cNvSpPr txBox="1"/>
          <p:nvPr/>
        </p:nvSpPr>
        <p:spPr>
          <a:xfrm>
            <a:off x="3059832" y="4385371"/>
            <a:ext cx="18473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ZoneTexte 3"/>
          <p:cNvSpPr txBox="1"/>
          <p:nvPr/>
        </p:nvSpPr>
        <p:spPr>
          <a:xfrm>
            <a:off x="836484" y="4119463"/>
            <a:ext cx="2405274" cy="46166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Calibri"/>
                <a:ea typeface="+mn-ea"/>
                <a:cs typeface="+mn-cs"/>
              </a:rPr>
              <a:t>Ses compétences </a:t>
            </a:r>
          </a:p>
        </p:txBody>
      </p:sp>
      <p:sp>
        <p:nvSpPr>
          <p:cNvPr id="10" name="ZoneTexte 9"/>
          <p:cNvSpPr txBox="1"/>
          <p:nvPr/>
        </p:nvSpPr>
        <p:spPr>
          <a:xfrm>
            <a:off x="539552" y="5036983"/>
            <a:ext cx="8393388" cy="1200329"/>
          </a:xfrm>
          <a:prstGeom prst="rect">
            <a:avLst/>
          </a:prstGeom>
        </p:spPr>
        <p:style>
          <a:lnRef idx="1">
            <a:schemeClr val="dk1"/>
          </a:lnRef>
          <a:fillRef idx="2">
            <a:schemeClr val="dk1"/>
          </a:fillRef>
          <a:effectRef idx="1">
            <a:schemeClr val="dk1"/>
          </a:effectRef>
          <a:fontRef idx="minor">
            <a:schemeClr val="dk1"/>
          </a:fontRef>
        </p:style>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Calibri"/>
                <a:ea typeface="+mn-ea"/>
                <a:cs typeface="+mn-cs"/>
              </a:rPr>
              <a:t>La commission propose, le conseil dispose mais ne peut s’opposer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Calibri"/>
                <a:ea typeface="+mn-ea"/>
                <a:cs typeface="+mn-cs"/>
              </a:rPr>
              <a:t>qu’à l’unanimité.</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Rectangle 6"/>
          <p:cNvSpPr/>
          <p:nvPr/>
        </p:nvSpPr>
        <p:spPr>
          <a:xfrm>
            <a:off x="2286000" y="1997839"/>
            <a:ext cx="4572000" cy="369332"/>
          </a:xfrm>
          <a:prstGeom prst="rect">
            <a:avLst/>
          </a:prstGeom>
        </p:spPr>
        <p:txBody>
          <a:bodyPr>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ZoneTexte 12"/>
          <p:cNvSpPr txBox="1"/>
          <p:nvPr/>
        </p:nvSpPr>
        <p:spPr>
          <a:xfrm>
            <a:off x="683568" y="898900"/>
            <a:ext cx="7259360" cy="3046988"/>
          </a:xfrm>
          <a:prstGeom prst="rect">
            <a:avLst/>
          </a:prstGeom>
        </p:spPr>
        <p:style>
          <a:lnRef idx="1">
            <a:schemeClr val="dk1"/>
          </a:lnRef>
          <a:fillRef idx="2">
            <a:schemeClr val="dk1"/>
          </a:fillRef>
          <a:effectRef idx="1">
            <a:schemeClr val="dk1"/>
          </a:effectRef>
          <a:fontRef idx="minor">
            <a:schemeClr val="dk1"/>
          </a:fontRef>
        </p:style>
        <p:txBody>
          <a:bodyPr wrap="non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Calibri"/>
                <a:ea typeface="+mn-ea"/>
                <a:cs typeface="+mn-cs"/>
              </a:rPr>
              <a:t>La Commission européenne est un </a:t>
            </a:r>
            <a:r>
              <a:rPr kumimoji="0" lang="fr-FR" sz="2400" b="1" i="0" u="none" strike="noStrike" kern="1200" cap="none" spc="0" normalizeH="0" baseline="0" noProof="0" dirty="0">
                <a:ln>
                  <a:noFill/>
                </a:ln>
                <a:solidFill>
                  <a:prstClr val="black"/>
                </a:solidFill>
                <a:effectLst/>
                <a:uLnTx/>
                <a:uFillTx/>
                <a:latin typeface="Calibri"/>
                <a:ea typeface="+mn-ea"/>
                <a:cs typeface="+mn-cs"/>
              </a:rPr>
              <a:t>organisme collégial</a:t>
            </a:r>
            <a:r>
              <a:rPr kumimoji="0" lang="fr-FR" sz="2400" b="0" i="0" u="none" strike="noStrike" kern="1200" cap="none" spc="0" normalizeH="0" baseline="0" noProof="0" dirty="0">
                <a:ln>
                  <a:noFill/>
                </a:ln>
                <a:solidFill>
                  <a:prstClr val="black"/>
                </a:solidFill>
                <a:effectLst/>
                <a:uLnTx/>
                <a:uFillTx/>
                <a:latin typeface="Calibri"/>
                <a:ea typeface="+mn-ea"/>
                <a:cs typeface="+mn-cs"/>
              </a:rPr>
              <a:t>.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Calibri"/>
                <a:ea typeface="+mn-ea"/>
                <a:cs typeface="+mn-cs"/>
              </a:rPr>
              <a:t>Le principe de collégialité repose sur l’égalité</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Calibri"/>
                <a:ea typeface="+mn-ea"/>
                <a:cs typeface="+mn-cs"/>
              </a:rPr>
              <a:t> des membres de la Commission dans la participation</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Calibri"/>
                <a:ea typeface="+mn-ea"/>
                <a:cs typeface="+mn-cs"/>
              </a:rPr>
              <a:t> à la prise de décision et implique d’une part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Calibri"/>
                <a:ea typeface="+mn-ea"/>
                <a:cs typeface="+mn-cs"/>
              </a:rPr>
              <a:t>que les décisions  soient délibérées en commun,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Calibri"/>
                <a:ea typeface="+mn-ea"/>
                <a:cs typeface="+mn-cs"/>
              </a:rPr>
              <a:t>et d’autre part que tous les membres du collège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Calibri"/>
                <a:ea typeface="+mn-ea"/>
                <a:cs typeface="+mn-cs"/>
              </a:rPr>
              <a:t> soient collectivement responsables, sur le plan politique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Calibri"/>
                <a:ea typeface="+mn-ea"/>
                <a:cs typeface="+mn-cs"/>
              </a:rPr>
              <a:t>, de l’ensemble des décisions</a:t>
            </a:r>
          </a:p>
        </p:txBody>
      </p:sp>
    </p:spTree>
    <p:extLst>
      <p:ext uri="{BB962C8B-B14F-4D97-AF65-F5344CB8AC3E}">
        <p14:creationId xmlns:p14="http://schemas.microsoft.com/office/powerpoint/2010/main" val="3692568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05505" y="1044849"/>
            <a:ext cx="8470951" cy="4524315"/>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Calibri"/>
                <a:ea typeface="+mn-ea"/>
                <a:cs typeface="+mn-cs"/>
              </a:rPr>
              <a:t>La Commission a le monopole de l’initiative dans le domaine législatif.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Calibri"/>
                <a:ea typeface="+mn-ea"/>
                <a:cs typeface="+mn-cs"/>
              </a:rPr>
              <a:t>Un acte législatif de l’Union ne peut ainsi être adopté que sur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Calibri"/>
                <a:ea typeface="+mn-ea"/>
                <a:cs typeface="+mn-cs"/>
              </a:rPr>
              <a:t>proposition de la Commission. Ce monopole de l’initiative a 2 limites, qui ne sont que relatives :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Calibri"/>
                <a:ea typeface="+mn-ea"/>
                <a:cs typeface="+mn-cs"/>
              </a:rPr>
              <a:t>Le Parlement européen et le Conseil peuvent demander à la Commission de leur soumettre des propositions. Elle peut néanmoins refuser de le faire.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Calibri"/>
                <a:ea typeface="+mn-ea"/>
                <a:cs typeface="+mn-cs"/>
              </a:rPr>
              <a:t>Des citoyens de l’UE, au nombre d’au moins 1 million, peuvent demander par pétition à la Commission de soumettre une proposition législative. Mais il s’agit d’une simple invitation à agir. La Commission peut très bien refuser cette demande</a:t>
            </a:r>
          </a:p>
        </p:txBody>
      </p:sp>
    </p:spTree>
    <p:extLst>
      <p:ext uri="{BB962C8B-B14F-4D97-AF65-F5344CB8AC3E}">
        <p14:creationId xmlns:p14="http://schemas.microsoft.com/office/powerpoint/2010/main" val="37939303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ZoneTexte 11"/>
          <p:cNvSpPr txBox="1"/>
          <p:nvPr/>
        </p:nvSpPr>
        <p:spPr>
          <a:xfrm>
            <a:off x="827584" y="1052736"/>
            <a:ext cx="4968552" cy="1200329"/>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Calibri"/>
                <a:ea typeface="+mn-ea"/>
                <a:cs typeface="+mn-cs"/>
              </a:rPr>
              <a:t>La Commission détient une compétence exclusive d’exécution dans le domaine de la concurrence</a:t>
            </a:r>
          </a:p>
        </p:txBody>
      </p:sp>
      <p:sp>
        <p:nvSpPr>
          <p:cNvPr id="13" name="ZoneTexte 12"/>
          <p:cNvSpPr txBox="1"/>
          <p:nvPr/>
        </p:nvSpPr>
        <p:spPr>
          <a:xfrm>
            <a:off x="800613" y="3140968"/>
            <a:ext cx="7344816" cy="2308324"/>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black"/>
                </a:solidFill>
                <a:effectLst/>
                <a:uLnTx/>
                <a:uFillTx/>
                <a:latin typeface="Calibri"/>
                <a:ea typeface="+mn-ea"/>
                <a:cs typeface="+mn-cs"/>
              </a:rPr>
              <a:t>Lorsqu’un Etat membre ne s’acquitte pas correctement des obligations que lui impose le droit de l’Union, la Commission européenne peut saisir la Cour de justice d’un recours en manquement et lui demander d’infliger une amende à cet Etat.</a:t>
            </a:r>
          </a:p>
          <a:p>
            <a:pPr marL="0" marR="0" lvl="0" indent="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0" lang="fr-FR"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black"/>
                </a:solidFill>
                <a:effectLst/>
                <a:uLnTx/>
                <a:uFillTx/>
                <a:latin typeface="Calibri"/>
                <a:ea typeface="+mn-ea"/>
                <a:cs typeface="+mn-cs"/>
              </a:rPr>
              <a:t>Dans le domaine de la concurrence, la Commission est habilitée à infliger elle-même à des entreprises des amendes en cas de non-respect des règles de concurrence de l’Union </a:t>
            </a:r>
          </a:p>
        </p:txBody>
      </p:sp>
    </p:spTree>
    <p:extLst>
      <p:ext uri="{BB962C8B-B14F-4D97-AF65-F5344CB8AC3E}">
        <p14:creationId xmlns:p14="http://schemas.microsoft.com/office/powerpoint/2010/main" val="3169762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5840" y="620688"/>
            <a:ext cx="7772400" cy="1470025"/>
          </a:xfrm>
        </p:spPr>
        <p:style>
          <a:lnRef idx="3">
            <a:schemeClr val="lt1"/>
          </a:lnRef>
          <a:fillRef idx="1">
            <a:schemeClr val="accent2"/>
          </a:fillRef>
          <a:effectRef idx="1">
            <a:schemeClr val="accent2"/>
          </a:effectRef>
          <a:fontRef idx="minor">
            <a:schemeClr val="lt1"/>
          </a:fontRef>
        </p:style>
        <p:txBody>
          <a:bodyPr>
            <a:normAutofit/>
          </a:bodyPr>
          <a:lstStyle/>
          <a:p>
            <a:r>
              <a:rPr lang="fr-FR" dirty="0"/>
              <a:t>Le Parlement</a:t>
            </a:r>
            <a:endParaRPr lang="fr-FR" sz="1800" dirty="0"/>
          </a:p>
        </p:txBody>
      </p:sp>
      <p:sp>
        <p:nvSpPr>
          <p:cNvPr id="3" name="Sous-titre 2"/>
          <p:cNvSpPr>
            <a:spLocks noGrp="1"/>
          </p:cNvSpPr>
          <p:nvPr>
            <p:ph type="subTitle" idx="1"/>
          </p:nvPr>
        </p:nvSpPr>
        <p:spPr>
          <a:xfrm>
            <a:off x="1039652" y="2564904"/>
            <a:ext cx="6984776" cy="792088"/>
          </a:xfrm>
        </p:spPr>
        <p:style>
          <a:lnRef idx="1">
            <a:schemeClr val="dk1"/>
          </a:lnRef>
          <a:fillRef idx="2">
            <a:schemeClr val="dk1"/>
          </a:fillRef>
          <a:effectRef idx="1">
            <a:schemeClr val="dk1"/>
          </a:effectRef>
          <a:fontRef idx="minor">
            <a:schemeClr val="dk1"/>
          </a:fontRef>
        </p:style>
        <p:txBody>
          <a:bodyPr>
            <a:normAutofit fontScale="85000" lnSpcReduction="20000"/>
          </a:bodyPr>
          <a:lstStyle/>
          <a:p>
            <a:r>
              <a:rPr lang="fr-FR" dirty="0">
                <a:solidFill>
                  <a:schemeClr val="tx1">
                    <a:lumMod val="85000"/>
                    <a:lumOff val="15000"/>
                  </a:schemeClr>
                </a:solidFill>
              </a:rPr>
              <a:t>L’</a:t>
            </a:r>
            <a:r>
              <a:rPr lang="fr-FR" dirty="0" err="1">
                <a:solidFill>
                  <a:schemeClr val="tx1">
                    <a:lumMod val="85000"/>
                    <a:lumOff val="15000"/>
                  </a:schemeClr>
                </a:solidFill>
              </a:rPr>
              <a:t>europarlement</a:t>
            </a:r>
            <a:r>
              <a:rPr lang="fr-FR" dirty="0">
                <a:solidFill>
                  <a:schemeClr val="tx1">
                    <a:lumMod val="85000"/>
                    <a:lumOff val="15000"/>
                  </a:schemeClr>
                </a:solidFill>
              </a:rPr>
              <a:t> est élu au suffrage universel direct</a:t>
            </a:r>
          </a:p>
        </p:txBody>
      </p:sp>
      <p:sp>
        <p:nvSpPr>
          <p:cNvPr id="5" name="Sous-titre 2"/>
          <p:cNvSpPr txBox="1">
            <a:spLocks/>
          </p:cNvSpPr>
          <p:nvPr/>
        </p:nvSpPr>
        <p:spPr>
          <a:xfrm>
            <a:off x="1039652" y="3681028"/>
            <a:ext cx="6984776" cy="792088"/>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fr-FR" dirty="0">
                <a:solidFill>
                  <a:schemeClr val="tx1">
                    <a:lumMod val="85000"/>
                    <a:lumOff val="15000"/>
                  </a:schemeClr>
                </a:solidFill>
              </a:rPr>
              <a:t>Il a un pouvoir législatif et de contrôle</a:t>
            </a:r>
          </a:p>
        </p:txBody>
      </p:sp>
      <p:sp>
        <p:nvSpPr>
          <p:cNvPr id="6" name="Sous-titre 2"/>
          <p:cNvSpPr txBox="1">
            <a:spLocks/>
          </p:cNvSpPr>
          <p:nvPr/>
        </p:nvSpPr>
        <p:spPr>
          <a:xfrm>
            <a:off x="1070503" y="4788480"/>
            <a:ext cx="6984776" cy="792088"/>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fr-FR" dirty="0">
                <a:solidFill>
                  <a:schemeClr val="tx1">
                    <a:lumMod val="85000"/>
                    <a:lumOff val="15000"/>
                  </a:schemeClr>
                </a:solidFill>
              </a:rPr>
              <a:t>Il représente les peuples de l’Union avec 751 députés</a:t>
            </a:r>
          </a:p>
        </p:txBody>
      </p:sp>
    </p:spTree>
    <p:extLst>
      <p:ext uri="{BB962C8B-B14F-4D97-AF65-F5344CB8AC3E}">
        <p14:creationId xmlns:p14="http://schemas.microsoft.com/office/powerpoint/2010/main" val="2869999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bg/>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bg/>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P spid="5" grpId="0" build="p" animBg="1"/>
      <p:bldP spid="6"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us-titre 2"/>
          <p:cNvSpPr txBox="1">
            <a:spLocks/>
          </p:cNvSpPr>
          <p:nvPr/>
        </p:nvSpPr>
        <p:spPr>
          <a:xfrm>
            <a:off x="282198" y="980728"/>
            <a:ext cx="7504707" cy="1052996"/>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indent="0">
              <a:buNone/>
            </a:pPr>
            <a:r>
              <a:rPr lang="fr-FR" dirty="0"/>
              <a:t>Des élus entre 6 minimum et 96 pour chaque pays membres. Elus selon des modalités nationales au suffrage universel direct pour 5 ans depuis 1979. Président Roberta </a:t>
            </a:r>
            <a:r>
              <a:rPr lang="fr-FR" dirty="0" err="1"/>
              <a:t>Metsola</a:t>
            </a:r>
            <a:endParaRPr lang="fr-FR" dirty="0"/>
          </a:p>
        </p:txBody>
      </p:sp>
      <p:sp>
        <p:nvSpPr>
          <p:cNvPr id="10" name="ZoneTexte 9"/>
          <p:cNvSpPr txBox="1"/>
          <p:nvPr/>
        </p:nvSpPr>
        <p:spPr>
          <a:xfrm>
            <a:off x="251520" y="260648"/>
            <a:ext cx="1921488" cy="46166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fr-FR" sz="2400" dirty="0"/>
              <a:t>Ses membres </a:t>
            </a:r>
          </a:p>
        </p:txBody>
      </p:sp>
      <p:pic>
        <p:nvPicPr>
          <p:cNvPr id="6" name="Image 5">
            <a:extLst>
              <a:ext uri="{FF2B5EF4-FFF2-40B4-BE49-F238E27FC236}">
                <a16:creationId xmlns:a16="http://schemas.microsoft.com/office/drawing/2014/main" id="{E89163A5-03F1-E73F-AA85-68FB7F161807}"/>
              </a:ext>
            </a:extLst>
          </p:cNvPr>
          <p:cNvPicPr>
            <a:picLocks noChangeAspect="1"/>
          </p:cNvPicPr>
          <p:nvPr/>
        </p:nvPicPr>
        <p:blipFill>
          <a:blip r:embed="rId2"/>
          <a:stretch>
            <a:fillRect/>
          </a:stretch>
        </p:blipFill>
        <p:spPr>
          <a:xfrm>
            <a:off x="395536" y="2132856"/>
            <a:ext cx="7535327" cy="4134427"/>
          </a:xfrm>
          <a:prstGeom prst="rect">
            <a:avLst/>
          </a:prstGeom>
        </p:spPr>
      </p:pic>
      <p:sp>
        <p:nvSpPr>
          <p:cNvPr id="8" name="ZoneTexte 7">
            <a:extLst>
              <a:ext uri="{FF2B5EF4-FFF2-40B4-BE49-F238E27FC236}">
                <a16:creationId xmlns:a16="http://schemas.microsoft.com/office/drawing/2014/main" id="{A1AFC970-D17F-C631-A9D6-4EE7F620048B}"/>
              </a:ext>
            </a:extLst>
          </p:cNvPr>
          <p:cNvSpPr txBox="1"/>
          <p:nvPr/>
        </p:nvSpPr>
        <p:spPr>
          <a:xfrm>
            <a:off x="4563724" y="6366415"/>
            <a:ext cx="4572000" cy="369332"/>
          </a:xfrm>
          <a:prstGeom prst="rect">
            <a:avLst/>
          </a:prstGeom>
          <a:noFill/>
        </p:spPr>
        <p:txBody>
          <a:bodyPr wrap="square">
            <a:spAutoFit/>
          </a:bodyPr>
          <a:lstStyle/>
          <a:p>
            <a:r>
              <a:rPr lang="fr-FR" dirty="0"/>
              <a:t>https://www.europarl.europa.eu/</a:t>
            </a:r>
          </a:p>
        </p:txBody>
      </p:sp>
    </p:spTree>
    <p:extLst>
      <p:ext uri="{BB962C8B-B14F-4D97-AF65-F5344CB8AC3E}">
        <p14:creationId xmlns:p14="http://schemas.microsoft.com/office/powerpoint/2010/main" val="3136390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188640"/>
            <a:ext cx="7772400" cy="1470025"/>
          </a:xfrm>
        </p:spPr>
        <p:style>
          <a:lnRef idx="3">
            <a:schemeClr val="lt1"/>
          </a:lnRef>
          <a:fillRef idx="1">
            <a:schemeClr val="accent2"/>
          </a:fillRef>
          <a:effectRef idx="1">
            <a:schemeClr val="accent2"/>
          </a:effectRef>
          <a:fontRef idx="minor">
            <a:schemeClr val="lt1"/>
          </a:fontRef>
        </p:style>
        <p:txBody>
          <a:bodyPr>
            <a:normAutofit/>
          </a:bodyPr>
          <a:lstStyle/>
          <a:p>
            <a:r>
              <a:rPr lang="fr-FR" dirty="0"/>
              <a:t>Les institutions de l’UE</a:t>
            </a:r>
            <a:endParaRPr lang="fr-FR" sz="1800" dirty="0"/>
          </a:p>
        </p:txBody>
      </p:sp>
      <p:pic>
        <p:nvPicPr>
          <p:cNvPr id="1026" name="Picture 2" descr="Schéma représentant le processus décisionnel européen">
            <a:extLst>
              <a:ext uri="{FF2B5EF4-FFF2-40B4-BE49-F238E27FC236}">
                <a16:creationId xmlns:a16="http://schemas.microsoft.com/office/drawing/2014/main" id="{06812EB9-D45D-1B43-B458-8763D9CE29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916832"/>
            <a:ext cx="7000875" cy="4419600"/>
          </a:xfrm>
          <a:prstGeom prst="rect">
            <a:avLst/>
          </a:prstGeom>
          <a:noFill/>
          <a:extLst>
            <a:ext uri="{909E8E84-426E-40DD-AFC4-6F175D3DCCD1}">
              <a14:hiddenFill xmlns:a14="http://schemas.microsoft.com/office/drawing/2010/main">
                <a:solidFill>
                  <a:srgbClr val="FFFFFF"/>
                </a:solidFill>
              </a14:hiddenFill>
            </a:ext>
          </a:extLst>
        </p:spPr>
      </p:pic>
      <p:sp>
        <p:nvSpPr>
          <p:cNvPr id="9" name="ZoneTexte 8">
            <a:extLst>
              <a:ext uri="{FF2B5EF4-FFF2-40B4-BE49-F238E27FC236}">
                <a16:creationId xmlns:a16="http://schemas.microsoft.com/office/drawing/2014/main" id="{123791E1-363D-1033-F334-ACFDC2F9874A}"/>
              </a:ext>
            </a:extLst>
          </p:cNvPr>
          <p:cNvSpPr txBox="1"/>
          <p:nvPr/>
        </p:nvSpPr>
        <p:spPr>
          <a:xfrm>
            <a:off x="6581478" y="6409933"/>
            <a:ext cx="1730474" cy="369332"/>
          </a:xfrm>
          <a:prstGeom prst="rect">
            <a:avLst/>
          </a:prstGeom>
          <a:noFill/>
        </p:spPr>
        <p:txBody>
          <a:bodyPr wrap="none" rtlCol="0">
            <a:spAutoFit/>
          </a:bodyPr>
          <a:lstStyle/>
          <a:p>
            <a:r>
              <a:rPr lang="fr-FR" dirty="0"/>
              <a:t>Touteleurope.eu</a:t>
            </a:r>
          </a:p>
        </p:txBody>
      </p:sp>
    </p:spTree>
    <p:extLst>
      <p:ext uri="{BB962C8B-B14F-4D97-AF65-F5344CB8AC3E}">
        <p14:creationId xmlns:p14="http://schemas.microsoft.com/office/powerpoint/2010/main" val="16472653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039471" y="5301208"/>
            <a:ext cx="2001958" cy="646331"/>
          </a:xfrm>
          <a:prstGeom prst="rect">
            <a:avLst/>
          </a:prstGeom>
          <a:noFill/>
        </p:spPr>
        <p:txBody>
          <a:bodyPr wrap="none" rtlCol="0">
            <a:spAutoFit/>
          </a:bodyPr>
          <a:lstStyle/>
          <a:p>
            <a:r>
              <a:rPr lang="fr-FR" dirty="0"/>
              <a:t>Source :</a:t>
            </a:r>
          </a:p>
          <a:p>
            <a:r>
              <a:rPr lang="fr-FR" dirty="0"/>
              <a:t>Maison de l’Europe</a:t>
            </a:r>
          </a:p>
        </p:txBody>
      </p:sp>
      <p:pic>
        <p:nvPicPr>
          <p:cNvPr id="6" name="Image 5">
            <a:extLst>
              <a:ext uri="{FF2B5EF4-FFF2-40B4-BE49-F238E27FC236}">
                <a16:creationId xmlns:a16="http://schemas.microsoft.com/office/drawing/2014/main" id="{4A5926CD-9CB3-7246-267D-65AA0D07FC44}"/>
              </a:ext>
            </a:extLst>
          </p:cNvPr>
          <p:cNvPicPr>
            <a:picLocks noChangeAspect="1"/>
          </p:cNvPicPr>
          <p:nvPr/>
        </p:nvPicPr>
        <p:blipFill>
          <a:blip r:embed="rId2"/>
          <a:stretch>
            <a:fillRect/>
          </a:stretch>
        </p:blipFill>
        <p:spPr>
          <a:xfrm>
            <a:off x="611560" y="812806"/>
            <a:ext cx="6047267" cy="5232388"/>
          </a:xfrm>
          <a:prstGeom prst="rect">
            <a:avLst/>
          </a:prstGeom>
        </p:spPr>
      </p:pic>
    </p:spTree>
    <p:extLst>
      <p:ext uri="{BB962C8B-B14F-4D97-AF65-F5344CB8AC3E}">
        <p14:creationId xmlns:p14="http://schemas.microsoft.com/office/powerpoint/2010/main" val="40419281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059832" y="4385371"/>
            <a:ext cx="184731" cy="369332"/>
          </a:xfrm>
          <a:prstGeom prst="rect">
            <a:avLst/>
          </a:prstGeom>
          <a:noFill/>
        </p:spPr>
        <p:txBody>
          <a:bodyPr wrap="none" rtlCol="0">
            <a:spAutoFit/>
          </a:bodyPr>
          <a:lstStyle/>
          <a:p>
            <a:endParaRPr lang="fr-FR" dirty="0"/>
          </a:p>
        </p:txBody>
      </p:sp>
      <p:sp>
        <p:nvSpPr>
          <p:cNvPr id="7" name="Rectangle 6"/>
          <p:cNvSpPr/>
          <p:nvPr/>
        </p:nvSpPr>
        <p:spPr>
          <a:xfrm>
            <a:off x="2286000" y="1997839"/>
            <a:ext cx="4572000" cy="369332"/>
          </a:xfrm>
          <a:prstGeom prst="rect">
            <a:avLst/>
          </a:prstGeom>
        </p:spPr>
        <p:txBody>
          <a:bodyPr>
            <a:spAutoFit/>
          </a:bodyPr>
          <a:lstStyle/>
          <a:p>
            <a:pPr algn="just"/>
            <a:endParaRPr lang="fr-FR" dirty="0"/>
          </a:p>
        </p:txBody>
      </p:sp>
      <p:sp>
        <p:nvSpPr>
          <p:cNvPr id="8" name="Sous-titre 2"/>
          <p:cNvSpPr txBox="1">
            <a:spLocks/>
          </p:cNvSpPr>
          <p:nvPr/>
        </p:nvSpPr>
        <p:spPr>
          <a:xfrm>
            <a:off x="539552" y="1222622"/>
            <a:ext cx="8064896" cy="3430514"/>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rmAutofit fontScale="55000" lnSpcReduction="20000"/>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indent="0" algn="just">
              <a:buNone/>
            </a:pPr>
            <a:endParaRPr lang="fr-FR" sz="3400" dirty="0"/>
          </a:p>
          <a:p>
            <a:pPr marL="0" indent="0" algn="just">
              <a:buNone/>
            </a:pPr>
            <a:r>
              <a:rPr lang="fr-FR" sz="3600" dirty="0"/>
              <a:t>C’est la Commission qui élabore un projet de budget sur la base des prévisions de dépenses de chaque institution de l’Union européenne. La Commission présente ce projet de budget au Conseil et au Parlement européen au plus tard le 1</a:t>
            </a:r>
            <a:r>
              <a:rPr lang="fr-FR" sz="3600" baseline="30000" dirty="0"/>
              <a:t>er</a:t>
            </a:r>
            <a:r>
              <a:rPr lang="fr-FR" sz="3600" dirty="0"/>
              <a:t> septembre de l’année précédant celle de l’exécution du budget. </a:t>
            </a:r>
          </a:p>
          <a:p>
            <a:pPr marL="0" indent="0" algn="just">
              <a:buNone/>
            </a:pPr>
            <a:r>
              <a:rPr lang="fr-FR" sz="3600" dirty="0"/>
              <a:t>Le Conseil adopte alors sa position sur le projet de budget et la transmet au Parlement européen au plus tard le 1</a:t>
            </a:r>
            <a:r>
              <a:rPr lang="fr-FR" sz="3600" baseline="30000" dirty="0"/>
              <a:t>er</a:t>
            </a:r>
            <a:r>
              <a:rPr lang="fr-FR" sz="3600" dirty="0"/>
              <a:t> octobre. La Parlement européen a alors 42 jours pour adopter sa position. Si le Parlement adopte la même position que le Conseil, le budget est adopté. Si le Parlement européen apporte des modifications à la position du Conseil, un comité de conciliation se réunit pour trouver un accord. Si aucun accord n’est trouvé, la Commission doit présenter un nouveau projet de budget. </a:t>
            </a:r>
          </a:p>
          <a:p>
            <a:pPr marL="0" indent="0">
              <a:buNone/>
            </a:pPr>
            <a:endParaRPr lang="fr-FR" dirty="0"/>
          </a:p>
        </p:txBody>
      </p:sp>
      <p:sp>
        <p:nvSpPr>
          <p:cNvPr id="3" name="Rectangle 2"/>
          <p:cNvSpPr/>
          <p:nvPr/>
        </p:nvSpPr>
        <p:spPr>
          <a:xfrm>
            <a:off x="539552" y="5165949"/>
            <a:ext cx="8424936" cy="707886"/>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algn="just"/>
            <a:r>
              <a:rPr lang="fr-FR" sz="2000" dirty="0"/>
              <a:t>Le Parlement européen peut contraindre la Commission européenne à une démission collective en votant une motion de censure à son encontre. </a:t>
            </a:r>
          </a:p>
        </p:txBody>
      </p:sp>
    </p:spTree>
    <p:extLst>
      <p:ext uri="{BB962C8B-B14F-4D97-AF65-F5344CB8AC3E}">
        <p14:creationId xmlns:p14="http://schemas.microsoft.com/office/powerpoint/2010/main" val="222696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73154" y="692696"/>
            <a:ext cx="8739270" cy="5527667"/>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marL="228600" lvl="0" indent="-228600" algn="just">
              <a:lnSpc>
                <a:spcPct val="90000"/>
              </a:lnSpc>
              <a:spcBef>
                <a:spcPts val="1000"/>
              </a:spcBef>
              <a:buFont typeface="Wingdings" panose="05000000000000000000" pitchFamily="2" charset="2"/>
              <a:buChar char="ü"/>
            </a:pPr>
            <a:r>
              <a:rPr lang="fr-FR" sz="2600" dirty="0">
                <a:solidFill>
                  <a:prstClr val="black"/>
                </a:solidFill>
              </a:rPr>
              <a:t>Dans un 1</a:t>
            </a:r>
            <a:r>
              <a:rPr lang="fr-FR" sz="2600" baseline="30000" dirty="0">
                <a:solidFill>
                  <a:prstClr val="black"/>
                </a:solidFill>
              </a:rPr>
              <a:t>er</a:t>
            </a:r>
            <a:r>
              <a:rPr lang="fr-FR" sz="2600" dirty="0">
                <a:solidFill>
                  <a:prstClr val="black"/>
                </a:solidFill>
              </a:rPr>
              <a:t> temps, la Commission présente une proposition au Parlement et au Conseil. </a:t>
            </a:r>
          </a:p>
          <a:p>
            <a:pPr marL="228600" lvl="0" indent="-228600" algn="just">
              <a:lnSpc>
                <a:spcPct val="90000"/>
              </a:lnSpc>
              <a:spcBef>
                <a:spcPts val="1000"/>
              </a:spcBef>
              <a:buFont typeface="Wingdings" panose="05000000000000000000" pitchFamily="2" charset="2"/>
              <a:buChar char="ü"/>
            </a:pPr>
            <a:r>
              <a:rPr lang="fr-FR" sz="2600" dirty="0">
                <a:solidFill>
                  <a:prstClr val="black"/>
                </a:solidFill>
              </a:rPr>
              <a:t>En </a:t>
            </a:r>
            <a:r>
              <a:rPr lang="fr-FR" sz="2600" b="1" dirty="0">
                <a:solidFill>
                  <a:prstClr val="black"/>
                </a:solidFill>
              </a:rPr>
              <a:t>première lecture</a:t>
            </a:r>
            <a:r>
              <a:rPr lang="fr-FR" sz="2600" dirty="0">
                <a:solidFill>
                  <a:prstClr val="black"/>
                </a:solidFill>
              </a:rPr>
              <a:t>, le Parlement arrête sa position et la transmet au Conseil, qui délibère en public (de même que la Chambre représentant les Etats fédérés dans un Etat fédéral. Exemple du Sénat aux Etats-Unis). </a:t>
            </a:r>
          </a:p>
          <a:p>
            <a:pPr marL="228600" lvl="0" indent="-228600" algn="just">
              <a:lnSpc>
                <a:spcPct val="90000"/>
              </a:lnSpc>
              <a:spcBef>
                <a:spcPts val="1000"/>
              </a:spcBef>
              <a:buFont typeface="Wingdings" panose="05000000000000000000" pitchFamily="2" charset="2"/>
              <a:buChar char="ü"/>
            </a:pPr>
            <a:r>
              <a:rPr lang="fr-FR" sz="2600" dirty="0">
                <a:solidFill>
                  <a:prstClr val="black"/>
                </a:solidFill>
              </a:rPr>
              <a:t>Si le Conseil approuve la position du Parlement européen, l’acte concerné est adopté dans la formulation qui correspond à la position du Parlement européen. C’est le cas le plus fréquent (plus de 4 textes sur 5).</a:t>
            </a:r>
          </a:p>
          <a:p>
            <a:pPr marL="228600" lvl="0" indent="-228600" algn="just">
              <a:lnSpc>
                <a:spcPct val="90000"/>
              </a:lnSpc>
              <a:spcBef>
                <a:spcPts val="1000"/>
              </a:spcBef>
              <a:buFont typeface="Wingdings" panose="05000000000000000000" pitchFamily="2" charset="2"/>
              <a:buChar char="ü"/>
            </a:pPr>
            <a:r>
              <a:rPr lang="fr-FR" sz="2600" dirty="0">
                <a:solidFill>
                  <a:prstClr val="black"/>
                </a:solidFill>
              </a:rPr>
              <a:t>Si le Conseil n’approuve pas la position du Parlement européen, il adopte sa propre position en première lecture et la transmet au Parlement européen. </a:t>
            </a:r>
          </a:p>
          <a:p>
            <a:endParaRPr lang="fr-FR" sz="2400" dirty="0"/>
          </a:p>
        </p:txBody>
      </p:sp>
      <p:sp>
        <p:nvSpPr>
          <p:cNvPr id="5" name="ZoneTexte 4"/>
          <p:cNvSpPr txBox="1"/>
          <p:nvPr/>
        </p:nvSpPr>
        <p:spPr>
          <a:xfrm>
            <a:off x="539552" y="188640"/>
            <a:ext cx="1786836" cy="369332"/>
          </a:xfrm>
          <a:prstGeom prst="rect">
            <a:avLst/>
          </a:prstGeom>
        </p:spPr>
        <p:style>
          <a:lnRef idx="1">
            <a:schemeClr val="dk1"/>
          </a:lnRef>
          <a:fillRef idx="2">
            <a:schemeClr val="dk1"/>
          </a:fillRef>
          <a:effectRef idx="1">
            <a:schemeClr val="dk1"/>
          </a:effectRef>
          <a:fontRef idx="minor">
            <a:schemeClr val="dk1"/>
          </a:fontRef>
        </p:style>
        <p:txBody>
          <a:bodyPr wrap="none" rtlCol="0">
            <a:spAutoFit/>
          </a:bodyPr>
          <a:lstStyle/>
          <a:p>
            <a:r>
              <a:rPr lang="fr-FR" dirty="0"/>
              <a:t>Pouvoir législatif </a:t>
            </a:r>
          </a:p>
        </p:txBody>
      </p:sp>
    </p:spTree>
    <p:extLst>
      <p:ext uri="{BB962C8B-B14F-4D97-AF65-F5344CB8AC3E}">
        <p14:creationId xmlns:p14="http://schemas.microsoft.com/office/powerpoint/2010/main" val="36844137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11560" y="764704"/>
            <a:ext cx="7038528" cy="3970318"/>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algn="just">
              <a:buFont typeface="Wingdings" panose="05000000000000000000" pitchFamily="2" charset="2"/>
              <a:buChar char="ü"/>
            </a:pPr>
            <a:r>
              <a:rPr lang="fr-FR" dirty="0"/>
              <a:t>En </a:t>
            </a:r>
            <a:r>
              <a:rPr lang="fr-FR" b="1" dirty="0"/>
              <a:t>deuxième lecture</a:t>
            </a:r>
            <a:r>
              <a:rPr lang="fr-FR" dirty="0"/>
              <a:t>, le Parlement doit se prononcer dans un délai de 3 mois. Il y a 3 possibilités :</a:t>
            </a:r>
          </a:p>
          <a:p>
            <a:r>
              <a:rPr lang="fr-FR" dirty="0"/>
              <a:t> </a:t>
            </a:r>
          </a:p>
          <a:p>
            <a:pPr lvl="0" algn="just">
              <a:buFont typeface="Wingdings" panose="05000000000000000000" pitchFamily="2" charset="2"/>
              <a:buChar char="v"/>
            </a:pPr>
            <a:r>
              <a:rPr lang="fr-FR" dirty="0"/>
              <a:t> Si le Parlement approuve la position du Conseil, l’acte est réputé adopté dans la formulation qui correspond à la position du Conseil. </a:t>
            </a:r>
          </a:p>
          <a:p>
            <a:pPr lvl="0" algn="just"/>
            <a:r>
              <a:rPr lang="fr-FR" dirty="0"/>
              <a:t> </a:t>
            </a:r>
          </a:p>
          <a:p>
            <a:pPr lvl="0" algn="just">
              <a:buFont typeface="Wingdings" panose="05000000000000000000" pitchFamily="2" charset="2"/>
              <a:buChar char="v"/>
            </a:pPr>
            <a:r>
              <a:rPr lang="fr-FR" dirty="0"/>
              <a:t> Si le Parlement rejette la position du Conseil, l’acte proposé est réputé non adopté.</a:t>
            </a:r>
          </a:p>
          <a:p>
            <a:pPr lvl="0" algn="just">
              <a:buFont typeface="Wingdings" panose="05000000000000000000" pitchFamily="2" charset="2"/>
              <a:buChar char="v"/>
            </a:pPr>
            <a:endParaRPr lang="fr-FR" dirty="0"/>
          </a:p>
          <a:p>
            <a:pPr lvl="0" algn="just">
              <a:buFont typeface="Wingdings" panose="05000000000000000000" pitchFamily="2" charset="2"/>
              <a:buChar char="v"/>
            </a:pPr>
            <a:r>
              <a:rPr lang="fr-FR" dirty="0"/>
              <a:t> Si le Parlement propose des amendements à la position du Conseil, le texte amendé est transmis au Conseil, qui doit se prononcer dans un délai de 3 mois. </a:t>
            </a:r>
          </a:p>
          <a:p>
            <a:pPr lvl="0" algn="just" defTabSz="628650"/>
            <a:r>
              <a:rPr lang="fr-FR" dirty="0"/>
              <a:t>		S’il y a accord, s’engage une troisième lecture. Le Parlement européen et le Conseil ont 	chacun 6 semaines pour adopter le projet. </a:t>
            </a:r>
          </a:p>
        </p:txBody>
      </p:sp>
    </p:spTree>
    <p:extLst>
      <p:ext uri="{BB962C8B-B14F-4D97-AF65-F5344CB8AC3E}">
        <p14:creationId xmlns:p14="http://schemas.microsoft.com/office/powerpoint/2010/main" val="3478723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ZoneTexte 8">
            <a:extLst>
              <a:ext uri="{FF2B5EF4-FFF2-40B4-BE49-F238E27FC236}">
                <a16:creationId xmlns:a16="http://schemas.microsoft.com/office/drawing/2014/main" id="{123791E1-363D-1033-F334-ACFDC2F9874A}"/>
              </a:ext>
            </a:extLst>
          </p:cNvPr>
          <p:cNvSpPr txBox="1"/>
          <p:nvPr/>
        </p:nvSpPr>
        <p:spPr>
          <a:xfrm>
            <a:off x="5508104" y="6467252"/>
            <a:ext cx="3384068" cy="369332"/>
          </a:xfrm>
          <a:prstGeom prst="rect">
            <a:avLst/>
          </a:prstGeom>
          <a:noFill/>
        </p:spPr>
        <p:txBody>
          <a:bodyPr wrap="none" rtlCol="0">
            <a:spAutoFit/>
          </a:bodyPr>
          <a:lstStyle/>
          <a:p>
            <a:r>
              <a:rPr lang="fr-FR" dirty="0"/>
              <a:t>https://europe-valleedurhone.eu/</a:t>
            </a:r>
          </a:p>
        </p:txBody>
      </p:sp>
      <p:pic>
        <p:nvPicPr>
          <p:cNvPr id="2050" name="Picture 2">
            <a:extLst>
              <a:ext uri="{FF2B5EF4-FFF2-40B4-BE49-F238E27FC236}">
                <a16:creationId xmlns:a16="http://schemas.microsoft.com/office/drawing/2014/main" id="{B32EEECD-30F9-1555-9C7A-6DE78C9993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3416" y="1944"/>
            <a:ext cx="7474569" cy="62662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5957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us-titre 2"/>
          <p:cNvSpPr txBox="1">
            <a:spLocks/>
          </p:cNvSpPr>
          <p:nvPr/>
        </p:nvSpPr>
        <p:spPr>
          <a:xfrm>
            <a:off x="491308" y="1556792"/>
            <a:ext cx="7504707" cy="1052996"/>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indent="0">
              <a:buNone/>
            </a:pPr>
            <a:r>
              <a:rPr lang="fr-FR" dirty="0"/>
              <a:t>Le président (voir ensuite); Elu pour 2 ans et six mois	</a:t>
            </a:r>
          </a:p>
        </p:txBody>
      </p:sp>
      <p:sp>
        <p:nvSpPr>
          <p:cNvPr id="5" name="Sous-titre 2"/>
          <p:cNvSpPr txBox="1">
            <a:spLocks/>
          </p:cNvSpPr>
          <p:nvPr/>
        </p:nvSpPr>
        <p:spPr>
          <a:xfrm>
            <a:off x="491308" y="3303039"/>
            <a:ext cx="6830644" cy="1065035"/>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indent="0">
              <a:buNone/>
            </a:pPr>
            <a:r>
              <a:rPr lang="fr-FR" dirty="0">
                <a:solidFill>
                  <a:schemeClr val="tx1">
                    <a:lumMod val="85000"/>
                    <a:lumOff val="15000"/>
                  </a:schemeClr>
                </a:solidFill>
              </a:rPr>
              <a:t>Les chefs d’Etat </a:t>
            </a:r>
          </a:p>
        </p:txBody>
      </p:sp>
      <p:sp>
        <p:nvSpPr>
          <p:cNvPr id="6" name="Sous-titre 2"/>
          <p:cNvSpPr txBox="1">
            <a:spLocks/>
          </p:cNvSpPr>
          <p:nvPr/>
        </p:nvSpPr>
        <p:spPr>
          <a:xfrm>
            <a:off x="491308" y="5061325"/>
            <a:ext cx="6400800" cy="936104"/>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indent="0">
              <a:buNone/>
            </a:pPr>
            <a:r>
              <a:rPr lang="fr-FR" dirty="0">
                <a:solidFill>
                  <a:schemeClr val="tx1">
                    <a:lumMod val="85000"/>
                    <a:lumOff val="15000"/>
                  </a:schemeClr>
                </a:solidFill>
              </a:rPr>
              <a:t>Si besoin de le président de la commission et le Haut représentant de l’Union pour les affaires étrangères. </a:t>
            </a:r>
          </a:p>
        </p:txBody>
      </p:sp>
      <p:sp>
        <p:nvSpPr>
          <p:cNvPr id="10" name="ZoneTexte 9"/>
          <p:cNvSpPr txBox="1"/>
          <p:nvPr/>
        </p:nvSpPr>
        <p:spPr>
          <a:xfrm>
            <a:off x="611560" y="620688"/>
            <a:ext cx="1921488" cy="46166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fr-FR" sz="2400" dirty="0"/>
              <a:t>Ses membres </a:t>
            </a:r>
          </a:p>
        </p:txBody>
      </p:sp>
    </p:spTree>
    <p:extLst>
      <p:ext uri="{BB962C8B-B14F-4D97-AF65-F5344CB8AC3E}">
        <p14:creationId xmlns:p14="http://schemas.microsoft.com/office/powerpoint/2010/main" val="2547146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827584" y="2276872"/>
            <a:ext cx="1978362" cy="523220"/>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fr-FR" sz="2800" dirty="0"/>
              <a:t>Le président</a:t>
            </a:r>
          </a:p>
        </p:txBody>
      </p:sp>
      <p:sp>
        <p:nvSpPr>
          <p:cNvPr id="6" name="Sous-titre 2"/>
          <p:cNvSpPr txBox="1">
            <a:spLocks/>
          </p:cNvSpPr>
          <p:nvPr/>
        </p:nvSpPr>
        <p:spPr>
          <a:xfrm>
            <a:off x="827584" y="3140968"/>
            <a:ext cx="7200800" cy="1296144"/>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rmAutofit fontScale="77500" lnSpcReduction="20000"/>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indent="0">
              <a:buNone/>
            </a:pPr>
            <a:r>
              <a:rPr lang="fr-FR" dirty="0"/>
              <a:t>Depuis le traité de Lisbonne, l’UE a un visage (Van </a:t>
            </a:r>
            <a:r>
              <a:rPr lang="fr-FR" dirty="0" err="1"/>
              <a:t>Rompy</a:t>
            </a:r>
            <a:r>
              <a:rPr lang="fr-FR" dirty="0"/>
              <a:t> puis </a:t>
            </a:r>
            <a:r>
              <a:rPr lang="fr-FR" dirty="0" err="1"/>
              <a:t>Tusk</a:t>
            </a:r>
            <a:r>
              <a:rPr lang="fr-FR" dirty="0"/>
              <a:t>). Représente l’UE auprès des chefs d’Etat et œuvre pour le consensus et la cohésion. </a:t>
            </a:r>
          </a:p>
          <a:p>
            <a:pPr marL="0" indent="0">
              <a:buNone/>
            </a:pPr>
            <a:endParaRPr lang="fr-FR" dirty="0"/>
          </a:p>
        </p:txBody>
      </p:sp>
    </p:spTree>
    <p:extLst>
      <p:ext uri="{BB962C8B-B14F-4D97-AF65-F5344CB8AC3E}">
        <p14:creationId xmlns:p14="http://schemas.microsoft.com/office/powerpoint/2010/main" val="2370407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059832" y="4385371"/>
            <a:ext cx="184731" cy="369332"/>
          </a:xfrm>
          <a:prstGeom prst="rect">
            <a:avLst/>
          </a:prstGeom>
          <a:noFill/>
        </p:spPr>
        <p:txBody>
          <a:bodyPr wrap="none" rtlCol="0">
            <a:spAutoFit/>
          </a:bodyPr>
          <a:lstStyle/>
          <a:p>
            <a:endParaRPr lang="fr-FR" dirty="0"/>
          </a:p>
        </p:txBody>
      </p:sp>
      <p:sp>
        <p:nvSpPr>
          <p:cNvPr id="4" name="ZoneTexte 3"/>
          <p:cNvSpPr txBox="1"/>
          <p:nvPr/>
        </p:nvSpPr>
        <p:spPr>
          <a:xfrm>
            <a:off x="836484" y="4119463"/>
            <a:ext cx="2405274" cy="46166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fr-FR" sz="2400" dirty="0"/>
              <a:t>Ses compétences </a:t>
            </a:r>
          </a:p>
        </p:txBody>
      </p:sp>
      <p:sp>
        <p:nvSpPr>
          <p:cNvPr id="10" name="ZoneTexte 9"/>
          <p:cNvSpPr txBox="1"/>
          <p:nvPr/>
        </p:nvSpPr>
        <p:spPr>
          <a:xfrm>
            <a:off x="401950" y="5281274"/>
            <a:ext cx="7789697" cy="830997"/>
          </a:xfrm>
          <a:prstGeom prst="rect">
            <a:avLst/>
          </a:prstGeom>
        </p:spPr>
        <p:style>
          <a:lnRef idx="1">
            <a:schemeClr val="dk1"/>
          </a:lnRef>
          <a:fillRef idx="2">
            <a:schemeClr val="dk1"/>
          </a:fillRef>
          <a:effectRef idx="1">
            <a:schemeClr val="dk1"/>
          </a:effectRef>
          <a:fontRef idx="minor">
            <a:schemeClr val="dk1"/>
          </a:fontRef>
        </p:style>
        <p:txBody>
          <a:bodyPr wrap="none" rtlCol="0">
            <a:spAutoFit/>
          </a:bodyPr>
          <a:lstStyle/>
          <a:p>
            <a:pPr algn="just"/>
            <a:r>
              <a:rPr lang="fr-FR" sz="2400" dirty="0"/>
              <a:t>Le Conseil européen se prononce en principe par consensus. </a:t>
            </a:r>
          </a:p>
          <a:p>
            <a:endParaRPr lang="fr-FR" sz="2400" dirty="0"/>
          </a:p>
        </p:txBody>
      </p:sp>
      <p:sp>
        <p:nvSpPr>
          <p:cNvPr id="7" name="Rectangle 6"/>
          <p:cNvSpPr/>
          <p:nvPr/>
        </p:nvSpPr>
        <p:spPr>
          <a:xfrm>
            <a:off x="2286000" y="1997839"/>
            <a:ext cx="4572000" cy="369332"/>
          </a:xfrm>
          <a:prstGeom prst="rect">
            <a:avLst/>
          </a:prstGeom>
        </p:spPr>
        <p:txBody>
          <a:bodyPr>
            <a:spAutoFit/>
          </a:bodyPr>
          <a:lstStyle/>
          <a:p>
            <a:pPr algn="just"/>
            <a:endParaRPr lang="fr-FR" dirty="0"/>
          </a:p>
        </p:txBody>
      </p:sp>
      <p:sp>
        <p:nvSpPr>
          <p:cNvPr id="13" name="ZoneTexte 12"/>
          <p:cNvSpPr txBox="1"/>
          <p:nvPr/>
        </p:nvSpPr>
        <p:spPr>
          <a:xfrm>
            <a:off x="401950" y="415053"/>
            <a:ext cx="7488833" cy="4154984"/>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algn="just"/>
            <a:r>
              <a:rPr lang="fr-FR" sz="2400" dirty="0"/>
              <a:t>Le Conseil européen se réunit deux fois par semestre à Bruxelles sur convocation de son président. En cas de circonstances exceptionnelles, ce dernier convoque une réunion extraordinaire du Conseil européen. </a:t>
            </a:r>
          </a:p>
          <a:p>
            <a:pPr algn="just"/>
            <a:r>
              <a:rPr lang="fr-FR" sz="2400" dirty="0"/>
              <a:t>Chaque réunion ordinaire du Conseil européen se déroule sur une durée maximale de deux jours. </a:t>
            </a:r>
          </a:p>
          <a:p>
            <a:pPr algn="just"/>
            <a:r>
              <a:rPr lang="fr-FR" sz="2400" dirty="0"/>
              <a:t>Ces réunions ne sont pas publiques et les délibérations relèvent du secret. </a:t>
            </a:r>
          </a:p>
          <a:p>
            <a:pPr algn="just"/>
            <a:r>
              <a:rPr lang="fr-FR" sz="2400" dirty="0"/>
              <a:t>Généralement, la 1</a:t>
            </a:r>
            <a:r>
              <a:rPr lang="fr-FR" sz="2400" baseline="30000" dirty="0"/>
              <a:t>ère</a:t>
            </a:r>
            <a:r>
              <a:rPr lang="fr-FR" sz="2400" dirty="0"/>
              <a:t> partie de la réunion est consacrée aux questions générales, alors que la seconde est réservée plus spécifiquement à la PESC</a:t>
            </a:r>
          </a:p>
        </p:txBody>
      </p:sp>
    </p:spTree>
    <p:extLst>
      <p:ext uri="{BB962C8B-B14F-4D97-AF65-F5344CB8AC3E}">
        <p14:creationId xmlns:p14="http://schemas.microsoft.com/office/powerpoint/2010/main" val="20076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5840" y="724303"/>
            <a:ext cx="7772400" cy="1470025"/>
          </a:xfrm>
        </p:spPr>
        <p:style>
          <a:lnRef idx="3">
            <a:schemeClr val="lt1"/>
          </a:lnRef>
          <a:fillRef idx="1">
            <a:schemeClr val="accent2"/>
          </a:fillRef>
          <a:effectRef idx="1">
            <a:schemeClr val="accent2"/>
          </a:effectRef>
          <a:fontRef idx="minor">
            <a:schemeClr val="lt1"/>
          </a:fontRef>
        </p:style>
        <p:txBody>
          <a:bodyPr>
            <a:normAutofit/>
          </a:bodyPr>
          <a:lstStyle/>
          <a:p>
            <a:r>
              <a:rPr lang="fr-FR" dirty="0"/>
              <a:t>Le Conseil (de l’UE)</a:t>
            </a:r>
            <a:endParaRPr lang="fr-FR" sz="1800" dirty="0"/>
          </a:p>
        </p:txBody>
      </p:sp>
      <p:sp>
        <p:nvSpPr>
          <p:cNvPr id="3" name="Sous-titre 2"/>
          <p:cNvSpPr>
            <a:spLocks noGrp="1"/>
          </p:cNvSpPr>
          <p:nvPr>
            <p:ph type="subTitle" idx="1"/>
          </p:nvPr>
        </p:nvSpPr>
        <p:spPr>
          <a:xfrm>
            <a:off x="1039652" y="2564904"/>
            <a:ext cx="6984776" cy="792088"/>
          </a:xfrm>
        </p:spPr>
        <p:style>
          <a:lnRef idx="1">
            <a:schemeClr val="dk1"/>
          </a:lnRef>
          <a:fillRef idx="2">
            <a:schemeClr val="dk1"/>
          </a:fillRef>
          <a:effectRef idx="1">
            <a:schemeClr val="dk1"/>
          </a:effectRef>
          <a:fontRef idx="minor">
            <a:schemeClr val="dk1"/>
          </a:fontRef>
        </p:style>
        <p:txBody>
          <a:bodyPr>
            <a:normAutofit/>
          </a:bodyPr>
          <a:lstStyle/>
          <a:p>
            <a:r>
              <a:rPr lang="fr-FR" dirty="0">
                <a:solidFill>
                  <a:schemeClr val="tx1">
                    <a:lumMod val="85000"/>
                    <a:lumOff val="15000"/>
                  </a:schemeClr>
                </a:solidFill>
              </a:rPr>
              <a:t>Il représente les Etats membres</a:t>
            </a:r>
          </a:p>
        </p:txBody>
      </p:sp>
      <p:sp>
        <p:nvSpPr>
          <p:cNvPr id="5" name="Sous-titre 2"/>
          <p:cNvSpPr txBox="1">
            <a:spLocks/>
          </p:cNvSpPr>
          <p:nvPr/>
        </p:nvSpPr>
        <p:spPr>
          <a:xfrm>
            <a:off x="1039652" y="3681028"/>
            <a:ext cx="6984776" cy="792088"/>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a:ln>
                  <a:noFill/>
                </a:ln>
                <a:solidFill>
                  <a:prstClr val="black">
                    <a:lumMod val="85000"/>
                    <a:lumOff val="15000"/>
                  </a:prstClr>
                </a:solidFill>
                <a:effectLst/>
                <a:uLnTx/>
                <a:uFillTx/>
                <a:latin typeface="Calibri"/>
                <a:ea typeface="+mn-ea"/>
                <a:cs typeface="+mn-cs"/>
              </a:rPr>
              <a:t>Il est exécutif et législatif</a:t>
            </a:r>
          </a:p>
        </p:txBody>
      </p:sp>
      <p:sp>
        <p:nvSpPr>
          <p:cNvPr id="6" name="Sous-titre 2"/>
          <p:cNvSpPr txBox="1">
            <a:spLocks/>
          </p:cNvSpPr>
          <p:nvPr/>
        </p:nvSpPr>
        <p:spPr>
          <a:xfrm>
            <a:off x="1070503" y="4788480"/>
            <a:ext cx="6984776" cy="792088"/>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a:ln>
                  <a:noFill/>
                </a:ln>
                <a:solidFill>
                  <a:prstClr val="black">
                    <a:lumMod val="85000"/>
                    <a:lumOff val="15000"/>
                  </a:prstClr>
                </a:solidFill>
                <a:effectLst/>
                <a:uLnTx/>
                <a:uFillTx/>
                <a:latin typeface="Calibri"/>
                <a:ea typeface="+mn-ea"/>
                <a:cs typeface="+mn-cs"/>
              </a:rPr>
              <a:t>Les ministres des Etats les représentent dans les différentes formations </a:t>
            </a:r>
          </a:p>
        </p:txBody>
      </p:sp>
    </p:spTree>
    <p:extLst>
      <p:ext uri="{BB962C8B-B14F-4D97-AF65-F5344CB8AC3E}">
        <p14:creationId xmlns:p14="http://schemas.microsoft.com/office/powerpoint/2010/main" val="3537704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bg/>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bg/>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P spid="5" grpId="0" build="p" animBg="1"/>
      <p:bldP spid="6"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us-titre 2"/>
          <p:cNvSpPr txBox="1">
            <a:spLocks/>
          </p:cNvSpPr>
          <p:nvPr/>
        </p:nvSpPr>
        <p:spPr>
          <a:xfrm>
            <a:off x="491308" y="1556792"/>
            <a:ext cx="7504707" cy="1052996"/>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a:ln>
                  <a:noFill/>
                </a:ln>
                <a:solidFill>
                  <a:prstClr val="black"/>
                </a:solidFill>
                <a:effectLst/>
                <a:uLnTx/>
                <a:uFillTx/>
                <a:latin typeface="Calibri"/>
                <a:ea typeface="+mn-ea"/>
                <a:cs typeface="+mn-cs"/>
              </a:rPr>
              <a:t>Les ministres des formations	</a:t>
            </a:r>
          </a:p>
        </p:txBody>
      </p:sp>
      <p:sp>
        <p:nvSpPr>
          <p:cNvPr id="6" name="Sous-titre 2"/>
          <p:cNvSpPr txBox="1">
            <a:spLocks/>
          </p:cNvSpPr>
          <p:nvPr/>
        </p:nvSpPr>
        <p:spPr>
          <a:xfrm>
            <a:off x="562190" y="3212976"/>
            <a:ext cx="6674106" cy="3384376"/>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rmAutofit fontScale="55000" lnSpcReduction="20000"/>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514350" marR="0" lvl="0" indent="-514350" algn="l" defTabSz="914400" rtl="0" eaLnBrk="1" fontAlgn="auto" latinLnBrk="0" hangingPunct="1">
              <a:lnSpc>
                <a:spcPct val="100000"/>
              </a:lnSpc>
              <a:spcBef>
                <a:spcPct val="20000"/>
              </a:spcBef>
              <a:spcAft>
                <a:spcPts val="0"/>
              </a:spcAft>
              <a:buClrTx/>
              <a:buSzTx/>
              <a:buFont typeface="Arial" pitchFamily="34" charset="0"/>
              <a:buAutoNum type="arabicPeriod"/>
              <a:tabLst/>
              <a:defRPr/>
            </a:pPr>
            <a:r>
              <a:rPr kumimoji="0" lang="fr-FR" sz="3200" b="0" i="0" u="none" strike="noStrike" kern="1200" cap="none" spc="0" normalizeH="0" baseline="0" noProof="0" dirty="0">
                <a:ln>
                  <a:noFill/>
                </a:ln>
                <a:solidFill>
                  <a:prstClr val="black"/>
                </a:solidFill>
                <a:effectLst/>
                <a:uLnTx/>
                <a:uFillTx/>
                <a:latin typeface="Calibri"/>
                <a:ea typeface="+mn-ea"/>
                <a:cs typeface="+mn-cs"/>
              </a:rPr>
              <a:t>Affaires générales</a:t>
            </a:r>
          </a:p>
          <a:p>
            <a:pPr marL="514350" marR="0" lvl="0" indent="-514350" algn="l" defTabSz="914400" rtl="0" eaLnBrk="1" fontAlgn="auto" latinLnBrk="0" hangingPunct="1">
              <a:lnSpc>
                <a:spcPct val="100000"/>
              </a:lnSpc>
              <a:spcBef>
                <a:spcPct val="20000"/>
              </a:spcBef>
              <a:spcAft>
                <a:spcPts val="0"/>
              </a:spcAft>
              <a:buClrTx/>
              <a:buSzTx/>
              <a:buFont typeface="Arial" pitchFamily="34" charset="0"/>
              <a:buAutoNum type="arabicPeriod"/>
              <a:tabLst/>
              <a:defRPr/>
            </a:pPr>
            <a:r>
              <a:rPr kumimoji="0" lang="fr-FR" sz="3200" b="0" i="0" u="none" strike="noStrike" kern="1200" cap="none" spc="0" normalizeH="0" baseline="0" noProof="0" dirty="0">
                <a:ln>
                  <a:noFill/>
                </a:ln>
                <a:solidFill>
                  <a:prstClr val="black"/>
                </a:solidFill>
                <a:effectLst/>
                <a:uLnTx/>
                <a:uFillTx/>
                <a:latin typeface="Calibri"/>
                <a:ea typeface="+mn-ea"/>
                <a:cs typeface="+mn-cs"/>
              </a:rPr>
              <a:t>Affaires étrangères</a:t>
            </a:r>
          </a:p>
          <a:p>
            <a:pPr marL="514350" marR="0" lvl="0" indent="-514350" algn="l" defTabSz="914400" rtl="0" eaLnBrk="1" fontAlgn="auto" latinLnBrk="0" hangingPunct="1">
              <a:lnSpc>
                <a:spcPct val="100000"/>
              </a:lnSpc>
              <a:spcBef>
                <a:spcPct val="20000"/>
              </a:spcBef>
              <a:spcAft>
                <a:spcPts val="0"/>
              </a:spcAft>
              <a:buClrTx/>
              <a:buSzTx/>
              <a:buFont typeface="Arial" pitchFamily="34" charset="0"/>
              <a:buAutoNum type="arabicPeriod"/>
              <a:tabLst/>
              <a:defRPr/>
            </a:pPr>
            <a:r>
              <a:rPr kumimoji="0" lang="fr-FR" sz="3200" b="0" i="0" u="none" strike="noStrike" kern="1200" cap="none" spc="0" normalizeH="0" baseline="0" noProof="0" dirty="0">
                <a:ln>
                  <a:noFill/>
                </a:ln>
                <a:solidFill>
                  <a:prstClr val="black"/>
                </a:solidFill>
                <a:effectLst/>
                <a:uLnTx/>
                <a:uFillTx/>
                <a:latin typeface="Calibri"/>
                <a:ea typeface="+mn-ea"/>
                <a:cs typeface="+mn-cs"/>
              </a:rPr>
              <a:t>Affaires économiques et financières</a:t>
            </a:r>
          </a:p>
          <a:p>
            <a:pPr marL="514350" marR="0" lvl="0" indent="-514350" algn="l" defTabSz="914400" rtl="0" eaLnBrk="1" fontAlgn="auto" latinLnBrk="0" hangingPunct="1">
              <a:lnSpc>
                <a:spcPct val="100000"/>
              </a:lnSpc>
              <a:spcBef>
                <a:spcPct val="20000"/>
              </a:spcBef>
              <a:spcAft>
                <a:spcPts val="0"/>
              </a:spcAft>
              <a:buClrTx/>
              <a:buSzTx/>
              <a:buFont typeface="Arial" pitchFamily="34" charset="0"/>
              <a:buAutoNum type="arabicPeriod"/>
              <a:tabLst/>
              <a:defRPr/>
            </a:pPr>
            <a:r>
              <a:rPr kumimoji="0" lang="fr-FR" sz="3200" b="0" i="0" u="none" strike="noStrike" kern="1200" cap="none" spc="0" normalizeH="0" baseline="0" noProof="0" dirty="0">
                <a:ln>
                  <a:noFill/>
                </a:ln>
                <a:solidFill>
                  <a:prstClr val="black"/>
                </a:solidFill>
                <a:effectLst/>
                <a:uLnTx/>
                <a:uFillTx/>
                <a:latin typeface="Calibri"/>
                <a:ea typeface="+mn-ea"/>
                <a:cs typeface="+mn-cs"/>
              </a:rPr>
              <a:t>Justice et affaires intérieures</a:t>
            </a:r>
          </a:p>
          <a:p>
            <a:pPr marL="514350" marR="0" lvl="0" indent="-514350" algn="l" defTabSz="914400" rtl="0" eaLnBrk="1" fontAlgn="auto" latinLnBrk="0" hangingPunct="1">
              <a:lnSpc>
                <a:spcPct val="100000"/>
              </a:lnSpc>
              <a:spcBef>
                <a:spcPct val="20000"/>
              </a:spcBef>
              <a:spcAft>
                <a:spcPts val="0"/>
              </a:spcAft>
              <a:buClrTx/>
              <a:buSzTx/>
              <a:buFont typeface="Arial" pitchFamily="34" charset="0"/>
              <a:buAutoNum type="arabicPeriod"/>
              <a:tabLst/>
              <a:defRPr/>
            </a:pPr>
            <a:r>
              <a:rPr kumimoji="0" lang="fr-FR" sz="3200" b="0" i="0" u="none" strike="noStrike" kern="1200" cap="none" spc="0" normalizeH="0" baseline="0" noProof="0" dirty="0">
                <a:ln>
                  <a:noFill/>
                </a:ln>
                <a:solidFill>
                  <a:prstClr val="black"/>
                </a:solidFill>
                <a:effectLst/>
                <a:uLnTx/>
                <a:uFillTx/>
                <a:latin typeface="Calibri"/>
                <a:ea typeface="+mn-ea"/>
                <a:cs typeface="+mn-cs"/>
              </a:rPr>
              <a:t>Emploi, politique sociale, santé et consommateurs</a:t>
            </a:r>
          </a:p>
          <a:p>
            <a:pPr marL="514350" marR="0" lvl="0" indent="-514350" algn="l" defTabSz="914400" rtl="0" eaLnBrk="1" fontAlgn="auto" latinLnBrk="0" hangingPunct="1">
              <a:lnSpc>
                <a:spcPct val="100000"/>
              </a:lnSpc>
              <a:spcBef>
                <a:spcPct val="20000"/>
              </a:spcBef>
              <a:spcAft>
                <a:spcPts val="0"/>
              </a:spcAft>
              <a:buClrTx/>
              <a:buSzTx/>
              <a:buFont typeface="Arial" pitchFamily="34" charset="0"/>
              <a:buAutoNum type="arabicPeriod"/>
              <a:tabLst/>
              <a:defRPr/>
            </a:pPr>
            <a:r>
              <a:rPr kumimoji="0" lang="fr-FR" sz="3200" b="0" i="0" u="none" strike="noStrike" kern="1200" cap="none" spc="0" normalizeH="0" baseline="0" noProof="0" dirty="0">
                <a:ln>
                  <a:noFill/>
                </a:ln>
                <a:solidFill>
                  <a:prstClr val="black"/>
                </a:solidFill>
                <a:effectLst/>
                <a:uLnTx/>
                <a:uFillTx/>
                <a:latin typeface="Calibri"/>
                <a:ea typeface="+mn-ea"/>
                <a:cs typeface="+mn-cs"/>
              </a:rPr>
              <a:t>Industrie, recherche, tourisme</a:t>
            </a:r>
          </a:p>
          <a:p>
            <a:pPr marL="514350" marR="0" lvl="0" indent="-514350" algn="l" defTabSz="914400" rtl="0" eaLnBrk="1" fontAlgn="auto" latinLnBrk="0" hangingPunct="1">
              <a:lnSpc>
                <a:spcPct val="100000"/>
              </a:lnSpc>
              <a:spcBef>
                <a:spcPct val="20000"/>
              </a:spcBef>
              <a:spcAft>
                <a:spcPts val="0"/>
              </a:spcAft>
              <a:buClrTx/>
              <a:buSzTx/>
              <a:buFont typeface="Arial" pitchFamily="34" charset="0"/>
              <a:buAutoNum type="arabicPeriod"/>
              <a:tabLst/>
              <a:defRPr/>
            </a:pPr>
            <a:r>
              <a:rPr kumimoji="0" lang="fr-FR" sz="3200" b="0" i="0" u="none" strike="noStrike" kern="1200" cap="none" spc="0" normalizeH="0" baseline="0" noProof="0" dirty="0">
                <a:ln>
                  <a:noFill/>
                </a:ln>
                <a:solidFill>
                  <a:prstClr val="black"/>
                </a:solidFill>
                <a:effectLst/>
                <a:uLnTx/>
                <a:uFillTx/>
                <a:latin typeface="Calibri"/>
                <a:ea typeface="+mn-ea"/>
                <a:cs typeface="+mn-cs"/>
              </a:rPr>
              <a:t>Transports et télécommunications</a:t>
            </a:r>
          </a:p>
          <a:p>
            <a:pPr marL="514350" marR="0" lvl="0" indent="-514350" algn="l" defTabSz="914400" rtl="0" eaLnBrk="1" fontAlgn="auto" latinLnBrk="0" hangingPunct="1">
              <a:lnSpc>
                <a:spcPct val="100000"/>
              </a:lnSpc>
              <a:spcBef>
                <a:spcPct val="20000"/>
              </a:spcBef>
              <a:spcAft>
                <a:spcPts val="0"/>
              </a:spcAft>
              <a:buClrTx/>
              <a:buSzTx/>
              <a:buFont typeface="Arial" pitchFamily="34" charset="0"/>
              <a:buAutoNum type="arabicPeriod"/>
              <a:tabLst/>
              <a:defRPr/>
            </a:pPr>
            <a:r>
              <a:rPr kumimoji="0" lang="fr-FR" sz="3200" b="0" i="0" u="none" strike="noStrike" kern="1200" cap="none" spc="0" normalizeH="0" baseline="0" noProof="0" dirty="0">
                <a:ln>
                  <a:noFill/>
                </a:ln>
                <a:solidFill>
                  <a:prstClr val="black"/>
                </a:solidFill>
                <a:effectLst/>
                <a:uLnTx/>
                <a:uFillTx/>
                <a:latin typeface="Calibri"/>
                <a:ea typeface="+mn-ea"/>
                <a:cs typeface="+mn-cs"/>
              </a:rPr>
              <a:t>Agriculture et pêche</a:t>
            </a:r>
          </a:p>
          <a:p>
            <a:pPr marL="514350" marR="0" lvl="0" indent="-514350" algn="l" defTabSz="914400" rtl="0" eaLnBrk="1" fontAlgn="auto" latinLnBrk="0" hangingPunct="1">
              <a:lnSpc>
                <a:spcPct val="100000"/>
              </a:lnSpc>
              <a:spcBef>
                <a:spcPct val="20000"/>
              </a:spcBef>
              <a:spcAft>
                <a:spcPts val="0"/>
              </a:spcAft>
              <a:buClrTx/>
              <a:buSzTx/>
              <a:buFont typeface="Arial" pitchFamily="34" charset="0"/>
              <a:buAutoNum type="arabicPeriod"/>
              <a:tabLst/>
              <a:defRPr/>
            </a:pPr>
            <a:r>
              <a:rPr kumimoji="0" lang="fr-FR" sz="3200" b="0" i="0" u="none" strike="noStrike" kern="1200" cap="none" spc="0" normalizeH="0" baseline="0" noProof="0" dirty="0">
                <a:ln>
                  <a:noFill/>
                </a:ln>
                <a:solidFill>
                  <a:prstClr val="black"/>
                </a:solidFill>
                <a:effectLst/>
                <a:uLnTx/>
                <a:uFillTx/>
                <a:latin typeface="Calibri"/>
                <a:ea typeface="+mn-ea"/>
                <a:cs typeface="+mn-cs"/>
              </a:rPr>
              <a:t>Environnement</a:t>
            </a:r>
          </a:p>
          <a:p>
            <a:pPr marL="514350" marR="0" lvl="0" indent="-514350" algn="l" defTabSz="914400" rtl="0" eaLnBrk="1" fontAlgn="auto" latinLnBrk="0" hangingPunct="1">
              <a:lnSpc>
                <a:spcPct val="100000"/>
              </a:lnSpc>
              <a:spcBef>
                <a:spcPct val="20000"/>
              </a:spcBef>
              <a:spcAft>
                <a:spcPts val="0"/>
              </a:spcAft>
              <a:buClrTx/>
              <a:buSzTx/>
              <a:buFont typeface="Arial" pitchFamily="34" charset="0"/>
              <a:buAutoNum type="arabicPeriod"/>
              <a:tabLst/>
              <a:defRPr/>
            </a:pPr>
            <a:r>
              <a:rPr kumimoji="0" lang="fr-FR" sz="3200" b="0" i="0" u="none" strike="noStrike" kern="1200" cap="none" spc="0" normalizeH="0" baseline="0" noProof="0" dirty="0">
                <a:ln>
                  <a:noFill/>
                </a:ln>
                <a:solidFill>
                  <a:prstClr val="black"/>
                </a:solidFill>
                <a:effectLst/>
                <a:uLnTx/>
                <a:uFillTx/>
                <a:latin typeface="Calibri"/>
                <a:ea typeface="+mn-ea"/>
                <a:cs typeface="+mn-cs"/>
              </a:rPr>
              <a:t>Education, jeunesse, culture et sport</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a:ln>
                  <a:noFill/>
                </a:ln>
                <a:solidFill>
                  <a:prstClr val="black">
                    <a:lumMod val="85000"/>
                    <a:lumOff val="15000"/>
                  </a:prstClr>
                </a:solidFill>
                <a:effectLst/>
                <a:uLnTx/>
                <a:uFillTx/>
                <a:latin typeface="Calibri"/>
                <a:ea typeface="+mn-ea"/>
                <a:cs typeface="+mn-cs"/>
              </a:rPr>
              <a:t>. </a:t>
            </a:r>
          </a:p>
        </p:txBody>
      </p:sp>
      <p:sp>
        <p:nvSpPr>
          <p:cNvPr id="10" name="ZoneTexte 9"/>
          <p:cNvSpPr txBox="1"/>
          <p:nvPr/>
        </p:nvSpPr>
        <p:spPr>
          <a:xfrm>
            <a:off x="611560" y="620688"/>
            <a:ext cx="1921488" cy="46166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Calibri"/>
                <a:ea typeface="+mn-ea"/>
                <a:cs typeface="+mn-cs"/>
              </a:rPr>
              <a:t>Ses membres </a:t>
            </a:r>
          </a:p>
        </p:txBody>
      </p:sp>
    </p:spTree>
    <p:extLst>
      <p:ext uri="{BB962C8B-B14F-4D97-AF65-F5344CB8AC3E}">
        <p14:creationId xmlns:p14="http://schemas.microsoft.com/office/powerpoint/2010/main" val="3654602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us-titre 2"/>
          <p:cNvSpPr txBox="1">
            <a:spLocks/>
          </p:cNvSpPr>
          <p:nvPr/>
        </p:nvSpPr>
        <p:spPr>
          <a:xfrm>
            <a:off x="827584" y="764704"/>
            <a:ext cx="7200800" cy="936104"/>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a:ln>
                  <a:noFill/>
                </a:ln>
                <a:solidFill>
                  <a:prstClr val="black"/>
                </a:solidFill>
                <a:effectLst/>
                <a:uLnTx/>
                <a:uFillTx/>
                <a:latin typeface="Calibri"/>
                <a:ea typeface="+mn-ea"/>
                <a:cs typeface="+mn-cs"/>
              </a:rPr>
              <a:t>Mais les travaux sont supervisés par  le conseil des Affaires générales (présidence par trois membres de manière tournante)	</a:t>
            </a:r>
          </a:p>
        </p:txBody>
      </p:sp>
      <p:sp>
        <p:nvSpPr>
          <p:cNvPr id="5" name="ZoneTexte 4"/>
          <p:cNvSpPr txBox="1"/>
          <p:nvPr/>
        </p:nvSpPr>
        <p:spPr>
          <a:xfrm>
            <a:off x="821562" y="3789040"/>
            <a:ext cx="2763192" cy="523220"/>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a:ln>
                  <a:noFill/>
                </a:ln>
                <a:solidFill>
                  <a:prstClr val="black"/>
                </a:solidFill>
                <a:effectLst/>
                <a:uLnTx/>
                <a:uFillTx/>
                <a:latin typeface="Calibri"/>
                <a:ea typeface="+mn-ea"/>
                <a:cs typeface="+mn-cs"/>
              </a:rPr>
              <a:t>Les compétences </a:t>
            </a:r>
          </a:p>
        </p:txBody>
      </p:sp>
      <p:sp>
        <p:nvSpPr>
          <p:cNvPr id="2" name="Rectangle 1"/>
          <p:cNvSpPr/>
          <p:nvPr/>
        </p:nvSpPr>
        <p:spPr>
          <a:xfrm>
            <a:off x="821562" y="2048650"/>
            <a:ext cx="7422846" cy="1477328"/>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black"/>
                </a:solidFill>
                <a:effectLst/>
                <a:uLnTx/>
                <a:uFillTx/>
                <a:latin typeface="Calibri"/>
                <a:ea typeface="+mn-ea"/>
                <a:cs typeface="+mn-cs"/>
              </a:rPr>
              <a:t>La formation « Affaires étrangères » du Conseil est présidée par le Haut représentant de l’Union pour les affaires étrangères et la politique de sécurité : </a:t>
            </a:r>
            <a:r>
              <a:rPr kumimoji="0" lang="fr-FR" sz="1800" b="0" i="0" u="none" strike="noStrike" kern="1200" cap="none" spc="0" normalizeH="0" baseline="0" noProof="0" dirty="0" err="1">
                <a:ln>
                  <a:noFill/>
                </a:ln>
                <a:solidFill>
                  <a:prstClr val="black"/>
                </a:solidFill>
                <a:effectLst/>
                <a:uLnTx/>
                <a:uFillTx/>
                <a:latin typeface="Calibri"/>
                <a:ea typeface="+mn-ea"/>
                <a:cs typeface="+mn-cs"/>
              </a:rPr>
              <a:t>Federica</a:t>
            </a:r>
            <a:r>
              <a:rPr kumimoji="0" lang="fr-FR" sz="1800" b="0" i="0" u="none" strike="noStrike" kern="1200" cap="none" spc="0" normalizeH="0" baseline="0" noProof="0" dirty="0">
                <a:ln>
                  <a:noFill/>
                </a:ln>
                <a:solidFill>
                  <a:prstClr val="black"/>
                </a:solidFill>
                <a:effectLst/>
                <a:uLnTx/>
                <a:uFillTx/>
                <a:latin typeface="Calibri"/>
                <a:ea typeface="+mn-ea"/>
                <a:cs typeface="+mn-cs"/>
              </a:rPr>
              <a:t> </a:t>
            </a:r>
            <a:r>
              <a:rPr kumimoji="0" lang="fr-FR" sz="1800" b="0" i="0" u="none" strike="noStrike" kern="1200" cap="none" spc="0" normalizeH="0" baseline="0" noProof="0" dirty="0" err="1">
                <a:ln>
                  <a:noFill/>
                </a:ln>
                <a:solidFill>
                  <a:prstClr val="black"/>
                </a:solidFill>
                <a:effectLst/>
                <a:uLnTx/>
                <a:uFillTx/>
                <a:latin typeface="Calibri"/>
                <a:ea typeface="+mn-ea"/>
                <a:cs typeface="+mn-cs"/>
              </a:rPr>
              <a:t>Mogherini</a:t>
            </a:r>
            <a:r>
              <a:rPr kumimoji="0" lang="fr-FR" sz="1800" b="0" i="0" u="none" strike="noStrike" kern="1200" cap="none" spc="0" normalizeH="0" baseline="0" noProof="0" dirty="0">
                <a:ln>
                  <a:noFill/>
                </a:ln>
                <a:solidFill>
                  <a:prstClr val="black"/>
                </a:solidFill>
                <a:effectLst/>
                <a:uLnTx/>
                <a:uFillTx/>
                <a:latin typeface="Calibri"/>
                <a:ea typeface="+mn-ea"/>
                <a:cs typeface="+mn-cs"/>
              </a:rPr>
              <a:t> (It.)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black"/>
                </a:solidFill>
                <a:effectLst/>
                <a:uLnTx/>
                <a:uFillTx/>
                <a:latin typeface="Calibri"/>
                <a:ea typeface="+mn-ea"/>
                <a:cs typeface="+mn-cs"/>
              </a:rPr>
              <a:t>Celui-ci est nommé à la majorité par le Conseil européen, avec l’accord du président de la Commission européenne pour un mandat de 5 ans</a:t>
            </a:r>
          </a:p>
        </p:txBody>
      </p:sp>
      <p:sp>
        <p:nvSpPr>
          <p:cNvPr id="3" name="Rectangle 2"/>
          <p:cNvSpPr/>
          <p:nvPr/>
        </p:nvSpPr>
        <p:spPr>
          <a:xfrm>
            <a:off x="819153" y="4365104"/>
            <a:ext cx="7638870" cy="2031325"/>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black"/>
                </a:solidFill>
                <a:effectLst/>
                <a:uLnTx/>
                <a:uFillTx/>
                <a:latin typeface="Calibri"/>
                <a:ea typeface="+mn-ea"/>
                <a:cs typeface="+mn-cs"/>
              </a:rPr>
              <a:t>Le Conseil dispose du </a:t>
            </a:r>
            <a:r>
              <a:rPr kumimoji="0" lang="fr-FR" sz="1800" b="1" i="0" u="none" strike="noStrike" kern="1200" cap="none" spc="0" normalizeH="0" baseline="0" noProof="0" dirty="0">
                <a:ln>
                  <a:noFill/>
                </a:ln>
                <a:solidFill>
                  <a:prstClr val="black"/>
                </a:solidFill>
                <a:effectLst/>
                <a:uLnTx/>
                <a:uFillTx/>
                <a:latin typeface="Calibri"/>
                <a:ea typeface="+mn-ea"/>
                <a:cs typeface="+mn-cs"/>
              </a:rPr>
              <a:t>pouvoir législatif </a:t>
            </a:r>
            <a:r>
              <a:rPr kumimoji="0" lang="fr-FR" sz="1800" b="0" i="0" u="none" strike="noStrike" kern="1200" cap="none" spc="0" normalizeH="0" baseline="0" noProof="0" dirty="0">
                <a:ln>
                  <a:noFill/>
                </a:ln>
                <a:solidFill>
                  <a:prstClr val="black"/>
                </a:solidFill>
                <a:effectLst/>
                <a:uLnTx/>
                <a:uFillTx/>
                <a:latin typeface="Calibri"/>
                <a:ea typeface="+mn-ea"/>
                <a:cs typeface="+mn-cs"/>
              </a:rPr>
              <a:t>et du </a:t>
            </a:r>
            <a:r>
              <a:rPr kumimoji="0" lang="fr-FR" sz="1800" b="1" i="0" u="none" strike="noStrike" kern="1200" cap="none" spc="0" normalizeH="0" baseline="0" noProof="0" dirty="0">
                <a:ln>
                  <a:noFill/>
                </a:ln>
                <a:solidFill>
                  <a:prstClr val="black"/>
                </a:solidFill>
                <a:effectLst/>
                <a:uLnTx/>
                <a:uFillTx/>
                <a:latin typeface="Calibri"/>
                <a:ea typeface="+mn-ea"/>
                <a:cs typeface="+mn-cs"/>
              </a:rPr>
              <a:t>pouvoir budgétaire</a:t>
            </a:r>
            <a:r>
              <a:rPr kumimoji="0" lang="fr-FR" sz="1800" b="0" i="0" u="none" strike="noStrike" kern="1200" cap="none" spc="0" normalizeH="0" baseline="0" noProof="0" dirty="0">
                <a:ln>
                  <a:noFill/>
                </a:ln>
                <a:solidFill>
                  <a:prstClr val="black"/>
                </a:solidFill>
                <a:effectLst/>
                <a:uLnTx/>
                <a:uFillTx/>
                <a:latin typeface="Calibri"/>
                <a:ea typeface="+mn-ea"/>
                <a:cs typeface="+mn-cs"/>
              </a:rPr>
              <a:t>, qu’il partage avec le Parlement européen.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black"/>
                </a:solidFill>
                <a:effectLst/>
                <a:uLnTx/>
                <a:uFillTx/>
                <a:latin typeface="Calibri"/>
                <a:ea typeface="+mn-ea"/>
                <a:cs typeface="+mn-cs"/>
              </a:rPr>
              <a:t>Dans le domaine de la </a:t>
            </a:r>
            <a:r>
              <a:rPr kumimoji="0" lang="fr-FR" sz="1800" b="1" i="0" u="none" strike="noStrike" kern="1200" cap="none" spc="0" normalizeH="0" baseline="0" noProof="0" dirty="0">
                <a:ln>
                  <a:noFill/>
                </a:ln>
                <a:solidFill>
                  <a:prstClr val="black"/>
                </a:solidFill>
                <a:effectLst/>
                <a:uLnTx/>
                <a:uFillTx/>
                <a:latin typeface="Calibri"/>
                <a:ea typeface="+mn-ea"/>
                <a:cs typeface="+mn-cs"/>
              </a:rPr>
              <a:t>PESC</a:t>
            </a:r>
            <a:r>
              <a:rPr kumimoji="0" lang="fr-FR" sz="1800" b="0" i="0" u="none" strike="noStrike" kern="1200" cap="none" spc="0" normalizeH="0" baseline="0" noProof="0" dirty="0">
                <a:ln>
                  <a:noFill/>
                </a:ln>
                <a:solidFill>
                  <a:prstClr val="black"/>
                </a:solidFill>
                <a:effectLst/>
                <a:uLnTx/>
                <a:uFillTx/>
                <a:latin typeface="Calibri"/>
                <a:ea typeface="+mn-ea"/>
                <a:cs typeface="+mn-cs"/>
              </a:rPr>
              <a:t>, il lui incombe de prendre les décisions nécessaires à la définition et à la mise en œuvre de cette politique sur la base des orientations générales et des lignes stratégiques définies par le Conseil européen. </a:t>
            </a:r>
          </a:p>
        </p:txBody>
      </p:sp>
    </p:spTree>
    <p:extLst>
      <p:ext uri="{BB962C8B-B14F-4D97-AF65-F5344CB8AC3E}">
        <p14:creationId xmlns:p14="http://schemas.microsoft.com/office/powerpoint/2010/main" val="2680223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701</TotalTime>
  <Words>1595</Words>
  <Application>Microsoft Office PowerPoint</Application>
  <PresentationFormat>Affichage à l'écran (4:3)</PresentationFormat>
  <Paragraphs>118</Paragraphs>
  <Slides>23</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23</vt:i4>
      </vt:variant>
    </vt:vector>
  </HeadingPairs>
  <TitlesOfParts>
    <vt:vector size="27" baseType="lpstr">
      <vt:lpstr>Arial</vt:lpstr>
      <vt:lpstr>Calibri</vt:lpstr>
      <vt:lpstr>Wingdings</vt:lpstr>
      <vt:lpstr>Thème Office</vt:lpstr>
      <vt:lpstr>Le conseil européen</vt:lpstr>
      <vt:lpstr>Les institutions de l’UE</vt:lpstr>
      <vt:lpstr>Présentation PowerPoint</vt:lpstr>
      <vt:lpstr>Présentation PowerPoint</vt:lpstr>
      <vt:lpstr>Présentation PowerPoint</vt:lpstr>
      <vt:lpstr>Présentation PowerPoint</vt:lpstr>
      <vt:lpstr>Le Conseil (de l’UE)</vt:lpstr>
      <vt:lpstr>Présentation PowerPoint</vt:lpstr>
      <vt:lpstr>Présentation PowerPoint</vt:lpstr>
      <vt:lpstr>Présentation PowerPoint</vt:lpstr>
      <vt:lpstr>Présentation PowerPoint</vt:lpstr>
      <vt:lpstr>La commission européenne </vt:lpstr>
      <vt:lpstr>Présentation PowerPoint</vt:lpstr>
      <vt:lpstr>Présentation PowerPoint</vt:lpstr>
      <vt:lpstr>Présentation PowerPoint</vt:lpstr>
      <vt:lpstr>Présentation PowerPoint</vt:lpstr>
      <vt:lpstr>Présentation PowerPoint</vt:lpstr>
      <vt:lpstr>Le Parlement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Droit du commerce international</dc:title>
  <dc:creator>Escriva</dc:creator>
  <cp:lastModifiedBy>Laurent Escriva</cp:lastModifiedBy>
  <cp:revision>51</cp:revision>
  <dcterms:created xsi:type="dcterms:W3CDTF">2013-10-02T13:53:43Z</dcterms:created>
  <dcterms:modified xsi:type="dcterms:W3CDTF">2024-04-19T08:01:18Z</dcterms:modified>
</cp:coreProperties>
</file>