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8" r:id="rId2"/>
    <p:sldId id="256" r:id="rId3"/>
    <p:sldId id="270" r:id="rId4"/>
    <p:sldId id="257" r:id="rId5"/>
    <p:sldId id="258" r:id="rId6"/>
    <p:sldId id="280" r:id="rId7"/>
    <p:sldId id="259" r:id="rId8"/>
    <p:sldId id="281" r:id="rId9"/>
    <p:sldId id="260" r:id="rId10"/>
    <p:sldId id="261" r:id="rId11"/>
    <p:sldId id="267" r:id="rId12"/>
    <p:sldId id="269" r:id="rId13"/>
    <p:sldId id="272" r:id="rId14"/>
    <p:sldId id="273" r:id="rId15"/>
    <p:sldId id="279" r:id="rId16"/>
    <p:sldId id="274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5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5BB35-856B-4482-95A7-269A917BFF03}" type="datetimeFigureOut">
              <a:rPr lang="fr-FR" smtClean="0"/>
              <a:t>22/03/2024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223E3-1D60-40B4-8355-E5EEC6CB75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95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DE88F-1F85-4A27-9D34-D74A50E7B0D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902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3B8F-A085-4316-A8EE-1E9356DDBAC5}" type="datetimeFigureOut">
              <a:rPr lang="fr-FR" smtClean="0"/>
              <a:t>22/03/2024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3EB6-F72C-488F-977A-570D08ACA3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057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3B8F-A085-4316-A8EE-1E9356DDBAC5}" type="datetimeFigureOut">
              <a:rPr lang="fr-FR" smtClean="0"/>
              <a:t>22/03/2024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3EB6-F72C-488F-977A-570D08ACA3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2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3B8F-A085-4316-A8EE-1E9356DDBAC5}" type="datetimeFigureOut">
              <a:rPr lang="fr-FR" smtClean="0"/>
              <a:t>22/03/2024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3EB6-F72C-488F-977A-570D08ACA3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380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3B8F-A085-4316-A8EE-1E9356DDBAC5}" type="datetimeFigureOut">
              <a:rPr lang="fr-FR" smtClean="0"/>
              <a:t>22/03/2024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3EB6-F72C-488F-977A-570D08ACA3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6474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3B8F-A085-4316-A8EE-1E9356DDBAC5}" type="datetimeFigureOut">
              <a:rPr lang="fr-FR" smtClean="0"/>
              <a:t>22/03/2024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3EB6-F72C-488F-977A-570D08ACA3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7808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3B8F-A085-4316-A8EE-1E9356DDBAC5}" type="datetimeFigureOut">
              <a:rPr lang="fr-FR" smtClean="0"/>
              <a:t>22/03/2024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3EB6-F72C-488F-977A-570D08ACA3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0551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3B8F-A085-4316-A8EE-1E9356DDBAC5}" type="datetimeFigureOut">
              <a:rPr lang="fr-FR" smtClean="0"/>
              <a:t>22/03/2024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3EB6-F72C-488F-977A-570D08ACA3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3301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3B8F-A085-4316-A8EE-1E9356DDBAC5}" type="datetimeFigureOut">
              <a:rPr lang="fr-FR" smtClean="0"/>
              <a:t>22/03/2024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3EB6-F72C-488F-977A-570D08ACA3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0485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3B8F-A085-4316-A8EE-1E9356DDBAC5}" type="datetimeFigureOut">
              <a:rPr lang="fr-FR" smtClean="0"/>
              <a:t>22/03/2024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3EB6-F72C-488F-977A-570D08ACA3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646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3B8F-A085-4316-A8EE-1E9356DDBAC5}" type="datetimeFigureOut">
              <a:rPr lang="fr-FR" smtClean="0"/>
              <a:t>22/03/2024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3EB6-F72C-488F-977A-570D08ACA3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304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3B8F-A085-4316-A8EE-1E9356DDBAC5}" type="datetimeFigureOut">
              <a:rPr lang="fr-FR" smtClean="0"/>
              <a:t>22/03/2024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3EB6-F72C-488F-977A-570D08ACA3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500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83B8F-A085-4316-A8EE-1E9356DDBAC5}" type="datetimeFigureOut">
              <a:rPr lang="fr-FR" smtClean="0"/>
              <a:t>22/03/2024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D3EB6-F72C-488F-977A-570D08ACA3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986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Ldd5mZrelU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rancetvinfo.fr/monde/europe/video-cohn-bendit-prone-l-europe-federale_148917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2981" y="1974611"/>
            <a:ext cx="2613805" cy="1815378"/>
          </a:xfrm>
        </p:spPr>
        <p:txBody>
          <a:bodyPr rtlCol="0">
            <a:normAutofit/>
          </a:bodyPr>
          <a:lstStyle/>
          <a:p>
            <a:pPr algn="l"/>
            <a:r>
              <a:rPr lang="fr-FR" sz="3000" b="1" dirty="0">
                <a:latin typeface="Calibri" panose="020F0502020204030204" pitchFamily="34" charset="0"/>
                <a:cs typeface="Calibri" panose="020F0502020204030204" pitchFamily="34" charset="0"/>
              </a:rPr>
              <a:t>Culture et Institutions Européennes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2474" y="3975700"/>
            <a:ext cx="2613804" cy="769908"/>
          </a:xfrm>
        </p:spPr>
        <p:txBody>
          <a:bodyPr rtlCol="0">
            <a:normAutofit/>
          </a:bodyPr>
          <a:lstStyle/>
          <a:p>
            <a:pPr algn="l" rtl="0"/>
            <a:r>
              <a:rPr lang="fr-FR" sz="1725" dirty="0"/>
              <a:t>              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8F9AA90-068C-483F-B454-508F531D4A96}"/>
              </a:ext>
            </a:extLst>
          </p:cNvPr>
          <p:cNvSpPr txBox="1"/>
          <p:nvPr/>
        </p:nvSpPr>
        <p:spPr>
          <a:xfrm>
            <a:off x="7444717" y="4007545"/>
            <a:ext cx="1510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fr-FR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Laurent </a:t>
            </a:r>
            <a:r>
              <a:rPr lang="fr-FR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Escriva</a:t>
            </a:r>
            <a:endParaRPr lang="fr-FR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defRPr/>
            </a:pPr>
            <a:r>
              <a:rPr lang="fr-FR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BC598DC-4226-F318-DFEB-4CD5FFF520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4451" y="3946331"/>
            <a:ext cx="1510961" cy="79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F3E00EA-CE8F-F18B-464B-5718710A8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789" y="0"/>
            <a:ext cx="2670048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5576" y="1268760"/>
            <a:ext cx="8399971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dirty="0"/>
              <a:t>Pour Jacques Delors, « l’Europe a besoin de tirer sa légitimité de deux sources, celle de l’Etat-Nation qu’incarne le Conseil européen et celle qui dérive directement de ses citoyens par le canal du Parlement européen ». 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Derrière le concept de fédération d’Etats-Nations figurent deux sources de pouvoir : </a:t>
            </a:r>
          </a:p>
          <a:p>
            <a:pPr marL="446088" indent="-265113" algn="just">
              <a:buFont typeface="Wingdings" panose="05000000000000000000" pitchFamily="2" charset="2"/>
              <a:buChar char="ü"/>
            </a:pPr>
            <a:r>
              <a:rPr lang="fr-FR" dirty="0"/>
              <a:t>les Etats, réalité incontournable chargée d’histoire, </a:t>
            </a:r>
          </a:p>
          <a:p>
            <a:pPr marL="446088" indent="-265113" algn="just">
              <a:buFont typeface="Wingdings" panose="05000000000000000000" pitchFamily="2" charset="2"/>
              <a:buChar char="ü"/>
            </a:pPr>
            <a:r>
              <a:rPr lang="fr-FR" dirty="0"/>
              <a:t>les citoyens eux-mêmes directement appelés à s’exprimer par la voie du suffrage universel à l’échelle de l’UE. </a:t>
            </a:r>
          </a:p>
        </p:txBody>
      </p:sp>
    </p:spTree>
    <p:extLst>
      <p:ext uri="{BB962C8B-B14F-4D97-AF65-F5344CB8AC3E}">
        <p14:creationId xmlns:p14="http://schemas.microsoft.com/office/powerpoint/2010/main" val="105668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3D5AF3C-ED1D-3A61-C83E-A3C67DDA8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935"/>
            <a:ext cx="2670048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15616" y="908720"/>
            <a:ext cx="6480720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dirty="0"/>
              <a:t>La méthode communautaire se présente sous les traits d’un mélange de supranationalité et d’</a:t>
            </a:r>
            <a:r>
              <a:rPr lang="fr-FR" dirty="0" err="1"/>
              <a:t>intergouvernementalité</a:t>
            </a:r>
            <a:r>
              <a:rPr lang="fr-FR" dirty="0"/>
              <a:t>.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Elle implique l’existence d’institutions supranationales, telles que la Commission, le Parlement, la Cour de justice et la Banque centrale européenne. 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Mais elle fait aussi une large place à la présence d’institutions intergouvernementales : le Conseil européen et le Conseil.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5616" y="3933056"/>
            <a:ext cx="648072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dirty="0"/>
              <a:t>Cette méthode s’efforce donc d’opérer l’équilibre entre l’intérêt général européen, dégagé par les institutions supranationales, et l’intérêt des Etats garanti par le Conseil européen et le Conseil.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Néanmoins, </a:t>
            </a:r>
            <a:r>
              <a:rPr lang="fr-FR" b="1" dirty="0"/>
              <a:t>la supranationalité tend de plus en plus à prendre le pas sur l’</a:t>
            </a:r>
            <a:r>
              <a:rPr lang="fr-FR" b="1" dirty="0" err="1"/>
              <a:t>intergouvernementalité</a:t>
            </a:r>
            <a:r>
              <a:rPr lang="fr-FR" dirty="0"/>
              <a:t>.</a:t>
            </a:r>
            <a:endParaRPr lang="fr-FR" b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0C68C32-4CC6-2F74-3A76-EB203B68767A}"/>
              </a:ext>
            </a:extLst>
          </p:cNvPr>
          <p:cNvSpPr txBox="1"/>
          <p:nvPr/>
        </p:nvSpPr>
        <p:spPr>
          <a:xfrm>
            <a:off x="2286000" y="3302351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Cécile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336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98E8B15-9673-6632-63E6-78677393D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84" y="0"/>
            <a:ext cx="2670048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331640" y="332656"/>
            <a:ext cx="406444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Aujourd’hui l’UE aurait une taille critique </a:t>
            </a:r>
          </a:p>
        </p:txBody>
      </p:sp>
      <p:pic>
        <p:nvPicPr>
          <p:cNvPr id="1026" name="Picture 2" descr="Union européenne — Wikipédia">
            <a:extLst>
              <a:ext uri="{FF2B5EF4-FFF2-40B4-BE49-F238E27FC236}">
                <a16:creationId xmlns:a16="http://schemas.microsoft.com/office/drawing/2014/main" id="{49CAE815-6376-C900-278F-E2A164A69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5544616" cy="398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155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6089453-A78F-3D01-E54C-8B1E9DC46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789" y="0"/>
            <a:ext cx="2670048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1669" y="2295221"/>
            <a:ext cx="6658464" cy="9197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manière évidente (?): les pays candidats doivent être Européens  </a:t>
            </a: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477660" y="3660108"/>
            <a:ext cx="6830644" cy="106503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Présentant un caractère démocratique </a:t>
            </a: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491308" y="5061325"/>
            <a:ext cx="6400800" cy="9361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Avec une économie de marché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39552" y="269693"/>
            <a:ext cx="5171609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II Elargissements et sorties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86832" y="1303893"/>
            <a:ext cx="1776577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1) ...d’entrée</a:t>
            </a:r>
          </a:p>
        </p:txBody>
      </p:sp>
    </p:spTree>
    <p:extLst>
      <p:ext uri="{BB962C8B-B14F-4D97-AF65-F5344CB8AC3E}">
        <p14:creationId xmlns:p14="http://schemas.microsoft.com/office/powerpoint/2010/main" val="394831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1A16889-9D69-9E7A-9CA2-F014C77BA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789" y="0"/>
            <a:ext cx="2670048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00803" y="404664"/>
            <a:ext cx="3003515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procédure d’entrée </a:t>
            </a:r>
          </a:p>
        </p:txBody>
      </p:sp>
      <p:sp>
        <p:nvSpPr>
          <p:cNvPr id="9" name="Rectangle 8"/>
          <p:cNvSpPr/>
          <p:nvPr/>
        </p:nvSpPr>
        <p:spPr>
          <a:xfrm>
            <a:off x="266744" y="1095127"/>
            <a:ext cx="8553728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 Parlement  et chaque membre dispose d’un droit de véto. Et le conseil de l’Europe doit se prononcer à l’unanimité. 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059832" y="43853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2624" y="2031811"/>
            <a:ext cx="9054752" cy="45243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Deux phases doivent être distinguées :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demande d’adhésion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L’Etat candidat adresse une demande d’adhésion au Conseil. 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 Parlement européen et les Parlements nationaux sont informés de cette candidature. 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 Conseil consulte alors la Commission européenne, qui évalue la capacité du candidat à satisfaire aux critères de Copenhague. 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 Conseil demande ensuite l’approbation du Parlement européen. En cas d’approbation par le Parlement européen, le Conseil doit voter à l’unanimité. 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 pays candidat se voit alors attribué le statut de « pays candidat à l’adhésion ». 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 négociations d’adhésion 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Elle implique l’Etat candidat, les Etats membres de l’UE et la Commission européenne. 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Commission publie chaque année un dossier qui explique les avancées des négociations.</a:t>
            </a:r>
          </a:p>
        </p:txBody>
      </p:sp>
    </p:spTree>
    <p:extLst>
      <p:ext uri="{BB962C8B-B14F-4D97-AF65-F5344CB8AC3E}">
        <p14:creationId xmlns:p14="http://schemas.microsoft.com/office/powerpoint/2010/main" val="249706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EDEA78B-A2A3-406B-5F20-FD38A1E0B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31"/>
            <a:ext cx="2670048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99592" y="540364"/>
            <a:ext cx="348114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Point Ukraine  les enjeux :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586797" y="1459592"/>
            <a:ext cx="2050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Économiques </a:t>
            </a:r>
          </a:p>
        </p:txBody>
      </p:sp>
      <p:sp>
        <p:nvSpPr>
          <p:cNvPr id="7" name="Rectangle 6"/>
          <p:cNvSpPr/>
          <p:nvPr/>
        </p:nvSpPr>
        <p:spPr>
          <a:xfrm>
            <a:off x="3586797" y="2221209"/>
            <a:ext cx="1697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Juridiques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586797" y="2952132"/>
            <a:ext cx="3620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Politiques et géopolitiques</a:t>
            </a:r>
          </a:p>
        </p:txBody>
      </p:sp>
    </p:spTree>
    <p:extLst>
      <p:ext uri="{BB962C8B-B14F-4D97-AF65-F5344CB8AC3E}">
        <p14:creationId xmlns:p14="http://schemas.microsoft.com/office/powerpoint/2010/main" val="43729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EDEA78B-A2A3-406B-5F20-FD38A1E0B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31"/>
            <a:ext cx="2670048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58426" y="1628800"/>
            <a:ext cx="888557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Prévue par l’article 50 du Traité sur l’Union Européenne la sortie d’un pays membre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 possible après négociation, vote au Parlement et approbation par le Conseil</a:t>
            </a:r>
            <a:endParaRPr kumimoji="0" lang="fr-F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11560" y="417985"/>
            <a:ext cx="3445815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2) Les conditions de sortie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88651" y="3085836"/>
            <a:ext cx="3316805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Point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Brexit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les enjeux :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275856" y="4005064"/>
            <a:ext cx="2050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Économiques 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5856" y="4766681"/>
            <a:ext cx="1697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Juridiques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275856" y="5497604"/>
            <a:ext cx="3620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Politiques et géopolitiques</a:t>
            </a:r>
          </a:p>
        </p:txBody>
      </p:sp>
    </p:spTree>
    <p:extLst>
      <p:ext uri="{BB962C8B-B14F-4D97-AF65-F5344CB8AC3E}">
        <p14:creationId xmlns:p14="http://schemas.microsoft.com/office/powerpoint/2010/main" val="58920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0EDF23F-B7AD-DFEC-2B43-03A2CDD4E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-81822"/>
            <a:ext cx="267004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09836" y="503883"/>
            <a:ext cx="7772400" cy="147002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/>
              <a:t>L’Europe, une approche globale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663414"/>
            <a:ext cx="6984776" cy="79208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Une institution rejetée, vous l’aimez vous? </a:t>
            </a: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1695636" y="4236021"/>
            <a:ext cx="6400800" cy="12961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Une source de contraintes??</a:t>
            </a:r>
          </a:p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Mais pourtant porteuse d’espoir.</a:t>
            </a:r>
          </a:p>
        </p:txBody>
      </p:sp>
    </p:spTree>
    <p:extLst>
      <p:ext uri="{BB962C8B-B14F-4D97-AF65-F5344CB8AC3E}">
        <p14:creationId xmlns:p14="http://schemas.microsoft.com/office/powerpoint/2010/main" val="137901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75" y="0"/>
            <a:ext cx="8235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6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7A7CC58-6FD4-6956-A5BD-C65DF9328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789" y="0"/>
            <a:ext cx="2670048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93107" y="404664"/>
            <a:ext cx="481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D’une logique de paix à une logique économique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07" y="773996"/>
            <a:ext cx="4142710" cy="302433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95536" y="3982998"/>
            <a:ext cx="2356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Khaldei</a:t>
            </a:r>
            <a:r>
              <a:rPr lang="fr-FR" dirty="0"/>
              <a:t> 2/05/45, Berlin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142" y="3798332"/>
            <a:ext cx="3640376" cy="242250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168142" y="6220837"/>
            <a:ext cx="1989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Aéroport de Dublin</a:t>
            </a:r>
          </a:p>
        </p:txBody>
      </p:sp>
    </p:spTree>
    <p:extLst>
      <p:ext uri="{BB962C8B-B14F-4D97-AF65-F5344CB8AC3E}">
        <p14:creationId xmlns:p14="http://schemas.microsoft.com/office/powerpoint/2010/main" val="2167786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23586C8-F2DC-6D5E-7F35-7D8991573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70048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2132581" y="2300739"/>
            <a:ext cx="6658464" cy="9197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Unir les pays d’Europe est une idée avancée par Sully, l’abbé St Pierre, Kant, Saint Simon et même Victor Hugo</a:t>
            </a: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2132581" y="4149080"/>
            <a:ext cx="6830644" cy="106503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Mais le congrès de La Haye (1948) marque un désir et  déjà une opposition entre une simple coopération et le fédéralisme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39552" y="269693"/>
            <a:ext cx="6570581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600" dirty="0">
                <a:latin typeface="Baskerville Old Face" pitchFamily="18" charset="0"/>
              </a:rPr>
              <a:t>I </a:t>
            </a:r>
            <a:r>
              <a:rPr lang="fr-FR" sz="3600" dirty="0"/>
              <a:t>L’Europe, ancienne et méconnue</a:t>
            </a:r>
            <a:endParaRPr lang="fr-FR" sz="3600" dirty="0">
              <a:latin typeface="Baskerville Old Face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267744" y="1309411"/>
            <a:ext cx="5009577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400" dirty="0"/>
              <a:t>1) Une idée ancienne et des petits pas </a:t>
            </a:r>
          </a:p>
        </p:txBody>
      </p:sp>
    </p:spTree>
    <p:extLst>
      <p:ext uri="{BB962C8B-B14F-4D97-AF65-F5344CB8AC3E}">
        <p14:creationId xmlns:p14="http://schemas.microsoft.com/office/powerpoint/2010/main" val="254714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23586C8-F2DC-6D5E-7F35-7D8991573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70048" cy="6858000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FA89DF3D-1CC6-0229-A1B2-72E4FC6506E3}"/>
              </a:ext>
            </a:extLst>
          </p:cNvPr>
          <p:cNvSpPr/>
          <p:nvPr/>
        </p:nvSpPr>
        <p:spPr>
          <a:xfrm>
            <a:off x="3112146" y="476672"/>
            <a:ext cx="2930853" cy="170606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Congrès de La Haye</a:t>
            </a:r>
          </a:p>
        </p:txBody>
      </p:sp>
      <p:sp>
        <p:nvSpPr>
          <p:cNvPr id="7" name="Flèche : bas 6">
            <a:extLst>
              <a:ext uri="{FF2B5EF4-FFF2-40B4-BE49-F238E27FC236}">
                <a16:creationId xmlns:a16="http://schemas.microsoft.com/office/drawing/2014/main" id="{E38B4B2B-0692-F951-C90E-31CAAF9C5E50}"/>
              </a:ext>
            </a:extLst>
          </p:cNvPr>
          <p:cNvSpPr/>
          <p:nvPr/>
        </p:nvSpPr>
        <p:spPr>
          <a:xfrm rot="1726872">
            <a:off x="2856070" y="2053042"/>
            <a:ext cx="581817" cy="1368152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 : bas 7">
            <a:extLst>
              <a:ext uri="{FF2B5EF4-FFF2-40B4-BE49-F238E27FC236}">
                <a16:creationId xmlns:a16="http://schemas.microsoft.com/office/drawing/2014/main" id="{1E9293B9-C402-8E6D-4A43-F6E97BBD9C94}"/>
              </a:ext>
            </a:extLst>
          </p:cNvPr>
          <p:cNvSpPr/>
          <p:nvPr/>
        </p:nvSpPr>
        <p:spPr>
          <a:xfrm rot="20582898">
            <a:off x="5703657" y="2077385"/>
            <a:ext cx="581817" cy="1368152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Conseil de l'Europe | European Union Agency for Fundamental Rights">
            <a:extLst>
              <a:ext uri="{FF2B5EF4-FFF2-40B4-BE49-F238E27FC236}">
                <a16:creationId xmlns:a16="http://schemas.microsoft.com/office/drawing/2014/main" id="{90CE5A79-AD7F-14BF-C631-06AA5F341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15" y="3490704"/>
            <a:ext cx="25050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131C6B3-6562-0D30-9B0D-B3F4CC17161D}"/>
              </a:ext>
            </a:extLst>
          </p:cNvPr>
          <p:cNvSpPr txBox="1"/>
          <p:nvPr/>
        </p:nvSpPr>
        <p:spPr>
          <a:xfrm>
            <a:off x="542126" y="5719420"/>
            <a:ext cx="265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Traité de Londres 5 mai 49</a:t>
            </a:r>
          </a:p>
        </p:txBody>
      </p:sp>
      <p:pic>
        <p:nvPicPr>
          <p:cNvPr id="1028" name="Picture 4" descr="Logo de l'organisation">
            <a:extLst>
              <a:ext uri="{FF2B5EF4-FFF2-40B4-BE49-F238E27FC236}">
                <a16:creationId xmlns:a16="http://schemas.microsoft.com/office/drawing/2014/main" id="{DD6A830B-3A5C-0226-66AF-76DE778BE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989" y="3510077"/>
            <a:ext cx="2305362" cy="154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A162CDC-EFEF-C561-7F1D-6AA3F3598940}"/>
              </a:ext>
            </a:extLst>
          </p:cNvPr>
          <p:cNvSpPr txBox="1"/>
          <p:nvPr/>
        </p:nvSpPr>
        <p:spPr>
          <a:xfrm>
            <a:off x="6084124" y="5065212"/>
            <a:ext cx="2357227" cy="380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CECA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B0FB8A7-C3C4-CA16-78CF-A1C34B522D3E}"/>
              </a:ext>
            </a:extLst>
          </p:cNvPr>
          <p:cNvSpPr txBox="1"/>
          <p:nvPr/>
        </p:nvSpPr>
        <p:spPr>
          <a:xfrm>
            <a:off x="6084124" y="5719420"/>
            <a:ext cx="2525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Traité de Paris 18 avril 51</a:t>
            </a:r>
          </a:p>
          <a:p>
            <a:r>
              <a:rPr lang="fr-FR" dirty="0"/>
              <a:t>-fin 23 juillet 2002</a:t>
            </a:r>
          </a:p>
        </p:txBody>
      </p:sp>
    </p:spTree>
    <p:extLst>
      <p:ext uri="{BB962C8B-B14F-4D97-AF65-F5344CB8AC3E}">
        <p14:creationId xmlns:p14="http://schemas.microsoft.com/office/powerpoint/2010/main" val="3604214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F6E3AAE-FA95-17B3-0135-811BE0BDB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789" y="0"/>
            <a:ext cx="2670048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00803" y="404664"/>
            <a:ext cx="8144858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400" dirty="0"/>
              <a:t>Mais le point de départ de l’aventure est le discours du 9 mai 50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35808" y="3202674"/>
            <a:ext cx="1465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Jean Monnet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635896" y="3171896"/>
            <a:ext cx="4189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Robert Schuman, prononce le discours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33" y="1256519"/>
            <a:ext cx="1905000" cy="16859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1244" y="1093698"/>
            <a:ext cx="1596860" cy="213680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43608" y="4385371"/>
            <a:ext cx="6475148" cy="181588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000000"/>
                </a:solidFill>
              </a:rPr>
              <a:t>«L'Europe ne se fera pas d'un coup, ni dans une construction d'ensemble: elle se fera par des réalisations concrètes créant d'abord une solidarité de fait.»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007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23586C8-F2DC-6D5E-7F35-7D8991573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70048" cy="6858000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FA89DF3D-1CC6-0229-A1B2-72E4FC6506E3}"/>
              </a:ext>
            </a:extLst>
          </p:cNvPr>
          <p:cNvSpPr/>
          <p:nvPr/>
        </p:nvSpPr>
        <p:spPr>
          <a:xfrm>
            <a:off x="3563888" y="60570"/>
            <a:ext cx="3532728" cy="170606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dirty="0">
                <a:solidFill>
                  <a:prstClr val="black"/>
                </a:solidFill>
                <a:latin typeface="Calibri"/>
              </a:rPr>
              <a:t>Politique des petits pas 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lèche : bas 7">
            <a:extLst>
              <a:ext uri="{FF2B5EF4-FFF2-40B4-BE49-F238E27FC236}">
                <a16:creationId xmlns:a16="http://schemas.microsoft.com/office/drawing/2014/main" id="{1E9293B9-C402-8E6D-4A43-F6E97BBD9C94}"/>
              </a:ext>
            </a:extLst>
          </p:cNvPr>
          <p:cNvSpPr/>
          <p:nvPr/>
        </p:nvSpPr>
        <p:spPr>
          <a:xfrm>
            <a:off x="5035005" y="1795374"/>
            <a:ext cx="581817" cy="864096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A162CDC-EFEF-C561-7F1D-6AA3F3598940}"/>
              </a:ext>
            </a:extLst>
          </p:cNvPr>
          <p:cNvSpPr txBox="1"/>
          <p:nvPr/>
        </p:nvSpPr>
        <p:spPr>
          <a:xfrm>
            <a:off x="4094105" y="4202205"/>
            <a:ext cx="2670049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CED (communauté européenne de défense)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5C507D2-50D6-B154-2834-CA3E3C329B5F}"/>
              </a:ext>
            </a:extLst>
          </p:cNvPr>
          <p:cNvSpPr txBox="1"/>
          <p:nvPr/>
        </p:nvSpPr>
        <p:spPr>
          <a:xfrm>
            <a:off x="4298951" y="2725382"/>
            <a:ext cx="235722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CECA</a:t>
            </a:r>
          </a:p>
        </p:txBody>
      </p:sp>
      <p:sp>
        <p:nvSpPr>
          <p:cNvPr id="5" name="Flèche : bas 4">
            <a:extLst>
              <a:ext uri="{FF2B5EF4-FFF2-40B4-BE49-F238E27FC236}">
                <a16:creationId xmlns:a16="http://schemas.microsoft.com/office/drawing/2014/main" id="{CD42367D-358F-EF7A-37E1-1DA4F245E2E4}"/>
              </a:ext>
            </a:extLst>
          </p:cNvPr>
          <p:cNvSpPr/>
          <p:nvPr/>
        </p:nvSpPr>
        <p:spPr>
          <a:xfrm>
            <a:off x="5057166" y="3317918"/>
            <a:ext cx="581817" cy="864096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07DF88D-DAC1-378B-4F7F-FA93C4E73DCD}"/>
              </a:ext>
            </a:extLst>
          </p:cNvPr>
          <p:cNvSpPr/>
          <p:nvPr/>
        </p:nvSpPr>
        <p:spPr>
          <a:xfrm>
            <a:off x="6948264" y="4386870"/>
            <a:ext cx="1368152" cy="6463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FAUX PAS</a:t>
            </a:r>
          </a:p>
        </p:txBody>
      </p:sp>
      <p:sp>
        <p:nvSpPr>
          <p:cNvPr id="9" name="Flèche : bas 8">
            <a:extLst>
              <a:ext uri="{FF2B5EF4-FFF2-40B4-BE49-F238E27FC236}">
                <a16:creationId xmlns:a16="http://schemas.microsoft.com/office/drawing/2014/main" id="{9CE1289F-0960-8CE9-5127-3408ADCD76EB}"/>
              </a:ext>
            </a:extLst>
          </p:cNvPr>
          <p:cNvSpPr/>
          <p:nvPr/>
        </p:nvSpPr>
        <p:spPr>
          <a:xfrm rot="5400000">
            <a:off x="3070978" y="5918579"/>
            <a:ext cx="581817" cy="864096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64A0CB4-B88B-F38C-D36A-DB2EC379F413}"/>
              </a:ext>
            </a:extLst>
          </p:cNvPr>
          <p:cNvSpPr txBox="1"/>
          <p:nvPr/>
        </p:nvSpPr>
        <p:spPr>
          <a:xfrm>
            <a:off x="4094105" y="6118315"/>
            <a:ext cx="235722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CEE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B4472FF9-CD68-1D7F-C21A-53E9C1577706}"/>
              </a:ext>
            </a:extLst>
          </p:cNvPr>
          <p:cNvSpPr/>
          <p:nvPr/>
        </p:nvSpPr>
        <p:spPr>
          <a:xfrm>
            <a:off x="6948264" y="5838995"/>
            <a:ext cx="1368152" cy="8640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200 produits !!</a:t>
            </a:r>
          </a:p>
        </p:txBody>
      </p:sp>
      <p:sp>
        <p:nvSpPr>
          <p:cNvPr id="15" name="Flèche : bas 14">
            <a:extLst>
              <a:ext uri="{FF2B5EF4-FFF2-40B4-BE49-F238E27FC236}">
                <a16:creationId xmlns:a16="http://schemas.microsoft.com/office/drawing/2014/main" id="{16F7ED53-D2F9-C822-1FDF-A7A93E2BCD0C}"/>
              </a:ext>
            </a:extLst>
          </p:cNvPr>
          <p:cNvSpPr/>
          <p:nvPr/>
        </p:nvSpPr>
        <p:spPr>
          <a:xfrm>
            <a:off x="5138220" y="5284138"/>
            <a:ext cx="581817" cy="864096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411A7C3-F821-7937-00A9-C68CDBA34EDB}"/>
              </a:ext>
            </a:extLst>
          </p:cNvPr>
          <p:cNvSpPr txBox="1"/>
          <p:nvPr/>
        </p:nvSpPr>
        <p:spPr>
          <a:xfrm>
            <a:off x="278290" y="6089017"/>
            <a:ext cx="235722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UE</a:t>
            </a:r>
          </a:p>
        </p:txBody>
      </p:sp>
    </p:spTree>
    <p:extLst>
      <p:ext uri="{BB962C8B-B14F-4D97-AF65-F5344CB8AC3E}">
        <p14:creationId xmlns:p14="http://schemas.microsoft.com/office/powerpoint/2010/main" val="2087602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86317FB-CCDC-8AD2-F9C0-B6AFCCC79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789" y="0"/>
            <a:ext cx="2670048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67544" y="1484784"/>
            <a:ext cx="8023479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/>
            <a:r>
              <a:rPr lang="fr-FR" sz="3200" dirty="0"/>
              <a:t>L’Union européenne n’est ni l’Etat fédéral dont </a:t>
            </a:r>
          </a:p>
          <a:p>
            <a:pPr algn="just"/>
            <a:r>
              <a:rPr lang="fr-FR" sz="3200" dirty="0"/>
              <a:t>rêvaient certains pères fondateurs </a:t>
            </a:r>
          </a:p>
          <a:p>
            <a:pPr algn="just"/>
            <a:r>
              <a:rPr lang="fr-FR" sz="3200" dirty="0"/>
              <a:t>(Etats-Unis d’Europe), ni l’Europe confédérale </a:t>
            </a:r>
          </a:p>
          <a:p>
            <a:pPr algn="just"/>
            <a:r>
              <a:rPr lang="fr-FR" sz="3200" dirty="0"/>
              <a:t>que proposait le général de Gaulle. </a:t>
            </a:r>
            <a:endParaRPr lang="fr-FR" sz="3200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611560" y="417985"/>
            <a:ext cx="5013808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400" dirty="0"/>
              <a:t>2) Une réalisation unique en son genre</a:t>
            </a:r>
          </a:p>
        </p:txBody>
      </p:sp>
      <p:sp>
        <p:nvSpPr>
          <p:cNvPr id="2" name="Rectangle 1"/>
          <p:cNvSpPr/>
          <p:nvPr/>
        </p:nvSpPr>
        <p:spPr>
          <a:xfrm>
            <a:off x="643929" y="400506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b="1" dirty="0"/>
              <a:t>De Gaulle 1962 </a:t>
            </a:r>
            <a:r>
              <a:rPr lang="fr-FR" dirty="0"/>
              <a:t>(à 1 min 56) </a:t>
            </a:r>
          </a:p>
          <a:p>
            <a:r>
              <a:rPr lang="fr-FR" u="sng" dirty="0">
                <a:hlinkClick r:id="rId3"/>
              </a:rPr>
              <a:t>https://www.youtube.com/watch?v=0Ldd5mZrelU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643929" y="515719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Daniel Cohn-</a:t>
            </a:r>
            <a:r>
              <a:rPr lang="en-US" b="1" dirty="0" err="1"/>
              <a:t>Bendit</a:t>
            </a:r>
            <a:r>
              <a:rPr lang="en-US" b="1" dirty="0"/>
              <a:t> </a:t>
            </a:r>
            <a:r>
              <a:rPr lang="en-US" dirty="0"/>
              <a:t>(2012)</a:t>
            </a:r>
            <a:endParaRPr lang="fr-FR" dirty="0"/>
          </a:p>
          <a:p>
            <a:r>
              <a:rPr lang="en-US" u="sng" dirty="0">
                <a:hlinkClick r:id="rId4"/>
              </a:rPr>
              <a:t>http://www.francetvinfo.fr/monde/europe/video-cohn-bendit-prone-l-europe-federale_148917.html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976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700</Words>
  <Application>Microsoft Office PowerPoint</Application>
  <PresentationFormat>Affichage à l'écran (4:3)</PresentationFormat>
  <Paragraphs>87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Baskerville Old Face</vt:lpstr>
      <vt:lpstr>Calibri</vt:lpstr>
      <vt:lpstr>Wingdings</vt:lpstr>
      <vt:lpstr>Thème Office</vt:lpstr>
      <vt:lpstr>Culture et Institutions Européennes </vt:lpstr>
      <vt:lpstr>L’Europe, une approche globale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Droit du commerce international</dc:title>
  <dc:creator>Escriva</dc:creator>
  <cp:lastModifiedBy>Laurent Escriva</cp:lastModifiedBy>
  <cp:revision>31</cp:revision>
  <dcterms:created xsi:type="dcterms:W3CDTF">2013-10-02T13:53:43Z</dcterms:created>
  <dcterms:modified xsi:type="dcterms:W3CDTF">2024-03-22T10:56:49Z</dcterms:modified>
</cp:coreProperties>
</file>