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</p:sldMasterIdLst>
  <p:notesMasterIdLst>
    <p:notesMasterId r:id="rId15"/>
  </p:notesMasterIdLst>
  <p:handoutMasterIdLst>
    <p:handoutMasterId r:id="rId16"/>
  </p:handoutMasterIdLst>
  <p:sldIdLst>
    <p:sldId id="278" r:id="rId6"/>
    <p:sldId id="316" r:id="rId7"/>
    <p:sldId id="309" r:id="rId8"/>
    <p:sldId id="318" r:id="rId9"/>
    <p:sldId id="310" r:id="rId10"/>
    <p:sldId id="319" r:id="rId11"/>
    <p:sldId id="317" r:id="rId12"/>
    <p:sldId id="282" r:id="rId13"/>
    <p:sldId id="323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-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15/05/2023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DE88F-1F85-4A27-9D34-D74A50E7B0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0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8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3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12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5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2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49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77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30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6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7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42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7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9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17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05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476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341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2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09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15/05/2023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3B8F-A085-4316-A8EE-1E9356DDBAC5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19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974286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982" y="1974611"/>
            <a:ext cx="2613805" cy="1815378"/>
          </a:xfrm>
        </p:spPr>
        <p:txBody>
          <a:bodyPr rtlCol="0">
            <a:normAutofit/>
          </a:bodyPr>
          <a:lstStyle/>
          <a:p>
            <a:pPr algn="l"/>
            <a:r>
              <a:rPr lang="fr-FR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à la propriété intellectuelle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6474" y="3975700"/>
            <a:ext cx="2613804" cy="769908"/>
          </a:xfrm>
        </p:spPr>
        <p:txBody>
          <a:bodyPr rtlCol="0">
            <a:normAutofit/>
          </a:bodyPr>
          <a:lstStyle/>
          <a:p>
            <a:pPr algn="l" rtl="0"/>
            <a:r>
              <a:rPr lang="fr-FR" sz="1725" dirty="0"/>
              <a:t>  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F9AA90-068C-483F-B454-508F531D4A96}"/>
              </a:ext>
            </a:extLst>
          </p:cNvPr>
          <p:cNvSpPr txBox="1"/>
          <p:nvPr/>
        </p:nvSpPr>
        <p:spPr>
          <a:xfrm>
            <a:off x="8968718" y="4007545"/>
            <a:ext cx="151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Laurent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Escriva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C598DC-4226-F318-DFEB-4CD5FFF5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452" y="3946332"/>
            <a:ext cx="1510961" cy="7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375053" y="-29432"/>
            <a:ext cx="6632078" cy="68579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24BC7D-3C22-47D8-A9F7-AD991FE5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257025" y="10"/>
            <a:ext cx="5934973" cy="68579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1B5A01-4421-4C7E-9B40-B47D199419FE}"/>
              </a:ext>
            </a:extLst>
          </p:cNvPr>
          <p:cNvSpPr txBox="1"/>
          <p:nvPr/>
        </p:nvSpPr>
        <p:spPr>
          <a:xfrm>
            <a:off x="4795584" y="2138766"/>
            <a:ext cx="3099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Brevet</a:t>
            </a:r>
          </a:p>
        </p:txBody>
      </p:sp>
    </p:spTree>
    <p:extLst>
      <p:ext uri="{BB962C8B-B14F-4D97-AF65-F5344CB8AC3E}">
        <p14:creationId xmlns:p14="http://schemas.microsoft.com/office/powerpoint/2010/main" val="283770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59949" y="0"/>
            <a:ext cx="2668249" cy="6858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E22858D-5FBD-4F57-9374-3A584EF80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63" y="493053"/>
            <a:ext cx="2830513" cy="769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0" dirty="0">
                <a:solidFill>
                  <a:schemeClr val="bg1"/>
                </a:solidFill>
                <a:latin typeface="Square721 BT" pitchFamily="34" charset="0"/>
              </a:rPr>
              <a:t>Les brevets</a:t>
            </a:r>
            <a:r>
              <a:rPr lang="fr-FR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1416F41-22DB-2A75-8B27-BC1B210D7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63" y="2023403"/>
            <a:ext cx="2177071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Un brevet ?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40B55D4-FCA4-51EE-DC81-9C0064E51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63" y="2023403"/>
            <a:ext cx="2685351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C</a:t>
            </a:r>
            <a:r>
              <a:rPr lang="fr-FR" alt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est un deal !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8CD00D3-F04F-534C-2BF1-FE51F0AE8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63" y="4766603"/>
            <a:ext cx="68450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 un apport à l’humanité et au progrès.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2F04AD9-1378-FF5C-44B9-4B9DC93D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63" y="5757203"/>
            <a:ext cx="605691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DONC UN PATRIMOINE PROTEGE.</a:t>
            </a:r>
          </a:p>
        </p:txBody>
      </p:sp>
    </p:spTree>
    <p:extLst>
      <p:ext uri="{BB962C8B-B14F-4D97-AF65-F5344CB8AC3E}">
        <p14:creationId xmlns:p14="http://schemas.microsoft.com/office/powerpoint/2010/main" val="15850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59949" y="0"/>
            <a:ext cx="2668249" cy="6858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4FD376-8DD9-16B4-46ED-244EDE43740D}"/>
              </a:ext>
            </a:extLst>
          </p:cNvPr>
          <p:cNvSpPr txBox="1"/>
          <p:nvPr/>
        </p:nvSpPr>
        <p:spPr>
          <a:xfrm>
            <a:off x="2937614" y="269772"/>
            <a:ext cx="826559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 Le brevet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EE8322B-E506-79E6-B764-913B187C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799" y="1877622"/>
            <a:ext cx="227344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L’invention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1FFEA1F-F653-375F-6D2E-4CA800ECA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799" y="4689529"/>
            <a:ext cx="7716343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invention nouvelle impliquant une activité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inventive et susceptible d’application industrielle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selon le </a:t>
            </a:r>
            <a:r>
              <a:rPr lang="fr-FR" altLang="fr-FR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Cpi</a:t>
            </a: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art. 611-10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9B57C70-24AC-9036-0D9B-72C0A022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799" y="2951946"/>
            <a:ext cx="546816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Ici il est question d ‘invention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(et non plus de création de l’esprit)</a:t>
            </a:r>
          </a:p>
        </p:txBody>
      </p:sp>
    </p:spTree>
    <p:extLst>
      <p:ext uri="{BB962C8B-B14F-4D97-AF65-F5344CB8AC3E}">
        <p14:creationId xmlns:p14="http://schemas.microsoft.com/office/powerpoint/2010/main" val="362658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E15DD3E-CF5E-4D33-E71E-0DEFB52D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7" y="333382"/>
            <a:ext cx="482119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définition en négatif  :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453FAB9-7299-F2E2-A23A-42EE2C45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534" y="1708876"/>
            <a:ext cx="117532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idées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A0FAB94-2CCE-E5ED-FEB2-01E37132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409" y="2421088"/>
            <a:ext cx="2365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découvertes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094C7BA-0CFF-C223-9FA6-A03427E6E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809" y="2844225"/>
            <a:ext cx="154561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logiciels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5EAA7D-D590-A86D-7F70-2EBB8B57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809" y="1864451"/>
            <a:ext cx="373993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créations artistiques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10573BE-7E94-C1F5-B59C-DEEA2378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409" y="3236051"/>
            <a:ext cx="382771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théories scientifiques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5E83D96-FA26-9FAB-942C-9CBB35CDC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409" y="4302851"/>
            <a:ext cx="198842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méthodes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7EAE21C-87B5-7231-9571-66603EAF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490" y="5509003"/>
            <a:ext cx="48210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sont pas des inventions </a:t>
            </a:r>
          </a:p>
        </p:txBody>
      </p:sp>
    </p:spTree>
    <p:extLst>
      <p:ext uri="{BB962C8B-B14F-4D97-AF65-F5344CB8AC3E}">
        <p14:creationId xmlns:p14="http://schemas.microsoft.com/office/powerpoint/2010/main" val="12410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7" grpId="0" autoUpdateAnimBg="0"/>
      <p:bldP spid="8" grpId="0" autoUpdateAnimBg="0"/>
      <p:bldP spid="9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59949" y="0"/>
            <a:ext cx="2668249" cy="6858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5BB2711D-42EB-5990-F77B-D781089B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676" y="1090588"/>
            <a:ext cx="889352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4 conditions pour être une invention et brevetable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CEE369D-EF6F-CDD9-EBEE-52D595D3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676" y="5314942"/>
            <a:ext cx="318760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Caractère industriel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6276D6B-8F97-1E2E-8442-87658137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675" y="3392095"/>
            <a:ext cx="151182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CFE39F1-2F14-5976-660C-931550CB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675" y="4273041"/>
            <a:ext cx="956120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Découlant d’une activité inventive …(pour l’homme de métier)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A1BB98-B6EC-D5E6-C2D7-E27CCAE8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723" y="2255207"/>
            <a:ext cx="104753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Licite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3BAB2DA-65B5-F8B4-9CB6-4DEA55954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766" y="396825"/>
            <a:ext cx="2948051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2 ) La </a:t>
            </a:r>
            <a:r>
              <a:rPr lang="fr-F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brevetablité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9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59949" y="0"/>
            <a:ext cx="2668249" cy="6858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249D2703-F0E1-51C4-5BEB-2E73B308B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249" y="927637"/>
            <a:ext cx="391004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Et comme d</a:t>
            </a:r>
            <a:r>
              <a:rPr lang="fr-FR" alt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habitude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B497433-AD09-EFC4-8C4D-FB04491F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98" y="2689644"/>
            <a:ext cx="4006803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Prot</a:t>
            </a:r>
            <a:r>
              <a:rPr lang="fr-FR" alt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ger l</a:t>
            </a:r>
            <a:r>
              <a:rPr lang="fr-FR" alt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ordre public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71291A1-FF68-E3F6-2BBD-9A1824B3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724" y="4512212"/>
            <a:ext cx="315618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Prot</a:t>
            </a:r>
            <a:r>
              <a:rPr lang="fr-FR" alt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  <a:latin typeface="Segoe Media Center Semibold" pitchFamily="34" charset="0"/>
                <a:cs typeface="Times New Roman" panose="02020603050405020304" pitchFamily="18" charset="0"/>
              </a:rPr>
              <a:t>ger le vivant</a:t>
            </a:r>
          </a:p>
        </p:txBody>
      </p:sp>
    </p:spTree>
    <p:extLst>
      <p:ext uri="{BB962C8B-B14F-4D97-AF65-F5344CB8AC3E}">
        <p14:creationId xmlns:p14="http://schemas.microsoft.com/office/powerpoint/2010/main" val="24368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6127" y="1623"/>
            <a:ext cx="2669878" cy="685799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C0A32D75-835F-9A32-21DF-033E649B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789" y="1337497"/>
            <a:ext cx="3060133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Types de brevets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89F0D07-5F03-9A44-0B33-BEE18E80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017" y="2600409"/>
            <a:ext cx="519706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en prenez pour 10 ou 20 ans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AFA3E04-623C-F0A3-7505-F494F2D5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92" y="3365584"/>
            <a:ext cx="3354573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Les différents types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3744378-9C94-8861-D1AF-B1A3DE57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617" y="4429209"/>
            <a:ext cx="186185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produit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C76E9D3-C769-0D79-5000-F9B1CD55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617" y="5419809"/>
            <a:ext cx="177670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moyen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CCAE047-942B-4532-85B9-3C5E77CF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817" y="4353009"/>
            <a:ext cx="3248838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nouvelle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moyens connus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5566F4E-9B2B-110B-3B21-0C06808A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617" y="5724609"/>
            <a:ext cx="3945183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Combinaison nouvelle 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moyens connus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9EE33F-607F-C85C-ABB1-C1BA12328E0F}"/>
              </a:ext>
            </a:extLst>
          </p:cNvPr>
          <p:cNvSpPr txBox="1"/>
          <p:nvPr/>
        </p:nvSpPr>
        <p:spPr>
          <a:xfrm>
            <a:off x="2934935" y="238407"/>
            <a:ext cx="826559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le dépôt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59949" y="0"/>
            <a:ext cx="2668249" cy="6858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7565FFE-E852-0CFF-C1A7-8706367CA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66" y="1566189"/>
            <a:ext cx="594630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 (s) morale (s) ou physique(s)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0E1EBCE-3B72-4B9E-2818-37321F89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984" y="2439572"/>
            <a:ext cx="395089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Ayant travaillé ensemble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CDDF801-C6D7-F359-5ED7-E070655F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184" y="3277772"/>
            <a:ext cx="481785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N’ayant pas travaillé ensemble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E2AA973-935D-ED15-40DF-0753823BB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184" y="4344572"/>
            <a:ext cx="127791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Salarié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52CDE9-23F8-FF40-66E9-1408A40E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245" y="613689"/>
            <a:ext cx="2542619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Media Center Semibold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Le détenteur </a:t>
            </a:r>
          </a:p>
        </p:txBody>
      </p:sp>
    </p:spTree>
    <p:extLst>
      <p:ext uri="{BB962C8B-B14F-4D97-AF65-F5344CB8AC3E}">
        <p14:creationId xmlns:p14="http://schemas.microsoft.com/office/powerpoint/2010/main" val="35878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{1D8A3269-67A8-4BD5-BA0E-61313B235620}tf55705232_win32</Template>
  <TotalTime>1623</TotalTime>
  <Words>199</Words>
  <Application>Microsoft Office PowerPoint</Application>
  <PresentationFormat>Grand écran</PresentationFormat>
  <Paragraphs>58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Goudy Old Style</vt:lpstr>
      <vt:lpstr>Segoe Media Center Semibold</vt:lpstr>
      <vt:lpstr>Square721 BT</vt:lpstr>
      <vt:lpstr>Times New Roman</vt:lpstr>
      <vt:lpstr>Wingdings 2</vt:lpstr>
      <vt:lpstr>SlateVTI</vt:lpstr>
      <vt:lpstr>Thème Office</vt:lpstr>
      <vt:lpstr>Introduction à la propriété intellectuelle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S’affirmer et développer son leadership. Journée 1</dc:title>
  <dc:creator>llmagn llmagn</dc:creator>
  <cp:lastModifiedBy>llmagn llmagn</cp:lastModifiedBy>
  <cp:revision>39</cp:revision>
  <dcterms:created xsi:type="dcterms:W3CDTF">2022-04-11T12:09:55Z</dcterms:created>
  <dcterms:modified xsi:type="dcterms:W3CDTF">2023-05-15T15:53:51Z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